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97" r:id="rId4"/>
    <p:sldId id="267" r:id="rId5"/>
    <p:sldId id="266" r:id="rId6"/>
    <p:sldId id="263" r:id="rId7"/>
    <p:sldId id="261" r:id="rId8"/>
    <p:sldId id="262" r:id="rId9"/>
    <p:sldId id="298" r:id="rId10"/>
    <p:sldId id="264" r:id="rId11"/>
    <p:sldId id="265" r:id="rId12"/>
    <p:sldId id="260" r:id="rId13"/>
    <p:sldId id="268" r:id="rId14"/>
    <p:sldId id="259" r:id="rId15"/>
    <p:sldId id="29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p:cViewPr varScale="1">
        <p:scale>
          <a:sx n="102" d="100"/>
          <a:sy n="102" d="100"/>
        </p:scale>
        <p:origin x="88" y="4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6FB66-E0CB-4F52-9590-E4A60C3F5CA5}"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9C2B93-88C4-4720-9DA7-BF2A6ACB4F8D}" type="slidenum">
              <a:rPr lang="en-US" smtClean="0"/>
              <a:t>‹#›</a:t>
            </a:fld>
            <a:endParaRPr lang="en-US"/>
          </a:p>
        </p:txBody>
      </p:sp>
    </p:spTree>
    <p:extLst>
      <p:ext uri="{BB962C8B-B14F-4D97-AF65-F5344CB8AC3E}">
        <p14:creationId xmlns:p14="http://schemas.microsoft.com/office/powerpoint/2010/main" val="4040853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021585-860D-4E40-8744-A8DFB307F7C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134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fld id="{3C021585-860D-4E40-8744-A8DFB307F7C8}" type="slidenum">
              <a:rPr lang="en-US" smtClean="0"/>
              <a:t>15</a:t>
            </a:fld>
            <a:endParaRPr lang="en-US" dirty="0"/>
          </a:p>
        </p:txBody>
      </p:sp>
    </p:spTree>
    <p:extLst>
      <p:ext uri="{BB962C8B-B14F-4D97-AF65-F5344CB8AC3E}">
        <p14:creationId xmlns:p14="http://schemas.microsoft.com/office/powerpoint/2010/main" val="4089394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F5AAB-C59B-44B2-BF91-A9BC839356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BB386E-A599-446D-A88C-E2476C2317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6F50D2-EDC7-4680-B5FF-E61A398CE21B}"/>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5" name="Footer Placeholder 4">
            <a:extLst>
              <a:ext uri="{FF2B5EF4-FFF2-40B4-BE49-F238E27FC236}">
                <a16:creationId xmlns:a16="http://schemas.microsoft.com/office/drawing/2014/main" id="{FAE53EA6-E18B-4988-853A-C0C785780A1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7DA9F7-CAFE-45AB-A418-EBBDDE60BC16}"/>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1588830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45F1-8BC8-49EA-85F7-A0413EE641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500BFA-1D93-4190-AF75-DD3E6BADD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9621B-8FF7-4922-B8F3-835C24E788C6}"/>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5" name="Footer Placeholder 4">
            <a:extLst>
              <a:ext uri="{FF2B5EF4-FFF2-40B4-BE49-F238E27FC236}">
                <a16:creationId xmlns:a16="http://schemas.microsoft.com/office/drawing/2014/main" id="{CDFF7D6E-1947-4307-A413-1EE6C301CB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2244FD-FA08-4615-8651-F1E31804E481}"/>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761366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44C42F-79C3-4D98-8F79-1314845E55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F433CA-8A15-4985-8536-326A796A0A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79456-DD3A-4AEB-A3C5-069DF9EA9849}"/>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5" name="Footer Placeholder 4">
            <a:extLst>
              <a:ext uri="{FF2B5EF4-FFF2-40B4-BE49-F238E27FC236}">
                <a16:creationId xmlns:a16="http://schemas.microsoft.com/office/drawing/2014/main" id="{3BD5E8DA-6E3D-4FC1-8886-73E006039A7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560C3C-4205-4DD6-9DDC-5392FD045773}"/>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139813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B485F-A949-4D1D-A593-9353976CC7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8B345E-3E95-4887-A528-C79626AE6E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4C4E1D-5007-44C7-A6DB-8F98D61F3950}"/>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5" name="Footer Placeholder 4">
            <a:extLst>
              <a:ext uri="{FF2B5EF4-FFF2-40B4-BE49-F238E27FC236}">
                <a16:creationId xmlns:a16="http://schemas.microsoft.com/office/drawing/2014/main" id="{E6F5D779-E9A1-49A4-9326-56DC531877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BD456-E567-4270-AB58-EBBEFBE3B3ED}"/>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415903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9988-CDF3-4D5C-BDC4-0461118EC3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FB4CC0-7921-4822-A164-A6792E0A00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726D13-6DCF-4833-82E7-0E165ADDEE10}"/>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5" name="Footer Placeholder 4">
            <a:extLst>
              <a:ext uri="{FF2B5EF4-FFF2-40B4-BE49-F238E27FC236}">
                <a16:creationId xmlns:a16="http://schemas.microsoft.com/office/drawing/2014/main" id="{1991E329-5572-47CF-9CF0-7790DE5537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8E656D-FBAA-49E6-9C71-11481CF9E2B8}"/>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160923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9820-3D8B-4DE3-8958-1741266ED0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1196EB-FFA1-4842-B886-968B1D2ADD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54D9F3-2140-4A6A-8C50-23377ABE52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3E82D9-0047-4CA5-995E-EF8CD3FA1E48}"/>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6" name="Footer Placeholder 5">
            <a:extLst>
              <a:ext uri="{FF2B5EF4-FFF2-40B4-BE49-F238E27FC236}">
                <a16:creationId xmlns:a16="http://schemas.microsoft.com/office/drawing/2014/main" id="{85F9AF8D-AB42-4C6A-A0DB-CFED40B418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5C5F75-2562-4D0B-B225-0324763B789E}"/>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422824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98B0-F0F1-493A-85E0-AD084B7C5B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14DAB1-0DAE-44EB-AD91-4E4ED9B1B5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DE010B-4FB6-446F-9BBC-9BEAC80461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ED5963-6CB1-4980-8B89-C19A989130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1B8CCB-37F6-42DD-BD31-46BC613EF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232621-A5B6-4CA0-9DCD-CC16E074E891}"/>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8" name="Footer Placeholder 7">
            <a:extLst>
              <a:ext uri="{FF2B5EF4-FFF2-40B4-BE49-F238E27FC236}">
                <a16:creationId xmlns:a16="http://schemas.microsoft.com/office/drawing/2014/main" id="{9D9F1649-66FD-495C-B96E-115DC9A8E36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13E7B6-38F9-4B12-B0F0-8B64759724A4}"/>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746777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4FCC-13F8-45CC-B8EB-4FCE22CDF6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5C98E7-D767-4F9C-A47B-4B17EDE0BFE9}"/>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4" name="Footer Placeholder 3">
            <a:extLst>
              <a:ext uri="{FF2B5EF4-FFF2-40B4-BE49-F238E27FC236}">
                <a16:creationId xmlns:a16="http://schemas.microsoft.com/office/drawing/2014/main" id="{1C137555-B532-4B7B-ACDC-66B13599575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1426E74-4755-4D8D-8021-655E700DAA67}"/>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118361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E1F68D-A2DD-4530-B350-F8EC2E458FF1}"/>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3" name="Footer Placeholder 2">
            <a:extLst>
              <a:ext uri="{FF2B5EF4-FFF2-40B4-BE49-F238E27FC236}">
                <a16:creationId xmlns:a16="http://schemas.microsoft.com/office/drawing/2014/main" id="{CC0C00AE-FB9C-451A-99F7-BD689D287C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EF5F953-077B-45F8-99A0-B4B1158E2F7C}"/>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95569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0B8CB-283D-4983-B8BE-95667D64AB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EBD6F4-5ED5-4CEE-A72C-8951B585A7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97E9EC-658B-423F-943D-FFDBACC9F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21EF15-5142-4865-B6A5-066CB4320A3B}"/>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6" name="Footer Placeholder 5">
            <a:extLst>
              <a:ext uri="{FF2B5EF4-FFF2-40B4-BE49-F238E27FC236}">
                <a16:creationId xmlns:a16="http://schemas.microsoft.com/office/drawing/2014/main" id="{E137846E-843E-43A9-914F-AD94661225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163431-A0ED-46D1-B6A7-A0DF874F1C9C}"/>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55083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FB8A-058B-4C67-A423-74CA89D859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DCA629-700D-4DF0-8979-AE6B76EC93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54DB8DE-C934-48EB-9BC9-364AF9C568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AD72AB-5AB0-42BC-ACA3-3C2BA33B05B5}"/>
              </a:ext>
            </a:extLst>
          </p:cNvPr>
          <p:cNvSpPr>
            <a:spLocks noGrp="1"/>
          </p:cNvSpPr>
          <p:nvPr>
            <p:ph type="dt" sz="half" idx="10"/>
          </p:nvPr>
        </p:nvSpPr>
        <p:spPr/>
        <p:txBody>
          <a:bodyPr/>
          <a:lstStyle/>
          <a:p>
            <a:fld id="{20A12FB7-F6E2-4193-89C8-ACC1DA37E6B7}" type="datetimeFigureOut">
              <a:rPr lang="en-US" smtClean="0"/>
              <a:t>4/12/2023</a:t>
            </a:fld>
            <a:endParaRPr lang="en-US" dirty="0"/>
          </a:p>
        </p:txBody>
      </p:sp>
      <p:sp>
        <p:nvSpPr>
          <p:cNvPr id="6" name="Footer Placeholder 5">
            <a:extLst>
              <a:ext uri="{FF2B5EF4-FFF2-40B4-BE49-F238E27FC236}">
                <a16:creationId xmlns:a16="http://schemas.microsoft.com/office/drawing/2014/main" id="{1C8CCEA6-3F8B-471D-8912-F40BB6C0BF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58F736-7D29-4966-A6FD-FA2DA99D0D94}"/>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903837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7277F8-7E33-42C2-852C-2CD2104AAE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D372D0-7FBB-412E-BFCB-FA3D743754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F80B8-E1D2-489E-A076-AD34DCFD09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12FB7-F6E2-4193-89C8-ACC1DA37E6B7}" type="datetimeFigureOut">
              <a:rPr lang="en-US" smtClean="0"/>
              <a:t>4/12/2023</a:t>
            </a:fld>
            <a:endParaRPr lang="en-US" dirty="0"/>
          </a:p>
        </p:txBody>
      </p:sp>
      <p:sp>
        <p:nvSpPr>
          <p:cNvPr id="5" name="Footer Placeholder 4">
            <a:extLst>
              <a:ext uri="{FF2B5EF4-FFF2-40B4-BE49-F238E27FC236}">
                <a16:creationId xmlns:a16="http://schemas.microsoft.com/office/drawing/2014/main" id="{58291396-9107-48F6-B388-E4424A77AC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9FB170F-FF3C-4997-A004-AF5DF2EC3E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EF81-83BD-4947-8AFC-3B6E194E089D}" type="slidenum">
              <a:rPr lang="en-US" smtClean="0"/>
              <a:t>‹#›</a:t>
            </a:fld>
            <a:endParaRPr lang="en-US" dirty="0"/>
          </a:p>
        </p:txBody>
      </p:sp>
    </p:spTree>
    <p:extLst>
      <p:ext uri="{BB962C8B-B14F-4D97-AF65-F5344CB8AC3E}">
        <p14:creationId xmlns:p14="http://schemas.microsoft.com/office/powerpoint/2010/main" val="501495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nicholson@ksbor.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196FB-A243-4004-8138-6134A00B02CA}"/>
              </a:ext>
            </a:extLst>
          </p:cNvPr>
          <p:cNvSpPr>
            <a:spLocks noGrp="1"/>
          </p:cNvSpPr>
          <p:nvPr>
            <p:ph type="ctrTitle"/>
          </p:nvPr>
        </p:nvSpPr>
        <p:spPr>
          <a:xfrm>
            <a:off x="262568" y="1990366"/>
            <a:ext cx="11666863" cy="1189253"/>
          </a:xfrm>
        </p:spPr>
        <p:txBody>
          <a:bodyPr>
            <a:normAutofit/>
          </a:bodyPr>
          <a:lstStyle/>
          <a:p>
            <a:r>
              <a:rPr lang="en-US" sz="5400" dirty="0">
                <a:solidFill>
                  <a:srgbClr val="003A63"/>
                </a:solidFill>
                <a:latin typeface="+mn-lt"/>
              </a:rPr>
              <a:t>Kansas Comprehensive Grant Q&amp;A</a:t>
            </a:r>
          </a:p>
        </p:txBody>
      </p:sp>
      <p:sp>
        <p:nvSpPr>
          <p:cNvPr id="3" name="Subtitle 2">
            <a:extLst>
              <a:ext uri="{FF2B5EF4-FFF2-40B4-BE49-F238E27FC236}">
                <a16:creationId xmlns:a16="http://schemas.microsoft.com/office/drawing/2014/main" id="{1E9A739C-06C3-4C3A-8C7E-EA908CF09C61}"/>
              </a:ext>
            </a:extLst>
          </p:cNvPr>
          <p:cNvSpPr>
            <a:spLocks noGrp="1"/>
          </p:cNvSpPr>
          <p:nvPr>
            <p:ph type="subTitle" idx="1"/>
          </p:nvPr>
        </p:nvSpPr>
        <p:spPr>
          <a:xfrm>
            <a:off x="1524000" y="3335258"/>
            <a:ext cx="9144000" cy="1236742"/>
          </a:xfrm>
        </p:spPr>
        <p:txBody>
          <a:bodyPr>
            <a:noAutofit/>
          </a:bodyPr>
          <a:lstStyle/>
          <a:p>
            <a:r>
              <a:rPr lang="en-US" dirty="0">
                <a:solidFill>
                  <a:srgbClr val="003A63"/>
                </a:solidFill>
              </a:rPr>
              <a:t>Leah Nicholson, Director of Student Financial Assistance</a:t>
            </a:r>
          </a:p>
        </p:txBody>
      </p:sp>
    </p:spTree>
    <p:extLst>
      <p:ext uri="{BB962C8B-B14F-4D97-AF65-F5344CB8AC3E}">
        <p14:creationId xmlns:p14="http://schemas.microsoft.com/office/powerpoint/2010/main" val="3586855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7DF36-92CF-9459-9F16-D64A9DB1F751}"/>
              </a:ext>
            </a:extLst>
          </p:cNvPr>
          <p:cNvSpPr>
            <a:spLocks noGrp="1"/>
          </p:cNvSpPr>
          <p:nvPr>
            <p:ph type="title"/>
          </p:nvPr>
        </p:nvSpPr>
        <p:spPr/>
        <p:txBody>
          <a:bodyPr/>
          <a:lstStyle/>
          <a:p>
            <a:r>
              <a:rPr lang="en-US" b="1" dirty="0"/>
              <a:t>Reporting Your Match</a:t>
            </a:r>
          </a:p>
        </p:txBody>
      </p:sp>
      <p:sp>
        <p:nvSpPr>
          <p:cNvPr id="3" name="Content Placeholder 2">
            <a:extLst>
              <a:ext uri="{FF2B5EF4-FFF2-40B4-BE49-F238E27FC236}">
                <a16:creationId xmlns:a16="http://schemas.microsoft.com/office/drawing/2014/main" id="{117AE3D4-6683-F308-3282-320D2A505B48}"/>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Institutions will be required to report to the Board of Regents how they matched their KCG allocations by July 31</a:t>
            </a:r>
            <a:r>
              <a:rPr lang="en-US" sz="24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US" sz="2400" dirty="0">
                <a:effectLst/>
                <a:latin typeface="Calibri" panose="020F0502020204030204" pitchFamily="34" charset="0"/>
                <a:ea typeface="Calibri" panose="020F0502020204030204" pitchFamily="34" charset="0"/>
                <a:cs typeface="Times New Roman" panose="02020603050405020304" pitchFamily="18" charset="0"/>
              </a:rPr>
              <a:t> each year. For example, institutions will report match identified during the 2022-2023 academic year on July 31, 2023.</a:t>
            </a:r>
          </a:p>
          <a:p>
            <a:pPr marL="0" marR="0" indent="0">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Institutions will need to provide the following information in that report:</a:t>
            </a:r>
          </a:p>
          <a:p>
            <a:pPr marL="800100" lvl="1"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source of the funds (earnings from an endowed fund, one-time donation, etc.);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aggregate amount used from each fund towards the match;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aggregate number of students who were awarded from each match fund;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Attest that institutional match funds were awarded to students with financial need. </a:t>
            </a:r>
          </a:p>
          <a:p>
            <a:pPr marL="0" marR="0" indent="0">
              <a:lnSpc>
                <a:spcPct val="107000"/>
              </a:lnSpc>
              <a:spcBef>
                <a:spcPts val="0"/>
              </a:spcBef>
              <a:spcAft>
                <a:spcPts val="0"/>
              </a:spcAft>
              <a:buNone/>
              <a:tabLst>
                <a:tab pos="3590925"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3590925"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first match report will be due July 31</a:t>
            </a:r>
            <a:r>
              <a:rPr lang="en-US" sz="24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US" sz="2400" dirty="0">
                <a:effectLst/>
                <a:latin typeface="Calibri" panose="020F0502020204030204" pitchFamily="34" charset="0"/>
                <a:ea typeface="Calibri" panose="020F0502020204030204" pitchFamily="34" charset="0"/>
                <a:cs typeface="Times New Roman" panose="02020603050405020304" pitchFamily="18" charset="0"/>
              </a:rPr>
              <a:t>, 2023. </a:t>
            </a:r>
          </a:p>
          <a:p>
            <a:endParaRPr lang="en-US" dirty="0"/>
          </a:p>
        </p:txBody>
      </p:sp>
    </p:spTree>
    <p:extLst>
      <p:ext uri="{BB962C8B-B14F-4D97-AF65-F5344CB8AC3E}">
        <p14:creationId xmlns:p14="http://schemas.microsoft.com/office/powerpoint/2010/main" val="1778041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Report Changes on the Horizon</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838200" y="1487422"/>
            <a:ext cx="10515600" cy="4351338"/>
          </a:xfrm>
        </p:spPr>
        <p:txBody>
          <a:bodyPr/>
          <a:lstStyle/>
          <a:p>
            <a:pPr marL="0" marR="0">
              <a:spcBef>
                <a:spcPts val="0"/>
              </a:spcBef>
              <a:spcAft>
                <a:spcPts val="0"/>
              </a:spcAft>
            </a:pPr>
            <a:r>
              <a:rPr lang="en-US" dirty="0"/>
              <a:t>Summer (Match) Report:</a:t>
            </a:r>
          </a:p>
          <a:p>
            <a:pPr marL="457200" lvl="1">
              <a:spcBef>
                <a:spcPts val="0"/>
              </a:spcBef>
            </a:pPr>
            <a:r>
              <a:rPr lang="en-US" dirty="0"/>
              <a:t>We will send a draft of the match report when we send allocations for 2024.</a:t>
            </a:r>
          </a:p>
          <a:p>
            <a:pPr marL="457200" lvl="1">
              <a:spcBef>
                <a:spcPts val="0"/>
              </a:spcBef>
            </a:pPr>
            <a:r>
              <a:rPr lang="en-US" dirty="0"/>
              <a:t>Review to ensure that questions can be answered, and provide feedback.</a:t>
            </a:r>
          </a:p>
          <a:p>
            <a:pPr marL="457200" lvl="1">
              <a:spcBef>
                <a:spcPts val="0"/>
              </a:spcBef>
            </a:pPr>
            <a:r>
              <a:rPr lang="en-US" dirty="0"/>
              <a:t>Actual report will be requested in late June; due July 31, 2023.</a:t>
            </a:r>
          </a:p>
          <a:p>
            <a:pPr marL="228600" lvl="1" indent="0">
              <a:spcBef>
                <a:spcPts val="0"/>
              </a:spcBef>
              <a:buNone/>
            </a:pPr>
            <a:endParaRPr lang="en-US" dirty="0"/>
          </a:p>
          <a:p>
            <a:pPr marL="0" marR="0">
              <a:spcBef>
                <a:spcPts val="0"/>
              </a:spcBef>
              <a:spcAft>
                <a:spcPts val="0"/>
              </a:spcAft>
            </a:pPr>
            <a:r>
              <a:rPr lang="en-US" dirty="0"/>
              <a:t>Fall Report:</a:t>
            </a:r>
          </a:p>
          <a:p>
            <a:pPr marL="457200" lvl="1">
              <a:spcBef>
                <a:spcPts val="0"/>
              </a:spcBef>
            </a:pPr>
            <a:r>
              <a:rPr lang="en-US" dirty="0"/>
              <a:t>Some questions may change/be added to better understand how and who you are awarding, such as:</a:t>
            </a:r>
          </a:p>
          <a:p>
            <a:pPr marL="914400" lvl="2">
              <a:spcBef>
                <a:spcPts val="0"/>
              </a:spcBef>
            </a:pPr>
            <a:r>
              <a:rPr lang="en-US" dirty="0"/>
              <a:t>Award amounts/ranges/max award</a:t>
            </a:r>
          </a:p>
          <a:p>
            <a:pPr marL="914400" lvl="2">
              <a:spcBef>
                <a:spcPts val="0"/>
              </a:spcBef>
            </a:pPr>
            <a:r>
              <a:rPr lang="en-US" dirty="0"/>
              <a:t>Average award</a:t>
            </a:r>
          </a:p>
          <a:p>
            <a:pPr marL="914400" lvl="2">
              <a:spcBef>
                <a:spcPts val="0"/>
              </a:spcBef>
            </a:pPr>
            <a:r>
              <a:rPr lang="en-US" dirty="0"/>
              <a:t>Total spent; total rolled over to next year</a:t>
            </a:r>
          </a:p>
          <a:p>
            <a:pPr marL="914400" lvl="2">
              <a:spcBef>
                <a:spcPts val="0"/>
              </a:spcBef>
            </a:pPr>
            <a:r>
              <a:rPr lang="en-US" dirty="0"/>
              <a:t>Are there other data points that you would find of interest?</a:t>
            </a:r>
          </a:p>
          <a:p>
            <a:pPr marL="914400" lvl="2">
              <a:spcBef>
                <a:spcPts val="0"/>
              </a:spcBef>
            </a:pPr>
            <a:endParaRPr lang="en-US" dirty="0"/>
          </a:p>
        </p:txBody>
      </p:sp>
    </p:spTree>
    <p:extLst>
      <p:ext uri="{BB962C8B-B14F-4D97-AF65-F5344CB8AC3E}">
        <p14:creationId xmlns:p14="http://schemas.microsoft.com/office/powerpoint/2010/main" val="3986591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Current Proviso Language (FY 2024 and 2025)</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p:txBody>
          <a:bodyPr/>
          <a:lstStyle/>
          <a:p>
            <a:pPr marL="0" marR="0">
              <a:spcBef>
                <a:spcPts val="0"/>
              </a:spcBef>
              <a:spcAft>
                <a:spcPts val="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…all of such expenditures from such account shall require a match of local nonstate 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cs typeface="Times New Roman" panose="02020603050405020304" pitchFamily="18" charset="0"/>
              </a:rPr>
              <a:t>private moneys on a $1-for-$1 basis: Provided, however, That all expenditures from such account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cs typeface="Times New Roman" panose="02020603050405020304" pitchFamily="18" charset="0"/>
              </a:rPr>
              <a:t>shall be made to provide that all moneys shall be distributed in the same proportionate amount as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cs typeface="Times New Roman" panose="02020603050405020304" pitchFamily="18" charset="0"/>
              </a:rPr>
              <a:t>such moneys were distributed in fiscal year 2022.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What does this mean?</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All schools who participate in the KCG program will have to match their entire appropriation with institutional funds. </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Regents and Washburn would experience an unexpected $5.2M shortfall of funding in FY 2024 when comparing to what they received in fiscal year 2023</a:t>
            </a:r>
            <a:endParaRPr lang="en-US" dirty="0"/>
          </a:p>
        </p:txBody>
      </p:sp>
    </p:spTree>
    <p:extLst>
      <p:ext uri="{BB962C8B-B14F-4D97-AF65-F5344CB8AC3E}">
        <p14:creationId xmlns:p14="http://schemas.microsoft.com/office/powerpoint/2010/main" val="1069420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Current Proviso Language (FY 2024 and 2025)</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1370556" y="2276562"/>
            <a:ext cx="3834008" cy="2001077"/>
          </a:xfrm>
        </p:spPr>
        <p:txBody>
          <a:bodyPr>
            <a:normAutofit/>
          </a:bodyPr>
          <a:lstStyle/>
          <a:p>
            <a:pPr marL="0" marR="0" lvl="0" indent="0">
              <a:lnSpc>
                <a:spcPct val="107000"/>
              </a:lnSpc>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Legal Base Amount</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Enhancement Funding</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State Match Funding</a:t>
            </a: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ight Brace 2">
            <a:extLst>
              <a:ext uri="{FF2B5EF4-FFF2-40B4-BE49-F238E27FC236}">
                <a16:creationId xmlns:a16="http://schemas.microsoft.com/office/drawing/2014/main" id="{A88BBB36-16A4-B429-329C-4488A75B5259}"/>
              </a:ext>
            </a:extLst>
          </p:cNvPr>
          <p:cNvSpPr/>
          <p:nvPr/>
        </p:nvSpPr>
        <p:spPr>
          <a:xfrm>
            <a:off x="3453529" y="2185792"/>
            <a:ext cx="732773" cy="1818846"/>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D2B44F6C-340D-0F01-59C9-59FCC121F957}"/>
              </a:ext>
            </a:extLst>
          </p:cNvPr>
          <p:cNvSpPr txBox="1"/>
          <p:nvPr/>
        </p:nvSpPr>
        <p:spPr>
          <a:xfrm>
            <a:off x="4580872" y="2490487"/>
            <a:ext cx="6097044" cy="1663597"/>
          </a:xfrm>
          <a:prstGeom prst="rect">
            <a:avLst/>
          </a:prstGeom>
          <a:noFill/>
        </p:spPr>
        <p:txBody>
          <a:bodyPr wrap="square">
            <a:spAutoFit/>
          </a:bodyPr>
          <a:lstStyle/>
          <a:p>
            <a:pPr marR="0" lvl="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For 2023-2024, it is possible that institutions will have to match all of these amounts, not just the state match portion. </a:t>
            </a:r>
          </a:p>
          <a:p>
            <a:pPr marR="0" lvl="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We will have to determine how this effects the allocation formula; namely, if we will still use Pell count to determine a part of your allocation.</a:t>
            </a:r>
          </a:p>
        </p:txBody>
      </p:sp>
    </p:spTree>
    <p:extLst>
      <p:ext uri="{BB962C8B-B14F-4D97-AF65-F5344CB8AC3E}">
        <p14:creationId xmlns:p14="http://schemas.microsoft.com/office/powerpoint/2010/main" val="237791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CD7F97E-949E-6B1F-3D3D-7A8F5E8E9926}"/>
              </a:ext>
            </a:extLst>
          </p:cNvPr>
          <p:cNvPicPr>
            <a:picLocks noGrp="1" noChangeAspect="1"/>
          </p:cNvPicPr>
          <p:nvPr>
            <p:ph idx="1"/>
          </p:nvPr>
        </p:nvPicPr>
        <p:blipFill rotWithShape="1">
          <a:blip r:embed="rId2"/>
          <a:srcRect b="9553"/>
          <a:stretch/>
        </p:blipFill>
        <p:spPr>
          <a:xfrm>
            <a:off x="1287781" y="128747"/>
            <a:ext cx="10696376" cy="5807233"/>
          </a:xfrm>
        </p:spPr>
      </p:pic>
    </p:spTree>
    <p:extLst>
      <p:ext uri="{BB962C8B-B14F-4D97-AF65-F5344CB8AC3E}">
        <p14:creationId xmlns:p14="http://schemas.microsoft.com/office/powerpoint/2010/main" val="1638081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E9A739C-06C3-4C3A-8C7E-EA908CF09C61}"/>
              </a:ext>
            </a:extLst>
          </p:cNvPr>
          <p:cNvSpPr>
            <a:spLocks noGrp="1"/>
          </p:cNvSpPr>
          <p:nvPr>
            <p:ph idx="1"/>
          </p:nvPr>
        </p:nvSpPr>
        <p:spPr>
          <a:xfrm>
            <a:off x="1030310" y="1866900"/>
            <a:ext cx="9777390" cy="2906577"/>
          </a:xfrm>
        </p:spPr>
        <p:txBody>
          <a:bodyPr>
            <a:normAutofit/>
          </a:bodyPr>
          <a:lstStyle/>
          <a:p>
            <a:pPr marL="0" indent="0" algn="ctr">
              <a:buSzPct val="80000"/>
              <a:buNone/>
            </a:pPr>
            <a:endParaRPr lang="en-US" altLang="en-US" sz="4000" dirty="0">
              <a:solidFill>
                <a:srgbClr val="003A63"/>
              </a:solidFill>
            </a:endParaRPr>
          </a:p>
          <a:p>
            <a:pPr marL="0" indent="0" algn="ctr">
              <a:buSzPct val="80000"/>
              <a:buNone/>
            </a:pPr>
            <a:r>
              <a:rPr lang="en-US" altLang="en-US" sz="4000" dirty="0">
                <a:solidFill>
                  <a:srgbClr val="003A63"/>
                </a:solidFill>
              </a:rPr>
              <a:t>Questions?</a:t>
            </a:r>
          </a:p>
          <a:p>
            <a:pPr marL="0" indent="0" algn="ctr">
              <a:buSzPct val="80000"/>
              <a:buNone/>
            </a:pPr>
            <a:r>
              <a:rPr lang="en-US" altLang="en-US" sz="4000" dirty="0">
                <a:solidFill>
                  <a:srgbClr val="003A63"/>
                </a:solidFill>
                <a:hlinkClick r:id="rId3"/>
              </a:rPr>
              <a:t>lnicholson@ksbor.org</a:t>
            </a:r>
            <a:endParaRPr lang="en-US" altLang="en-US" sz="4000" dirty="0">
              <a:solidFill>
                <a:srgbClr val="003A63"/>
              </a:solidFill>
            </a:endParaRPr>
          </a:p>
          <a:p>
            <a:pPr marL="0" indent="0" algn="ctr">
              <a:buSzPct val="80000"/>
              <a:buNone/>
            </a:pPr>
            <a:r>
              <a:rPr lang="en-US" altLang="en-US" sz="4000" dirty="0">
                <a:solidFill>
                  <a:srgbClr val="003A63"/>
                </a:solidFill>
              </a:rPr>
              <a:t>785-430-5464</a:t>
            </a:r>
          </a:p>
        </p:txBody>
      </p:sp>
    </p:spTree>
    <p:extLst>
      <p:ext uri="{BB962C8B-B14F-4D97-AF65-F5344CB8AC3E}">
        <p14:creationId xmlns:p14="http://schemas.microsoft.com/office/powerpoint/2010/main" val="395960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What makes up my allocation?</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781832" y="1512474"/>
            <a:ext cx="10904951" cy="4531334"/>
          </a:xfrm>
        </p:spPr>
        <p:txBody>
          <a:bodyPr>
            <a:normAutofit fontScale="925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Legal Base Amount</a:t>
            </a:r>
            <a:r>
              <a:rPr lang="en-US" sz="1800" dirty="0">
                <a:effectLst/>
                <a:latin typeface="Calibri" panose="020F0502020204030204" pitchFamily="34" charset="0"/>
                <a:ea typeface="Calibri" panose="020F0502020204030204" pitchFamily="34" charset="0"/>
                <a:cs typeface="Times New Roman" panose="02020603050405020304" pitchFamily="18" charset="0"/>
              </a:rPr>
              <a:t>: This portion of your allocation is written in statute and was established in 1998-99. It cannot be adjusted by anything other than a change in statute. Must follow KCG criteria when awarding.</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Enhancement Funding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This portion of your allocation is determined by an agreed upon formula within your sectors that is based on the data your institution provides each Fall. Public institutions use a formula that weights students with the highest financial need. Independent institutions use a formula that distributes funding to create an equal percentage of funded/unfunded applications at each institution based on the maximum award amount. Must follow KCG criteria when awarding.</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State Match Funding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This portion of your allocation was the new funding given in fiscal year 2023. It was distributed among institutions based on your institution’s Pell eligible student count (both in-state and out-of-state) compared to the overall Pell count among eligible institutions in the state. This funding requires institutions to match their allocated amount $1 for $1. Must follow KCG criteria when awarding.</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Institutional </a:t>
            </a:r>
            <a:r>
              <a:rPr lang="en-US" sz="1800" b="1" dirty="0">
                <a:latin typeface="Calibri" panose="020F0502020204030204" pitchFamily="34" charset="0"/>
                <a:ea typeface="Calibri" panose="020F0502020204030204" pitchFamily="34" charset="0"/>
                <a:cs typeface="Times New Roman" panose="02020603050405020304" pitchFamily="18" charset="0"/>
              </a:rPr>
              <a:t>M</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atch</a:t>
            </a:r>
            <a:r>
              <a:rPr lang="en-US" sz="1800" dirty="0">
                <a:effectLst/>
                <a:latin typeface="Calibri" panose="020F0502020204030204" pitchFamily="34" charset="0"/>
                <a:ea typeface="Calibri" panose="020F0502020204030204" pitchFamily="34" charset="0"/>
                <a:cs typeface="Times New Roman" panose="02020603050405020304" pitchFamily="18" charset="0"/>
              </a:rPr>
              <a:t>. The non-state money that the institution must raise/identify to match the state match funding. Only criteria is student must have financial need as defined by the institution.</a:t>
            </a:r>
          </a:p>
        </p:txBody>
      </p:sp>
    </p:spTree>
    <p:extLst>
      <p:ext uri="{BB962C8B-B14F-4D97-AF65-F5344CB8AC3E}">
        <p14:creationId xmlns:p14="http://schemas.microsoft.com/office/powerpoint/2010/main" val="1015259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Institutional Funds Rules to Follow:</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781833" y="1512474"/>
            <a:ext cx="10515600" cy="4351338"/>
          </a:xfrm>
        </p:spPr>
        <p:txBody>
          <a:bodyPr>
            <a:normAutofit/>
          </a:bodyPr>
          <a:lstStyle/>
          <a:p>
            <a:pPr marL="342900" marR="0" lvl="0" indent="-342900">
              <a:lnSpc>
                <a:spcPct val="107000"/>
              </a:lnSpc>
              <a:spcBef>
                <a:spcPts val="0"/>
              </a:spcBef>
              <a:spcAft>
                <a:spcPts val="80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amount an individual institution will match $1:$1 would be equal to the amount of state match dollars an individual institution is allocated each year.</a:t>
            </a:r>
          </a:p>
          <a:p>
            <a:pPr lvl="1">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Moving forward, this may be the ENTIRE appropriation – more to come on this later. </a:t>
            </a:r>
          </a:p>
          <a:p>
            <a:pPr marL="342900" marR="0" lvl="0" indent="-342900">
              <a:lnSpc>
                <a:spcPct val="107000"/>
              </a:lnSpc>
              <a:spcBef>
                <a:spcPts val="0"/>
              </a:spcBef>
              <a:spcAft>
                <a:spcPts val="80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Institutions will award institutional match amounts to students they deem eligible (who may or may not be eligible for KCG funding), as long as the institutional match is awarded to students who demonstrate financial need.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Financial need is determined by the school.</a:t>
            </a:r>
          </a:p>
          <a:p>
            <a:pPr marL="342900" marR="0" lvl="0" indent="-342900">
              <a:lnSpc>
                <a:spcPct val="107000"/>
              </a:lnSpc>
              <a:spcBef>
                <a:spcPts val="0"/>
              </a:spcBef>
              <a:spcAft>
                <a:spcPts val="80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Institutions can use both new and current institutional funds to count towards their institutional match, including institutional scholarships, institutional grants, and earnings on endowed funds. All institutional match funds should be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a cash match</a:t>
            </a:r>
            <a:r>
              <a:rPr lang="en-US" sz="2000" dirty="0">
                <a:effectLst/>
                <a:latin typeface="Calibri" panose="020F0502020204030204" pitchFamily="34" charset="0"/>
                <a:ea typeface="Calibri" panose="020F0502020204030204" pitchFamily="34" charset="0"/>
                <a:cs typeface="Times New Roman" panose="02020603050405020304" pitchFamily="18" charset="0"/>
              </a:rPr>
              <a:t> – meaning actual dollars must be present in the transaction behind the award.</a:t>
            </a:r>
          </a:p>
        </p:txBody>
      </p:sp>
    </p:spTree>
    <p:extLst>
      <p:ext uri="{BB962C8B-B14F-4D97-AF65-F5344CB8AC3E}">
        <p14:creationId xmlns:p14="http://schemas.microsoft.com/office/powerpoint/2010/main" val="1858539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Let’s talk about financial need…</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781833" y="1512474"/>
            <a:ext cx="10515600" cy="4351338"/>
          </a:xfrm>
        </p:spPr>
        <p:txBody>
          <a:bodyPr>
            <a:normAutofit/>
          </a:bodyPr>
          <a:lstStyle/>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rPr>
              <a:t>Examples I’ve received from other schools on how one might be defining financial need are: </a:t>
            </a:r>
          </a:p>
          <a:p>
            <a:pPr>
              <a:spcBef>
                <a:spcPts val="0"/>
              </a:spcBef>
            </a:pPr>
            <a:endParaRPr lang="en-US" sz="2400" dirty="0">
              <a:effectLst/>
              <a:latin typeface="Calibri" panose="020F0502020204030204" pitchFamily="34" charset="0"/>
              <a:ea typeface="Calibri" panose="020F0502020204030204" pitchFamily="34" charset="0"/>
            </a:endParaRPr>
          </a:p>
          <a:p>
            <a:pPr>
              <a:spcBef>
                <a:spcPts val="0"/>
              </a:spcBef>
            </a:pPr>
            <a:r>
              <a:rPr lang="en-US" sz="2400" dirty="0">
                <a:effectLst/>
                <a:latin typeface="Calibri" panose="020F0502020204030204" pitchFamily="34" charset="0"/>
                <a:ea typeface="Calibri" panose="020F0502020204030204" pitchFamily="34" charset="0"/>
              </a:rPr>
              <a:t>Typical federal methodology for financial need (COA – EFC)</a:t>
            </a:r>
          </a:p>
          <a:p>
            <a:pPr>
              <a:spcBef>
                <a:spcPts val="0"/>
              </a:spcBef>
            </a:pPr>
            <a:r>
              <a:rPr lang="en-US" sz="2400" dirty="0">
                <a:effectLst/>
                <a:latin typeface="Calibri" panose="020F0502020204030204" pitchFamily="34" charset="0"/>
                <a:ea typeface="Calibri" panose="020F0502020204030204" pitchFamily="34" charset="0"/>
              </a:rPr>
              <a:t>Using a combination of indicators such as income and family size</a:t>
            </a:r>
          </a:p>
          <a:p>
            <a:pPr>
              <a:spcBef>
                <a:spcPts val="0"/>
              </a:spcBef>
            </a:pPr>
            <a:r>
              <a:rPr lang="en-US" sz="2400" dirty="0">
                <a:latin typeface="Calibri" panose="020F0502020204030204" pitchFamily="34" charset="0"/>
                <a:ea typeface="Calibri" panose="020F0502020204030204" pitchFamily="34" charset="0"/>
              </a:rPr>
              <a:t>T</a:t>
            </a:r>
            <a:r>
              <a:rPr lang="en-US" sz="2400" dirty="0">
                <a:effectLst/>
                <a:latin typeface="Calibri" panose="020F0502020204030204" pitchFamily="34" charset="0"/>
                <a:ea typeface="Calibri" panose="020F0502020204030204" pitchFamily="34" charset="0"/>
              </a:rPr>
              <a:t>argeted aid that addresses gaps between a student’s aid and what they will owe rather than only the gap between EFC and COA</a:t>
            </a:r>
          </a:p>
          <a:p>
            <a:pPr>
              <a:spcBef>
                <a:spcPts val="0"/>
              </a:spcBef>
            </a:pPr>
            <a:r>
              <a:rPr lang="en-US" sz="2400" dirty="0">
                <a:latin typeface="Calibri" panose="020F0502020204030204" pitchFamily="34" charset="0"/>
                <a:ea typeface="Calibri" panose="020F0502020204030204" pitchFamily="34" charset="0"/>
              </a:rPr>
              <a:t>E</a:t>
            </a:r>
            <a:r>
              <a:rPr lang="en-US" sz="2400" dirty="0">
                <a:effectLst/>
                <a:latin typeface="Calibri" panose="020F0502020204030204" pitchFamily="34" charset="0"/>
                <a:ea typeface="Calibri" panose="020F0502020204030204" pitchFamily="34" charset="0"/>
              </a:rPr>
              <a:t>mergency grants</a:t>
            </a:r>
          </a:p>
          <a:p>
            <a:pPr>
              <a:spcBef>
                <a:spcPts val="0"/>
              </a:spcBef>
            </a:pPr>
            <a:r>
              <a:rPr lang="en-US" sz="2400" dirty="0">
                <a:latin typeface="Calibri" panose="020F0502020204030204" pitchFamily="34" charset="0"/>
                <a:ea typeface="Calibri" panose="020F0502020204030204" pitchFamily="34" charset="0"/>
              </a:rPr>
              <a:t>B</a:t>
            </a:r>
            <a:r>
              <a:rPr lang="en-US" sz="2400" dirty="0">
                <a:effectLst/>
                <a:latin typeface="Calibri" panose="020F0502020204030204" pitchFamily="34" charset="0"/>
                <a:ea typeface="Calibri" panose="020F0502020204030204" pitchFamily="34" charset="0"/>
              </a:rPr>
              <a:t>ridge grants (past due balance awards)</a:t>
            </a:r>
          </a:p>
          <a:p>
            <a:pPr>
              <a:spcBef>
                <a:spcPts val="0"/>
              </a:spcBef>
            </a:pPr>
            <a:r>
              <a:rPr lang="en-US" sz="2400" dirty="0">
                <a:latin typeface="Calibri" panose="020F0502020204030204" pitchFamily="34" charset="0"/>
                <a:ea typeface="Calibri" panose="020F0502020204030204" pitchFamily="34" charset="0"/>
              </a:rPr>
              <a:t>C</a:t>
            </a:r>
            <a:r>
              <a:rPr lang="en-US" sz="2400" dirty="0">
                <a:effectLst/>
                <a:latin typeface="Calibri" panose="020F0502020204030204" pitchFamily="34" charset="0"/>
                <a:ea typeface="Calibri" panose="020F0502020204030204" pitchFamily="34" charset="0"/>
              </a:rPr>
              <a:t>ompletion grants (exhausted aid awards)</a:t>
            </a:r>
          </a:p>
          <a:p>
            <a:pPr>
              <a:spcBef>
                <a:spcPts val="0"/>
              </a:spcBef>
            </a:pPr>
            <a:r>
              <a:rPr lang="en-US" sz="2400" dirty="0">
                <a:effectLst/>
                <a:latin typeface="Calibri" panose="020F0502020204030204" pitchFamily="34" charset="0"/>
                <a:ea typeface="Calibri" panose="020F0502020204030204" pitchFamily="34" charset="0"/>
              </a:rPr>
              <a:t>“Come back and finish”/stopped out student awards</a:t>
            </a:r>
          </a:p>
        </p:txBody>
      </p:sp>
    </p:spTree>
    <p:extLst>
      <p:ext uri="{BB962C8B-B14F-4D97-AF65-F5344CB8AC3E}">
        <p14:creationId xmlns:p14="http://schemas.microsoft.com/office/powerpoint/2010/main" val="3789445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a:xfrm>
            <a:off x="969723" y="0"/>
            <a:ext cx="10515600" cy="1325563"/>
          </a:xfrm>
        </p:spPr>
        <p:txBody>
          <a:bodyPr/>
          <a:lstStyle/>
          <a:p>
            <a:r>
              <a:rPr lang="en-US" b="1" dirty="0"/>
              <a:t>State Fund Rules to Follow:</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481207" y="967592"/>
            <a:ext cx="11512463" cy="4863274"/>
          </a:xfrm>
        </p:spPr>
        <p:txBody>
          <a:bodyPr>
            <a:noAutofit/>
          </a:bodyPr>
          <a:lstStyle/>
          <a:p>
            <a:pPr marR="0" lvl="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State match funding (and base and enhancement fudning) must be awarded with the same eligibility criteria and awarding rules as regular KCG funds.</a:t>
            </a:r>
          </a:p>
          <a:p>
            <a:pPr lvl="1">
              <a:lnSpc>
                <a:spcPct val="107000"/>
              </a:lnSpc>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Kansas Resident</a:t>
            </a:r>
          </a:p>
          <a:p>
            <a:pPr lvl="1">
              <a:lnSpc>
                <a:spcPct val="107000"/>
              </a:lnSpc>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Be an undergraduate, degree-seeking student – pursuing first degree</a:t>
            </a:r>
          </a:p>
          <a:p>
            <a:pPr lvl="1">
              <a:lnSpc>
                <a:spcPct val="107000"/>
              </a:lnSpc>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Enrolled full-time at an eligible institution (12 credit hours)</a:t>
            </a:r>
          </a:p>
          <a:p>
            <a:pPr lvl="1">
              <a:lnSpc>
                <a:spcPct val="107000"/>
              </a:lnSpc>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Demonstrate financial need using the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federal aid methodology</a:t>
            </a:r>
          </a:p>
          <a:p>
            <a:pPr lvl="1">
              <a:lnSpc>
                <a:spcPct val="107000"/>
              </a:lnSpc>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Meet Satisfactory Academic Progress (SAP)</a:t>
            </a:r>
          </a:p>
          <a:p>
            <a:pPr lvl="1">
              <a:lnSpc>
                <a:spcPct val="107000"/>
              </a:lnSpc>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Can be eligible for up to 8 semesters (10 if enrolled in a designated 5-year program)</a:t>
            </a:r>
          </a:p>
          <a:p>
            <a:pPr lvl="1">
              <a:lnSpc>
                <a:spcPct val="107000"/>
              </a:lnSpc>
              <a:spcBef>
                <a:spcPts val="0"/>
              </a:spcBef>
            </a:pPr>
            <a:r>
              <a:rPr lang="en-US" sz="1600" strike="sngStrike" dirty="0">
                <a:effectLst/>
                <a:latin typeface="Calibri" panose="020F0502020204030204" pitchFamily="34" charset="0"/>
                <a:ea typeface="Calibri" panose="020F0502020204030204" pitchFamily="34" charset="0"/>
                <a:cs typeface="Times New Roman" panose="02020603050405020304" pitchFamily="18" charset="0"/>
              </a:rPr>
              <a:t>Priority is given to eligible applicants that file the FAFSA by April 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Institutions may determine their own priority dates for KCG. </a:t>
            </a:r>
          </a:p>
          <a:p>
            <a:pPr lvl="1">
              <a:lnSpc>
                <a:spcPct val="107000"/>
              </a:lnSpc>
              <a:spcBef>
                <a:spcPts val="0"/>
              </a:spcBef>
            </a:pPr>
            <a:r>
              <a:rPr lang="en-US" sz="1600" i="1" dirty="0">
                <a:effectLst/>
                <a:latin typeface="Calibri" panose="020F0502020204030204" pitchFamily="34" charset="0"/>
                <a:ea typeface="Calibri" panose="020F0502020204030204" pitchFamily="34" charset="0"/>
                <a:cs typeface="Times New Roman" panose="02020603050405020304" pitchFamily="18" charset="0"/>
              </a:rPr>
              <a:t>Public institutions</a:t>
            </a:r>
            <a:r>
              <a:rPr lang="en-US" sz="1600" dirty="0">
                <a:effectLst/>
                <a:latin typeface="Calibri" panose="020F0502020204030204" pitchFamily="34" charset="0"/>
                <a:ea typeface="Calibri" panose="020F0502020204030204" pitchFamily="34" charset="0"/>
                <a:cs typeface="Times New Roman" panose="02020603050405020304" pitchFamily="18" charset="0"/>
              </a:rPr>
              <a:t> may only award students with up to a 6500 EFC. (This is being discussed by directors in May).</a:t>
            </a:r>
          </a:p>
          <a:p>
            <a:pPr marL="457200" marR="0">
              <a:lnSpc>
                <a:spcPct val="107000"/>
              </a:lnSpc>
              <a:spcBef>
                <a:spcPts val="0"/>
              </a:spcBef>
              <a:spcAft>
                <a:spcPts val="0"/>
              </a:spcAft>
              <a:buFont typeface="+mj-lt"/>
              <a:buAutoNum type="arabicPeriod"/>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State match funding should not be awarded until it is matched. </a:t>
            </a:r>
          </a:p>
          <a:p>
            <a:pPr marR="0" lvl="0">
              <a:lnSpc>
                <a:spcPct val="107000"/>
              </a:lnSpc>
              <a:spcBef>
                <a:spcPts val="0"/>
              </a:spcBef>
              <a:spcAft>
                <a:spcPts val="0"/>
              </a:spcAft>
              <a:buFont typeface="+mj-lt"/>
              <a:buAutoNum type="arabicPeriod"/>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If an institution is not able to match their full required amount in any given year, any unmatched state funding at an institution would be returned and redistributed the next academic year to all institutions based on the distribution formula for state match funding. </a:t>
            </a:r>
          </a:p>
          <a:p>
            <a:pPr marR="0" lvl="0">
              <a:lnSpc>
                <a:spcPct val="107000"/>
              </a:lnSpc>
              <a:spcBef>
                <a:spcPts val="0"/>
              </a:spcBef>
              <a:spcAft>
                <a:spcPts val="0"/>
              </a:spcAft>
              <a:buFont typeface="+mj-lt"/>
              <a:buAutoNum type="arabicPeriod"/>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If state match funding has been matched by the institution but has not been spent, institutions will be able to keep their unspent state match allocation and roll it over to award for the next academic year.  </a:t>
            </a:r>
          </a:p>
        </p:txBody>
      </p:sp>
    </p:spTree>
    <p:extLst>
      <p:ext uri="{BB962C8B-B14F-4D97-AF65-F5344CB8AC3E}">
        <p14:creationId xmlns:p14="http://schemas.microsoft.com/office/powerpoint/2010/main" val="424991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What counts as a match?</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781833" y="1512474"/>
            <a:ext cx="10515600" cy="4351338"/>
          </a:xfrm>
        </p:spPr>
        <p:txBody>
          <a:bodyPr>
            <a:normAutofit/>
          </a:bodyPr>
          <a:lstStyle/>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Endowments created for student financial aid awards:</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Endowed accounts can have yearly earnings count towards the total institutional match funding amount each year. This is the portion that can actually be spent towards student financial aid awards.</a:t>
            </a:r>
          </a:p>
          <a:p>
            <a:pPr marL="742950" marR="0" lvl="1" indent="-285750">
              <a:lnSpc>
                <a:spcPct val="107000"/>
              </a:lnSpc>
              <a:spcBef>
                <a:spcPts val="0"/>
              </a:spcBef>
              <a:spcAft>
                <a:spcPts val="0"/>
              </a:spcAft>
              <a:buFont typeface="Courier New" panose="02070309020205020404" pitchFamily="49" charset="0"/>
              <a:buChar char="o"/>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corpus/investments made to an endowment will not count towards the match requirement, as this portion cannot be spent on student financial aid awards. However, new investments made into currently existing endowments, or new endowments created will eventually result in earnings that will count towards the match requirement each year. </a:t>
            </a:r>
          </a:p>
          <a:p>
            <a:pPr marL="742950" marR="0" lvl="1" indent="-285750">
              <a:lnSpc>
                <a:spcPct val="107000"/>
              </a:lnSpc>
              <a:spcBef>
                <a:spcPts val="0"/>
              </a:spcBef>
              <a:spcAft>
                <a:spcPts val="800"/>
              </a:spcAft>
              <a:buFont typeface="Courier New" panose="02070309020205020404" pitchFamily="49" charset="0"/>
              <a:buChar char="o"/>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Awards made from the institutional match must be made to students with financial need. Financial need is determined by the school.</a:t>
            </a:r>
          </a:p>
        </p:txBody>
      </p:sp>
    </p:spTree>
    <p:extLst>
      <p:ext uri="{BB962C8B-B14F-4D97-AF65-F5344CB8AC3E}">
        <p14:creationId xmlns:p14="http://schemas.microsoft.com/office/powerpoint/2010/main" val="2167411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What counts as a match?</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781833" y="1512474"/>
            <a:ext cx="10515600" cy="3253679"/>
          </a:xfrm>
        </p:spPr>
        <p:txBody>
          <a:bodyPr>
            <a:normAutofit/>
          </a:bodyPr>
          <a:lstStyle/>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Donations/gifts raised towards student financial aid awards:</a:t>
            </a:r>
          </a:p>
          <a:p>
            <a:pPr marL="742950" marR="0" lvl="1" indent="-285750">
              <a:lnSpc>
                <a:spcPct val="107000"/>
              </a:lnSpc>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Awards made within the academic year being reported from donations/gifts can count towards institutional match.</a:t>
            </a:r>
          </a:p>
          <a:p>
            <a:pPr marL="457200" marR="0" lvl="1"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800" dirty="0">
                <a:effectLst/>
                <a:latin typeface="Calibri" panose="020F0502020204030204" pitchFamily="34" charset="0"/>
                <a:ea typeface="Calibri" panose="020F0502020204030204" pitchFamily="34" charset="0"/>
                <a:cs typeface="Times New Roman" panose="02020603050405020304" pitchFamily="18" charset="0"/>
              </a:rPr>
              <a:t>Awards made from the institutional match must be made to students with financial need. Financial need is determined by the school.</a:t>
            </a:r>
          </a:p>
        </p:txBody>
      </p:sp>
    </p:spTree>
    <p:extLst>
      <p:ext uri="{BB962C8B-B14F-4D97-AF65-F5344CB8AC3E}">
        <p14:creationId xmlns:p14="http://schemas.microsoft.com/office/powerpoint/2010/main" val="120970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06B5-BD98-AC2D-60D2-4B170A4D4437}"/>
              </a:ext>
            </a:extLst>
          </p:cNvPr>
          <p:cNvSpPr>
            <a:spLocks noGrp="1"/>
          </p:cNvSpPr>
          <p:nvPr>
            <p:ph type="title"/>
          </p:nvPr>
        </p:nvSpPr>
        <p:spPr/>
        <p:txBody>
          <a:bodyPr/>
          <a:lstStyle/>
          <a:p>
            <a:r>
              <a:rPr lang="en-US" b="1" dirty="0"/>
              <a:t>What DOES NOT count as a match?</a:t>
            </a:r>
          </a:p>
        </p:txBody>
      </p:sp>
      <p:sp>
        <p:nvSpPr>
          <p:cNvPr id="7" name="Content Placeholder 6">
            <a:extLst>
              <a:ext uri="{FF2B5EF4-FFF2-40B4-BE49-F238E27FC236}">
                <a16:creationId xmlns:a16="http://schemas.microsoft.com/office/drawing/2014/main" id="{03BDB929-E2CD-0309-891D-099BB6D6CA42}"/>
              </a:ext>
            </a:extLst>
          </p:cNvPr>
          <p:cNvSpPr>
            <a:spLocks noGrp="1"/>
          </p:cNvSpPr>
          <p:nvPr>
            <p:ph idx="1"/>
          </p:nvPr>
        </p:nvSpPr>
        <p:spPr>
          <a:xfrm>
            <a:off x="781833" y="1512474"/>
            <a:ext cx="10515600" cy="4418600"/>
          </a:xfrm>
        </p:spPr>
        <p:txBody>
          <a:bodyPr>
            <a:normAutofit lnSpcReduction="10000"/>
          </a:bodyPr>
          <a:lstStyle/>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Institutions cannot use the following as an institutional match:</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Non-institutional scholarships/grants</a:t>
            </a:r>
          </a:p>
          <a:p>
            <a:pPr marL="457200" marR="0" lvl="1" indent="0">
              <a:lnSpc>
                <a:spcPct val="107000"/>
              </a:lnSpc>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State awards (state scholarships, KCG, etc.)</a:t>
            </a:r>
          </a:p>
          <a:p>
            <a:pPr marL="457200" marR="0" lvl="1" indent="0">
              <a:lnSpc>
                <a:spcPct val="107000"/>
              </a:lnSpc>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Federal financial aid (such as Pell grant, SEOG, Work Study, TEACH, etc.)</a:t>
            </a:r>
          </a:p>
          <a:p>
            <a:pPr marL="457200" marR="0" lvl="1" indent="0">
              <a:lnSpc>
                <a:spcPct val="107000"/>
              </a:lnSpc>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Non-cash matches (Example: waivers or tuition discounts that do not result in the exchange of funds necessary to finance the costs of student attendance)</a:t>
            </a:r>
          </a:p>
          <a:p>
            <a:pPr marL="457200" marR="0" lvl="1" indent="0">
              <a:lnSpc>
                <a:spcPct val="107000"/>
              </a:lnSpc>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Loans</a:t>
            </a:r>
          </a:p>
        </p:txBody>
      </p:sp>
    </p:spTree>
    <p:extLst>
      <p:ext uri="{BB962C8B-B14F-4D97-AF65-F5344CB8AC3E}">
        <p14:creationId xmlns:p14="http://schemas.microsoft.com/office/powerpoint/2010/main" val="2947361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C2E05-408C-FD60-53CB-911E68D54B16}"/>
              </a:ext>
            </a:extLst>
          </p:cNvPr>
          <p:cNvSpPr>
            <a:spLocks noGrp="1"/>
          </p:cNvSpPr>
          <p:nvPr>
            <p:ph type="title"/>
          </p:nvPr>
        </p:nvSpPr>
        <p:spPr/>
        <p:txBody>
          <a:bodyPr/>
          <a:lstStyle/>
          <a:p>
            <a:r>
              <a:rPr lang="en-US" b="1" dirty="0"/>
              <a:t>What if we don’t match?</a:t>
            </a:r>
          </a:p>
        </p:txBody>
      </p:sp>
      <p:sp>
        <p:nvSpPr>
          <p:cNvPr id="3" name="Content Placeholder 2">
            <a:extLst>
              <a:ext uri="{FF2B5EF4-FFF2-40B4-BE49-F238E27FC236}">
                <a16:creationId xmlns:a16="http://schemas.microsoft.com/office/drawing/2014/main" id="{728854CD-44B2-5962-422A-551261055CB6}"/>
              </a:ext>
            </a:extLst>
          </p:cNvPr>
          <p:cNvSpPr>
            <a:spLocks noGrp="1"/>
          </p:cNvSpPr>
          <p:nvPr>
            <p:ph idx="1"/>
          </p:nvPr>
        </p:nvSpPr>
        <p:spPr>
          <a:xfrm>
            <a:off x="838200" y="1825625"/>
            <a:ext cx="10515600" cy="3297520"/>
          </a:xfrm>
        </p:spPr>
        <p:txBody>
          <a:bodyPr>
            <a:normAutofit/>
          </a:bodyPr>
          <a:lstStyle/>
          <a:p>
            <a:pPr marL="342900" marR="0" lvl="0" indent="-3429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If an institution is not able to match their full required amount in any given year, any unmatched state funding at an institution would be returned and redistributed the next academic year to all institutions based on the distribution formula for state match funding. This would ensure that the full state match funding is eventually matched and spent among the institutions. </a:t>
            </a:r>
          </a:p>
          <a:p>
            <a:pPr marL="342900" marR="0" lvl="0" indent="-342900">
              <a:lnSpc>
                <a:spcPct val="107000"/>
              </a:lnSpc>
              <a:spcBef>
                <a:spcPts val="0"/>
              </a:spcBef>
              <a:spcAft>
                <a:spcPts val="0"/>
              </a:spcAft>
              <a:buFont typeface="+mj-lt"/>
              <a:buAutoNum type="arabicPeriod"/>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If state match funding has been matched by the institution but has not been spent, institutions will be able to keep their unspent state match allocation and roll it over to award for the next academic year.  </a:t>
            </a:r>
          </a:p>
        </p:txBody>
      </p:sp>
    </p:spTree>
    <p:extLst>
      <p:ext uri="{BB962C8B-B14F-4D97-AF65-F5344CB8AC3E}">
        <p14:creationId xmlns:p14="http://schemas.microsoft.com/office/powerpoint/2010/main" val="2710861124"/>
      </p:ext>
    </p:extLst>
  </p:cSld>
  <p:clrMapOvr>
    <a:masterClrMapping/>
  </p:clrMapOvr>
</p:sld>
</file>

<file path=ppt/theme/theme1.xml><?xml version="1.0" encoding="utf-8"?>
<a:theme xmlns:a="http://schemas.openxmlformats.org/drawingml/2006/main" name="1_Office Theme">
  <a:themeElements>
    <a:clrScheme name="KBOR Colors">
      <a:dk1>
        <a:sysClr val="windowText" lastClr="000000"/>
      </a:dk1>
      <a:lt1>
        <a:sysClr val="window" lastClr="FFFFFF"/>
      </a:lt1>
      <a:dk2>
        <a:srgbClr val="44546A"/>
      </a:dk2>
      <a:lt2>
        <a:srgbClr val="E7E6E6"/>
      </a:lt2>
      <a:accent1>
        <a:srgbClr val="003A63"/>
      </a:accent1>
      <a:accent2>
        <a:srgbClr val="D59F0F"/>
      </a:accent2>
      <a:accent3>
        <a:srgbClr val="B9C7D4"/>
      </a:accent3>
      <a:accent4>
        <a:srgbClr val="FFE292"/>
      </a:accent4>
      <a:accent5>
        <a:srgbClr val="919195"/>
      </a:accent5>
      <a:accent6>
        <a:srgbClr val="BF311A"/>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1524</Words>
  <Application>Microsoft Office PowerPoint</Application>
  <PresentationFormat>Widescreen</PresentationFormat>
  <Paragraphs>114</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Courier New</vt:lpstr>
      <vt:lpstr>Symbol</vt:lpstr>
      <vt:lpstr>1_Office Theme</vt:lpstr>
      <vt:lpstr>Kansas Comprehensive Grant Q&amp;A</vt:lpstr>
      <vt:lpstr>What makes up my allocation?</vt:lpstr>
      <vt:lpstr>Institutional Funds Rules to Follow:</vt:lpstr>
      <vt:lpstr>Let’s talk about financial need…</vt:lpstr>
      <vt:lpstr>State Fund Rules to Follow:</vt:lpstr>
      <vt:lpstr>What counts as a match?</vt:lpstr>
      <vt:lpstr>What counts as a match?</vt:lpstr>
      <vt:lpstr>What DOES NOT count as a match?</vt:lpstr>
      <vt:lpstr>What if we don’t match?</vt:lpstr>
      <vt:lpstr>Reporting Your Match</vt:lpstr>
      <vt:lpstr>Report Changes on the Horizon</vt:lpstr>
      <vt:lpstr>Current Proviso Language (FY 2024 and 2025)</vt:lpstr>
      <vt:lpstr>Current Proviso Language (FY 2024 and 2025)</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Nicholson, Leah</dc:creator>
  <cp:lastModifiedBy>Nicholson, Leah</cp:lastModifiedBy>
  <cp:revision>10</cp:revision>
  <dcterms:created xsi:type="dcterms:W3CDTF">2023-04-11T20:40:41Z</dcterms:created>
  <dcterms:modified xsi:type="dcterms:W3CDTF">2023-04-12T20:47:38Z</dcterms:modified>
</cp:coreProperties>
</file>