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25" r:id="rId3"/>
    <p:sldId id="353" r:id="rId4"/>
    <p:sldId id="354" r:id="rId5"/>
    <p:sldId id="356" r:id="rId6"/>
    <p:sldId id="355" r:id="rId7"/>
    <p:sldId id="357" r:id="rId8"/>
    <p:sldId id="358" r:id="rId9"/>
    <p:sldId id="349" r:id="rId10"/>
    <p:sldId id="351" r:id="rId11"/>
    <p:sldId id="295" r:id="rId12"/>
    <p:sldId id="338" r:id="rId13"/>
    <p:sldId id="359" r:id="rId14"/>
    <p:sldId id="350" r:id="rId15"/>
    <p:sldId id="329" r:id="rId16"/>
    <p:sldId id="343" r:id="rId17"/>
    <p:sldId id="344" r:id="rId18"/>
    <p:sldId id="345" r:id="rId19"/>
    <p:sldId id="347" r:id="rId20"/>
    <p:sldId id="348" r:id="rId21"/>
    <p:sldId id="342" r:id="rId22"/>
    <p:sldId id="352" r:id="rId23"/>
    <p:sldId id="337" r:id="rId24"/>
    <p:sldId id="361" r:id="rId25"/>
    <p:sldId id="339" r:id="rId26"/>
    <p:sldId id="341" r:id="rId27"/>
    <p:sldId id="362" r:id="rId28"/>
    <p:sldId id="365" r:id="rId29"/>
    <p:sldId id="363" r:id="rId30"/>
    <p:sldId id="367" r:id="rId31"/>
    <p:sldId id="366" r:id="rId32"/>
    <p:sldId id="296"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0C9A317A-B6C8-4844-9DB7-0A334D7DF667}">
          <p14:sldIdLst>
            <p14:sldId id="256"/>
          </p14:sldIdLst>
        </p14:section>
        <p14:section name="Presentation" id="{30BF749C-8AA7-4932-AD55-03DDDA4FB7DF}">
          <p14:sldIdLst>
            <p14:sldId id="325"/>
            <p14:sldId id="353"/>
            <p14:sldId id="354"/>
            <p14:sldId id="356"/>
            <p14:sldId id="355"/>
            <p14:sldId id="357"/>
            <p14:sldId id="358"/>
            <p14:sldId id="349"/>
            <p14:sldId id="351"/>
            <p14:sldId id="295"/>
            <p14:sldId id="338"/>
            <p14:sldId id="359"/>
            <p14:sldId id="350"/>
            <p14:sldId id="329"/>
            <p14:sldId id="343"/>
            <p14:sldId id="344"/>
            <p14:sldId id="345"/>
            <p14:sldId id="347"/>
            <p14:sldId id="348"/>
            <p14:sldId id="342"/>
            <p14:sldId id="352"/>
            <p14:sldId id="337"/>
            <p14:sldId id="361"/>
            <p14:sldId id="339"/>
            <p14:sldId id="341"/>
            <p14:sldId id="362"/>
            <p14:sldId id="365"/>
            <p14:sldId id="363"/>
            <p14:sldId id="367"/>
            <p14:sldId id="366"/>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Matt" initials="KM" lastIdx="3" clrIdx="0">
    <p:extLst>
      <p:ext uri="{19B8F6BF-5375-455C-9EA6-DF929625EA0E}">
        <p15:presenceInfo xmlns:p15="http://schemas.microsoft.com/office/powerpoint/2012/main" userId="S::mkeith@ksbor.org::b7596ac1-1e51-40fe-befa-01e9ad1e8a1e" providerId="AD"/>
      </p:ext>
    </p:extLst>
  </p:cmAuthor>
  <p:cmAuthor id="2" name="Miller, Julene" initials="MJ" lastIdx="1" clrIdx="1">
    <p:extLst>
      <p:ext uri="{19B8F6BF-5375-455C-9EA6-DF929625EA0E}">
        <p15:presenceInfo xmlns:p15="http://schemas.microsoft.com/office/powerpoint/2012/main" userId="S::jmiller@ksbor.org::4417935c-6e29-481d-b80a-1eb06f1e4459" providerId="AD"/>
      </p:ext>
    </p:extLst>
  </p:cmAuthor>
  <p:cmAuthor id="3" name="Frisbie, Elaine" initials="FE" lastIdx="2" clrIdx="2">
    <p:extLst>
      <p:ext uri="{19B8F6BF-5375-455C-9EA6-DF929625EA0E}">
        <p15:presenceInfo xmlns:p15="http://schemas.microsoft.com/office/powerpoint/2012/main" userId="S::efrisbie@ksbor.org::ec0e32f1-0625-423a-92c6-42666a89ed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4" autoAdjust="0"/>
    <p:restoredTop sz="87472" autoAdjust="0"/>
  </p:normalViewPr>
  <p:slideViewPr>
    <p:cSldViewPr snapToGrid="0">
      <p:cViewPr>
        <p:scale>
          <a:sx n="104" d="100"/>
          <a:sy n="104" d="100"/>
        </p:scale>
        <p:origin x="208"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1794"/>
    </p:cViewPr>
  </p:sorterViewPr>
  <p:notesViewPr>
    <p:cSldViewPr snapToGrid="0">
      <p:cViewPr varScale="1">
        <p:scale>
          <a:sx n="50" d="100"/>
          <a:sy n="50"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D5185-2125-4690-9A65-271DCED4E75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B0DA053-8A93-4835-B518-9776974E3B68}">
      <dgm:prSet phldrT="[Text]"/>
      <dgm:spPr/>
      <dgm:t>
        <a:bodyPr/>
        <a:lstStyle/>
        <a:p>
          <a:r>
            <a:rPr lang="en-US" dirty="0"/>
            <a:t>Student applies through KBOR Online Application – will require student to create a login with KBOR</a:t>
          </a:r>
        </a:p>
      </dgm:t>
    </dgm:pt>
    <dgm:pt modelId="{AE8160C6-860E-4CFC-A2E8-6FBFE1A269E6}" type="parTrans" cxnId="{7AAA764E-B233-45C5-875C-BECF1089732E}">
      <dgm:prSet/>
      <dgm:spPr/>
      <dgm:t>
        <a:bodyPr/>
        <a:lstStyle/>
        <a:p>
          <a:endParaRPr lang="en-US"/>
        </a:p>
      </dgm:t>
    </dgm:pt>
    <dgm:pt modelId="{E4511336-9FC8-4440-89B0-24D00A79F2DD}" type="sibTrans" cxnId="{7AAA764E-B233-45C5-875C-BECF1089732E}">
      <dgm:prSet/>
      <dgm:spPr/>
      <dgm:t>
        <a:bodyPr/>
        <a:lstStyle/>
        <a:p>
          <a:endParaRPr lang="en-US"/>
        </a:p>
      </dgm:t>
    </dgm:pt>
    <dgm:pt modelId="{9DB9FBF5-1B93-4F7C-ABD4-F18B68660875}" type="pres">
      <dgm:prSet presAssocID="{CEDD5185-2125-4690-9A65-271DCED4E758}" presName="diagram" presStyleCnt="0">
        <dgm:presLayoutVars>
          <dgm:dir/>
          <dgm:resizeHandles val="exact"/>
        </dgm:presLayoutVars>
      </dgm:prSet>
      <dgm:spPr/>
    </dgm:pt>
    <dgm:pt modelId="{EC9D7E59-3802-4377-AD08-B4DD9C3D0024}" type="pres">
      <dgm:prSet presAssocID="{CB0DA053-8A93-4835-B518-9776974E3B68}" presName="node" presStyleLbl="node1" presStyleIdx="0" presStyleCnt="1">
        <dgm:presLayoutVars>
          <dgm:bulletEnabled val="1"/>
        </dgm:presLayoutVars>
      </dgm:prSet>
      <dgm:spPr/>
    </dgm:pt>
  </dgm:ptLst>
  <dgm:cxnLst>
    <dgm:cxn modelId="{3CE0580B-8BB7-4BBB-916F-A0E15C5F6578}" type="presOf" srcId="{CB0DA053-8A93-4835-B518-9776974E3B68}" destId="{EC9D7E59-3802-4377-AD08-B4DD9C3D0024}" srcOrd="0" destOrd="0" presId="urn:microsoft.com/office/officeart/2005/8/layout/process5"/>
    <dgm:cxn modelId="{23FD7D1C-14CB-4516-A8E4-24C5E62BA2C7}" type="presOf" srcId="{CEDD5185-2125-4690-9A65-271DCED4E758}" destId="{9DB9FBF5-1B93-4F7C-ABD4-F18B68660875}" srcOrd="0" destOrd="0" presId="urn:microsoft.com/office/officeart/2005/8/layout/process5"/>
    <dgm:cxn modelId="{7AAA764E-B233-45C5-875C-BECF1089732E}" srcId="{CEDD5185-2125-4690-9A65-271DCED4E758}" destId="{CB0DA053-8A93-4835-B518-9776974E3B68}" srcOrd="0" destOrd="0" parTransId="{AE8160C6-860E-4CFC-A2E8-6FBFE1A269E6}" sibTransId="{E4511336-9FC8-4440-89B0-24D00A79F2DD}"/>
    <dgm:cxn modelId="{9EF598C9-03F7-45D8-9861-BB5767F1168D}" type="presParOf" srcId="{9DB9FBF5-1B93-4F7C-ABD4-F18B68660875}" destId="{EC9D7E59-3802-4377-AD08-B4DD9C3D0024}"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DD5185-2125-4690-9A65-271DCED4E75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B0DA053-8A93-4835-B518-9776974E3B68}">
      <dgm:prSet phldrT="[Text]"/>
      <dgm:spPr/>
      <dgm:t>
        <a:bodyPr/>
        <a:lstStyle/>
        <a:p>
          <a:r>
            <a:rPr lang="en-US" dirty="0"/>
            <a:t>Student applies through KBOR Online Application – will require student to create a login</a:t>
          </a:r>
        </a:p>
      </dgm:t>
    </dgm:pt>
    <dgm:pt modelId="{AE8160C6-860E-4CFC-A2E8-6FBFE1A269E6}" type="parTrans" cxnId="{7AAA764E-B233-45C5-875C-BECF1089732E}">
      <dgm:prSet/>
      <dgm:spPr/>
      <dgm:t>
        <a:bodyPr/>
        <a:lstStyle/>
        <a:p>
          <a:endParaRPr lang="en-US"/>
        </a:p>
      </dgm:t>
    </dgm:pt>
    <dgm:pt modelId="{E4511336-9FC8-4440-89B0-24D00A79F2DD}" type="sibTrans" cxnId="{7AAA764E-B233-45C5-875C-BECF1089732E}">
      <dgm:prSet/>
      <dgm:spPr/>
      <dgm:t>
        <a:bodyPr/>
        <a:lstStyle/>
        <a:p>
          <a:endParaRPr lang="en-US"/>
        </a:p>
      </dgm:t>
    </dgm:pt>
    <dgm:pt modelId="{8EDC639D-BBCC-40BC-A689-E42F03496870}">
      <dgm:prSet phldrT="[Text]"/>
      <dgm:spPr/>
      <dgm:t>
        <a:bodyPr/>
        <a:lstStyle/>
        <a:p>
          <a:r>
            <a:rPr lang="en-US" dirty="0"/>
            <a:t>Application is checked for limits; application will then be routed to institution to review eligibility</a:t>
          </a:r>
        </a:p>
      </dgm:t>
    </dgm:pt>
    <dgm:pt modelId="{015E3AD8-60F8-4DF4-A58F-5F609DD17668}" type="parTrans" cxnId="{01CEBBB9-D3F4-4F0A-9234-CDB64608297A}">
      <dgm:prSet/>
      <dgm:spPr/>
      <dgm:t>
        <a:bodyPr/>
        <a:lstStyle/>
        <a:p>
          <a:endParaRPr lang="en-US"/>
        </a:p>
      </dgm:t>
    </dgm:pt>
    <dgm:pt modelId="{19159850-01BF-4017-922E-432548859ADB}" type="sibTrans" cxnId="{01CEBBB9-D3F4-4F0A-9234-CDB64608297A}">
      <dgm:prSet/>
      <dgm:spPr/>
      <dgm:t>
        <a:bodyPr/>
        <a:lstStyle/>
        <a:p>
          <a:endParaRPr lang="en-US"/>
        </a:p>
      </dgm:t>
    </dgm:pt>
    <dgm:pt modelId="{804345D2-C44E-4071-8971-AA32EB7D941A}">
      <dgm:prSet phldrT="[Text]"/>
      <dgm:spPr/>
      <dgm:t>
        <a:bodyPr/>
        <a:lstStyle/>
        <a:p>
          <a:r>
            <a:rPr lang="en-US" dirty="0"/>
            <a:t>Eligible application will then be reviewed by institution to calculate a Pre-Award; institution counsels student on award and obligations</a:t>
          </a:r>
        </a:p>
      </dgm:t>
    </dgm:pt>
    <dgm:pt modelId="{CC1588D4-91E6-4C9F-86F6-0824FF4B8072}" type="sibTrans" cxnId="{EC406067-0637-4E55-ABA1-825B1FC88DAB}">
      <dgm:prSet/>
      <dgm:spPr/>
      <dgm:t>
        <a:bodyPr/>
        <a:lstStyle/>
        <a:p>
          <a:endParaRPr lang="en-US"/>
        </a:p>
      </dgm:t>
    </dgm:pt>
    <dgm:pt modelId="{E8F68B64-C471-4C01-8777-DEE02616E737}" type="parTrans" cxnId="{EC406067-0637-4E55-ABA1-825B1FC88DAB}">
      <dgm:prSet/>
      <dgm:spPr/>
      <dgm:t>
        <a:bodyPr/>
        <a:lstStyle/>
        <a:p>
          <a:endParaRPr lang="en-US"/>
        </a:p>
      </dgm:t>
    </dgm:pt>
    <dgm:pt modelId="{9DB9FBF5-1B93-4F7C-ABD4-F18B68660875}" type="pres">
      <dgm:prSet presAssocID="{CEDD5185-2125-4690-9A65-271DCED4E758}" presName="diagram" presStyleCnt="0">
        <dgm:presLayoutVars>
          <dgm:dir/>
          <dgm:resizeHandles val="exact"/>
        </dgm:presLayoutVars>
      </dgm:prSet>
      <dgm:spPr/>
    </dgm:pt>
    <dgm:pt modelId="{EC9D7E59-3802-4377-AD08-B4DD9C3D0024}" type="pres">
      <dgm:prSet presAssocID="{CB0DA053-8A93-4835-B518-9776974E3B68}" presName="node" presStyleLbl="node1" presStyleIdx="0" presStyleCnt="3">
        <dgm:presLayoutVars>
          <dgm:bulletEnabled val="1"/>
        </dgm:presLayoutVars>
      </dgm:prSet>
      <dgm:spPr/>
    </dgm:pt>
    <dgm:pt modelId="{B804D61D-565F-4D04-A69B-9D71940A61F7}" type="pres">
      <dgm:prSet presAssocID="{E4511336-9FC8-4440-89B0-24D00A79F2DD}" presName="sibTrans" presStyleLbl="sibTrans2D1" presStyleIdx="0" presStyleCnt="2"/>
      <dgm:spPr/>
    </dgm:pt>
    <dgm:pt modelId="{E5C65D20-832A-42D5-B234-64F40FA0D32B}" type="pres">
      <dgm:prSet presAssocID="{E4511336-9FC8-4440-89B0-24D00A79F2DD}" presName="connectorText" presStyleLbl="sibTrans2D1" presStyleIdx="0" presStyleCnt="2"/>
      <dgm:spPr/>
    </dgm:pt>
    <dgm:pt modelId="{A1F1A844-1F30-409A-B946-69636A3176D9}" type="pres">
      <dgm:prSet presAssocID="{8EDC639D-BBCC-40BC-A689-E42F03496870}" presName="node" presStyleLbl="node1" presStyleIdx="1" presStyleCnt="3">
        <dgm:presLayoutVars>
          <dgm:bulletEnabled val="1"/>
        </dgm:presLayoutVars>
      </dgm:prSet>
      <dgm:spPr/>
    </dgm:pt>
    <dgm:pt modelId="{6492D29A-4C2B-41E7-B614-57B32589005D}" type="pres">
      <dgm:prSet presAssocID="{19159850-01BF-4017-922E-432548859ADB}" presName="sibTrans" presStyleLbl="sibTrans2D1" presStyleIdx="1" presStyleCnt="2"/>
      <dgm:spPr/>
    </dgm:pt>
    <dgm:pt modelId="{9C6B46F8-60B5-4A7D-B63B-945DC9CB9920}" type="pres">
      <dgm:prSet presAssocID="{19159850-01BF-4017-922E-432548859ADB}" presName="connectorText" presStyleLbl="sibTrans2D1" presStyleIdx="1" presStyleCnt="2"/>
      <dgm:spPr/>
    </dgm:pt>
    <dgm:pt modelId="{2B312200-0006-4C1C-93CF-F3E94AA91190}" type="pres">
      <dgm:prSet presAssocID="{804345D2-C44E-4071-8971-AA32EB7D941A}" presName="node" presStyleLbl="node1" presStyleIdx="2" presStyleCnt="3" custLinFactNeighborX="229" custLinFactNeighborY="352">
        <dgm:presLayoutVars>
          <dgm:bulletEnabled val="1"/>
        </dgm:presLayoutVars>
      </dgm:prSet>
      <dgm:spPr/>
    </dgm:pt>
  </dgm:ptLst>
  <dgm:cxnLst>
    <dgm:cxn modelId="{3CE0580B-8BB7-4BBB-916F-A0E15C5F6578}" type="presOf" srcId="{CB0DA053-8A93-4835-B518-9776974E3B68}" destId="{EC9D7E59-3802-4377-AD08-B4DD9C3D0024}" srcOrd="0" destOrd="0" presId="urn:microsoft.com/office/officeart/2005/8/layout/process5"/>
    <dgm:cxn modelId="{E5961E0F-9326-486C-9AC5-FDE16B815E6E}" type="presOf" srcId="{804345D2-C44E-4071-8971-AA32EB7D941A}" destId="{2B312200-0006-4C1C-93CF-F3E94AA91190}" srcOrd="0" destOrd="0" presId="urn:microsoft.com/office/officeart/2005/8/layout/process5"/>
    <dgm:cxn modelId="{23FD7D1C-14CB-4516-A8E4-24C5E62BA2C7}" type="presOf" srcId="{CEDD5185-2125-4690-9A65-271DCED4E758}" destId="{9DB9FBF5-1B93-4F7C-ABD4-F18B68660875}" srcOrd="0" destOrd="0" presId="urn:microsoft.com/office/officeart/2005/8/layout/process5"/>
    <dgm:cxn modelId="{6FF6902B-990C-4CFE-86E7-3A119BEB4D0A}" type="presOf" srcId="{8EDC639D-BBCC-40BC-A689-E42F03496870}" destId="{A1F1A844-1F30-409A-B946-69636A3176D9}" srcOrd="0" destOrd="0" presId="urn:microsoft.com/office/officeart/2005/8/layout/process5"/>
    <dgm:cxn modelId="{1A824D42-4F5E-4131-87C9-8CB9A8464B2F}" type="presOf" srcId="{19159850-01BF-4017-922E-432548859ADB}" destId="{6492D29A-4C2B-41E7-B614-57B32589005D}" srcOrd="0" destOrd="0" presId="urn:microsoft.com/office/officeart/2005/8/layout/process5"/>
    <dgm:cxn modelId="{F2EBD062-35BA-41BC-A86B-F5A39FF9E433}" type="presOf" srcId="{E4511336-9FC8-4440-89B0-24D00A79F2DD}" destId="{B804D61D-565F-4D04-A69B-9D71940A61F7}" srcOrd="0" destOrd="0" presId="urn:microsoft.com/office/officeart/2005/8/layout/process5"/>
    <dgm:cxn modelId="{EC406067-0637-4E55-ABA1-825B1FC88DAB}" srcId="{CEDD5185-2125-4690-9A65-271DCED4E758}" destId="{804345D2-C44E-4071-8971-AA32EB7D941A}" srcOrd="2" destOrd="0" parTransId="{E8F68B64-C471-4C01-8777-DEE02616E737}" sibTransId="{CC1588D4-91E6-4C9F-86F6-0824FF4B8072}"/>
    <dgm:cxn modelId="{901E2248-AFF5-44C9-ABC7-0BACEF2E6CB1}" type="presOf" srcId="{19159850-01BF-4017-922E-432548859ADB}" destId="{9C6B46F8-60B5-4A7D-B63B-945DC9CB9920}" srcOrd="1" destOrd="0" presId="urn:microsoft.com/office/officeart/2005/8/layout/process5"/>
    <dgm:cxn modelId="{7AAA764E-B233-45C5-875C-BECF1089732E}" srcId="{CEDD5185-2125-4690-9A65-271DCED4E758}" destId="{CB0DA053-8A93-4835-B518-9776974E3B68}" srcOrd="0" destOrd="0" parTransId="{AE8160C6-860E-4CFC-A2E8-6FBFE1A269E6}" sibTransId="{E4511336-9FC8-4440-89B0-24D00A79F2DD}"/>
    <dgm:cxn modelId="{F2F73073-25A7-4C7D-8988-590AECA09B4F}" type="presOf" srcId="{E4511336-9FC8-4440-89B0-24D00A79F2DD}" destId="{E5C65D20-832A-42D5-B234-64F40FA0D32B}" srcOrd="1" destOrd="0" presId="urn:microsoft.com/office/officeart/2005/8/layout/process5"/>
    <dgm:cxn modelId="{01CEBBB9-D3F4-4F0A-9234-CDB64608297A}" srcId="{CEDD5185-2125-4690-9A65-271DCED4E758}" destId="{8EDC639D-BBCC-40BC-A689-E42F03496870}" srcOrd="1" destOrd="0" parTransId="{015E3AD8-60F8-4DF4-A58F-5F609DD17668}" sibTransId="{19159850-01BF-4017-922E-432548859ADB}"/>
    <dgm:cxn modelId="{9EF598C9-03F7-45D8-9861-BB5767F1168D}" type="presParOf" srcId="{9DB9FBF5-1B93-4F7C-ABD4-F18B68660875}" destId="{EC9D7E59-3802-4377-AD08-B4DD9C3D0024}" srcOrd="0" destOrd="0" presId="urn:microsoft.com/office/officeart/2005/8/layout/process5"/>
    <dgm:cxn modelId="{3740C598-B246-4970-81AB-DCCB374A3B3E}" type="presParOf" srcId="{9DB9FBF5-1B93-4F7C-ABD4-F18B68660875}" destId="{B804D61D-565F-4D04-A69B-9D71940A61F7}" srcOrd="1" destOrd="0" presId="urn:microsoft.com/office/officeart/2005/8/layout/process5"/>
    <dgm:cxn modelId="{798E458E-B0B1-4A43-88D5-8CE60F144E77}" type="presParOf" srcId="{B804D61D-565F-4D04-A69B-9D71940A61F7}" destId="{E5C65D20-832A-42D5-B234-64F40FA0D32B}" srcOrd="0" destOrd="0" presId="urn:microsoft.com/office/officeart/2005/8/layout/process5"/>
    <dgm:cxn modelId="{78A49349-ED5D-4BB7-8DAC-63EE36CF889C}" type="presParOf" srcId="{9DB9FBF5-1B93-4F7C-ABD4-F18B68660875}" destId="{A1F1A844-1F30-409A-B946-69636A3176D9}" srcOrd="2" destOrd="0" presId="urn:microsoft.com/office/officeart/2005/8/layout/process5"/>
    <dgm:cxn modelId="{062BB773-BDE3-4718-A6BF-D06AC4157F23}" type="presParOf" srcId="{9DB9FBF5-1B93-4F7C-ABD4-F18B68660875}" destId="{6492D29A-4C2B-41E7-B614-57B32589005D}" srcOrd="3" destOrd="0" presId="urn:microsoft.com/office/officeart/2005/8/layout/process5"/>
    <dgm:cxn modelId="{2B5F93CC-E745-4DE1-B469-A392A2602EC2}" type="presParOf" srcId="{6492D29A-4C2B-41E7-B614-57B32589005D}" destId="{9C6B46F8-60B5-4A7D-B63B-945DC9CB9920}" srcOrd="0" destOrd="0" presId="urn:microsoft.com/office/officeart/2005/8/layout/process5"/>
    <dgm:cxn modelId="{C9255A39-C20E-4512-8F3B-912E8C5403FB}" type="presParOf" srcId="{9DB9FBF5-1B93-4F7C-ABD4-F18B68660875}" destId="{2B312200-0006-4C1C-93CF-F3E94AA91190}"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DD5185-2125-4690-9A65-271DCED4E75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B0DA053-8A93-4835-B518-9776974E3B68}">
      <dgm:prSet phldrT="[Text]"/>
      <dgm:spPr/>
      <dgm:t>
        <a:bodyPr/>
        <a:lstStyle/>
        <a:p>
          <a:r>
            <a:rPr lang="en-US" dirty="0"/>
            <a:t>Student applies through KBOR Online Application – will require student to create a login</a:t>
          </a:r>
        </a:p>
      </dgm:t>
    </dgm:pt>
    <dgm:pt modelId="{AE8160C6-860E-4CFC-A2E8-6FBFE1A269E6}" type="parTrans" cxnId="{7AAA764E-B233-45C5-875C-BECF1089732E}">
      <dgm:prSet/>
      <dgm:spPr/>
      <dgm:t>
        <a:bodyPr/>
        <a:lstStyle/>
        <a:p>
          <a:endParaRPr lang="en-US"/>
        </a:p>
      </dgm:t>
    </dgm:pt>
    <dgm:pt modelId="{E4511336-9FC8-4440-89B0-24D00A79F2DD}" type="sibTrans" cxnId="{7AAA764E-B233-45C5-875C-BECF1089732E}">
      <dgm:prSet/>
      <dgm:spPr/>
      <dgm:t>
        <a:bodyPr/>
        <a:lstStyle/>
        <a:p>
          <a:endParaRPr lang="en-US"/>
        </a:p>
      </dgm:t>
    </dgm:pt>
    <dgm:pt modelId="{8EDC639D-BBCC-40BC-A689-E42F03496870}">
      <dgm:prSet phldrT="[Text]"/>
      <dgm:spPr/>
      <dgm:t>
        <a:bodyPr/>
        <a:lstStyle/>
        <a:p>
          <a:r>
            <a:rPr lang="en-US" dirty="0"/>
            <a:t>Application is checked for limits; application will then be routed to institution to review eligibility</a:t>
          </a:r>
        </a:p>
      </dgm:t>
    </dgm:pt>
    <dgm:pt modelId="{015E3AD8-60F8-4DF4-A58F-5F609DD17668}" type="parTrans" cxnId="{01CEBBB9-D3F4-4F0A-9234-CDB64608297A}">
      <dgm:prSet/>
      <dgm:spPr/>
      <dgm:t>
        <a:bodyPr/>
        <a:lstStyle/>
        <a:p>
          <a:endParaRPr lang="en-US"/>
        </a:p>
      </dgm:t>
    </dgm:pt>
    <dgm:pt modelId="{19159850-01BF-4017-922E-432548859ADB}" type="sibTrans" cxnId="{01CEBBB9-D3F4-4F0A-9234-CDB64608297A}">
      <dgm:prSet/>
      <dgm:spPr/>
      <dgm:t>
        <a:bodyPr/>
        <a:lstStyle/>
        <a:p>
          <a:endParaRPr lang="en-US"/>
        </a:p>
      </dgm:t>
    </dgm:pt>
    <dgm:pt modelId="{804345D2-C44E-4071-8971-AA32EB7D941A}">
      <dgm:prSet phldrT="[Text]"/>
      <dgm:spPr/>
      <dgm:t>
        <a:bodyPr/>
        <a:lstStyle/>
        <a:p>
          <a:r>
            <a:rPr lang="en-US" dirty="0"/>
            <a:t>Eligible application will then be reviewed by institution to calculate a Pre-Award; institution counsels student on award and obligations</a:t>
          </a:r>
        </a:p>
      </dgm:t>
    </dgm:pt>
    <dgm:pt modelId="{E8F68B64-C471-4C01-8777-DEE02616E737}" type="parTrans" cxnId="{EC406067-0637-4E55-ABA1-825B1FC88DAB}">
      <dgm:prSet/>
      <dgm:spPr/>
      <dgm:t>
        <a:bodyPr/>
        <a:lstStyle/>
        <a:p>
          <a:endParaRPr lang="en-US"/>
        </a:p>
      </dgm:t>
    </dgm:pt>
    <dgm:pt modelId="{CC1588D4-91E6-4C9F-86F6-0824FF4B8072}" type="sibTrans" cxnId="{EC406067-0637-4E55-ABA1-825B1FC88DAB}">
      <dgm:prSet/>
      <dgm:spPr/>
      <dgm:t>
        <a:bodyPr/>
        <a:lstStyle/>
        <a:p>
          <a:endParaRPr lang="en-US"/>
        </a:p>
      </dgm:t>
    </dgm:pt>
    <dgm:pt modelId="{CFAFBEBF-4970-477B-A07E-68E46FEF7348}">
      <dgm:prSet phldrT="[Text]"/>
      <dgm:spPr/>
      <dgm:t>
        <a:bodyPr/>
        <a:lstStyle/>
        <a:p>
          <a:r>
            <a:rPr lang="en-US" dirty="0"/>
            <a:t>Application will then be routed to KBOR to request a promissory note from student</a:t>
          </a:r>
        </a:p>
      </dgm:t>
    </dgm:pt>
    <dgm:pt modelId="{A7048EFF-C9E3-4AAD-B2A0-E72C71A62C65}" type="parTrans" cxnId="{0DA825B1-CC75-4340-9FC7-193D42E32205}">
      <dgm:prSet/>
      <dgm:spPr/>
      <dgm:t>
        <a:bodyPr/>
        <a:lstStyle/>
        <a:p>
          <a:endParaRPr lang="en-US"/>
        </a:p>
      </dgm:t>
    </dgm:pt>
    <dgm:pt modelId="{7E766634-A92A-44C7-B6B9-0B87D7F95E04}" type="sibTrans" cxnId="{0DA825B1-CC75-4340-9FC7-193D42E32205}">
      <dgm:prSet/>
      <dgm:spPr/>
      <dgm:t>
        <a:bodyPr/>
        <a:lstStyle/>
        <a:p>
          <a:endParaRPr lang="en-US"/>
        </a:p>
      </dgm:t>
    </dgm:pt>
    <dgm:pt modelId="{2E99C425-7616-422C-87C5-F51ED7211826}">
      <dgm:prSet phldrT="[Text]"/>
      <dgm:spPr>
        <a:solidFill>
          <a:schemeClr val="accent6">
            <a:lumMod val="50000"/>
          </a:schemeClr>
        </a:solidFill>
      </dgm:spPr>
      <dgm:t>
        <a:bodyPr/>
        <a:lstStyle/>
        <a:p>
          <a:r>
            <a:rPr lang="en-US" dirty="0"/>
            <a:t>Student will navigate promissory note process through ECSI – will require ECSI PIN information</a:t>
          </a:r>
        </a:p>
      </dgm:t>
    </dgm:pt>
    <dgm:pt modelId="{ED812758-D3C3-4F54-8308-FEF1FBD4743E}" type="parTrans" cxnId="{03352D7D-1CC3-41C9-BD8B-02800E8F322E}">
      <dgm:prSet/>
      <dgm:spPr/>
      <dgm:t>
        <a:bodyPr/>
        <a:lstStyle/>
        <a:p>
          <a:endParaRPr lang="en-US"/>
        </a:p>
      </dgm:t>
    </dgm:pt>
    <dgm:pt modelId="{1B6069CE-4B85-4845-AEF4-00D1D5F65EE7}" type="sibTrans" cxnId="{03352D7D-1CC3-41C9-BD8B-02800E8F322E}">
      <dgm:prSet/>
      <dgm:spPr/>
      <dgm:t>
        <a:bodyPr/>
        <a:lstStyle/>
        <a:p>
          <a:endParaRPr lang="en-US"/>
        </a:p>
      </dgm:t>
    </dgm:pt>
    <dgm:pt modelId="{6733A674-EBE2-455F-9F39-FC4E7391BD39}">
      <dgm:prSet phldrT="[Text]"/>
      <dgm:spPr/>
      <dgm:t>
        <a:bodyPr/>
        <a:lstStyle/>
        <a:p>
          <a:r>
            <a:rPr lang="en-US" dirty="0"/>
            <a:t>If promissory note is signed, application is routed back to institution to officially award the student</a:t>
          </a:r>
        </a:p>
      </dgm:t>
    </dgm:pt>
    <dgm:pt modelId="{04F60287-6AEA-4959-B9F1-383FBB94D2E5}" type="parTrans" cxnId="{737DD257-AF4D-4D7D-87DB-EE44EDBF0ACA}">
      <dgm:prSet/>
      <dgm:spPr/>
      <dgm:t>
        <a:bodyPr/>
        <a:lstStyle/>
        <a:p>
          <a:endParaRPr lang="en-US"/>
        </a:p>
      </dgm:t>
    </dgm:pt>
    <dgm:pt modelId="{73B878A9-FA8E-48C3-A5D6-09B101ADE637}" type="sibTrans" cxnId="{737DD257-AF4D-4D7D-87DB-EE44EDBF0ACA}">
      <dgm:prSet/>
      <dgm:spPr/>
      <dgm:t>
        <a:bodyPr/>
        <a:lstStyle/>
        <a:p>
          <a:endParaRPr lang="en-US"/>
        </a:p>
      </dgm:t>
    </dgm:pt>
    <dgm:pt modelId="{9DB9FBF5-1B93-4F7C-ABD4-F18B68660875}" type="pres">
      <dgm:prSet presAssocID="{CEDD5185-2125-4690-9A65-271DCED4E758}" presName="diagram" presStyleCnt="0">
        <dgm:presLayoutVars>
          <dgm:dir/>
          <dgm:resizeHandles val="exact"/>
        </dgm:presLayoutVars>
      </dgm:prSet>
      <dgm:spPr/>
    </dgm:pt>
    <dgm:pt modelId="{EC9D7E59-3802-4377-AD08-B4DD9C3D0024}" type="pres">
      <dgm:prSet presAssocID="{CB0DA053-8A93-4835-B518-9776974E3B68}" presName="node" presStyleLbl="node1" presStyleIdx="0" presStyleCnt="6">
        <dgm:presLayoutVars>
          <dgm:bulletEnabled val="1"/>
        </dgm:presLayoutVars>
      </dgm:prSet>
      <dgm:spPr/>
    </dgm:pt>
    <dgm:pt modelId="{B804D61D-565F-4D04-A69B-9D71940A61F7}" type="pres">
      <dgm:prSet presAssocID="{E4511336-9FC8-4440-89B0-24D00A79F2DD}" presName="sibTrans" presStyleLbl="sibTrans2D1" presStyleIdx="0" presStyleCnt="5"/>
      <dgm:spPr/>
    </dgm:pt>
    <dgm:pt modelId="{E5C65D20-832A-42D5-B234-64F40FA0D32B}" type="pres">
      <dgm:prSet presAssocID="{E4511336-9FC8-4440-89B0-24D00A79F2DD}" presName="connectorText" presStyleLbl="sibTrans2D1" presStyleIdx="0" presStyleCnt="5"/>
      <dgm:spPr/>
    </dgm:pt>
    <dgm:pt modelId="{A1F1A844-1F30-409A-B946-69636A3176D9}" type="pres">
      <dgm:prSet presAssocID="{8EDC639D-BBCC-40BC-A689-E42F03496870}" presName="node" presStyleLbl="node1" presStyleIdx="1" presStyleCnt="6">
        <dgm:presLayoutVars>
          <dgm:bulletEnabled val="1"/>
        </dgm:presLayoutVars>
      </dgm:prSet>
      <dgm:spPr/>
    </dgm:pt>
    <dgm:pt modelId="{6492D29A-4C2B-41E7-B614-57B32589005D}" type="pres">
      <dgm:prSet presAssocID="{19159850-01BF-4017-922E-432548859ADB}" presName="sibTrans" presStyleLbl="sibTrans2D1" presStyleIdx="1" presStyleCnt="5"/>
      <dgm:spPr/>
    </dgm:pt>
    <dgm:pt modelId="{9C6B46F8-60B5-4A7D-B63B-945DC9CB9920}" type="pres">
      <dgm:prSet presAssocID="{19159850-01BF-4017-922E-432548859ADB}" presName="connectorText" presStyleLbl="sibTrans2D1" presStyleIdx="1" presStyleCnt="5"/>
      <dgm:spPr/>
    </dgm:pt>
    <dgm:pt modelId="{2B312200-0006-4C1C-93CF-F3E94AA91190}" type="pres">
      <dgm:prSet presAssocID="{804345D2-C44E-4071-8971-AA32EB7D941A}" presName="node" presStyleLbl="node1" presStyleIdx="2" presStyleCnt="6">
        <dgm:presLayoutVars>
          <dgm:bulletEnabled val="1"/>
        </dgm:presLayoutVars>
      </dgm:prSet>
      <dgm:spPr/>
    </dgm:pt>
    <dgm:pt modelId="{D2EA42CC-32F5-4C61-81AE-3E8380BE66C7}" type="pres">
      <dgm:prSet presAssocID="{CC1588D4-91E6-4C9F-86F6-0824FF4B8072}" presName="sibTrans" presStyleLbl="sibTrans2D1" presStyleIdx="2" presStyleCnt="5"/>
      <dgm:spPr/>
    </dgm:pt>
    <dgm:pt modelId="{035C87ED-F297-4CBF-B25A-86D3DEAD0FF0}" type="pres">
      <dgm:prSet presAssocID="{CC1588D4-91E6-4C9F-86F6-0824FF4B8072}" presName="connectorText" presStyleLbl="sibTrans2D1" presStyleIdx="2" presStyleCnt="5"/>
      <dgm:spPr/>
    </dgm:pt>
    <dgm:pt modelId="{43BF7B55-6AD2-446F-94FB-6D5A1D976BE8}" type="pres">
      <dgm:prSet presAssocID="{CFAFBEBF-4970-477B-A07E-68E46FEF7348}" presName="node" presStyleLbl="node1" presStyleIdx="3" presStyleCnt="6">
        <dgm:presLayoutVars>
          <dgm:bulletEnabled val="1"/>
        </dgm:presLayoutVars>
      </dgm:prSet>
      <dgm:spPr/>
    </dgm:pt>
    <dgm:pt modelId="{DA50B967-4A78-4C65-A719-B791D4607D5F}" type="pres">
      <dgm:prSet presAssocID="{7E766634-A92A-44C7-B6B9-0B87D7F95E04}" presName="sibTrans" presStyleLbl="sibTrans2D1" presStyleIdx="3" presStyleCnt="5"/>
      <dgm:spPr/>
    </dgm:pt>
    <dgm:pt modelId="{1ADC42B2-EE48-4C18-A659-3425CAC7914E}" type="pres">
      <dgm:prSet presAssocID="{7E766634-A92A-44C7-B6B9-0B87D7F95E04}" presName="connectorText" presStyleLbl="sibTrans2D1" presStyleIdx="3" presStyleCnt="5"/>
      <dgm:spPr/>
    </dgm:pt>
    <dgm:pt modelId="{EC081CA5-95FF-4F71-B6C4-D6A4A961AE8A}" type="pres">
      <dgm:prSet presAssocID="{2E99C425-7616-422C-87C5-F51ED7211826}" presName="node" presStyleLbl="node1" presStyleIdx="4" presStyleCnt="6">
        <dgm:presLayoutVars>
          <dgm:bulletEnabled val="1"/>
        </dgm:presLayoutVars>
      </dgm:prSet>
      <dgm:spPr/>
    </dgm:pt>
    <dgm:pt modelId="{C1B6E0B1-07A6-4AA1-B842-06D99515EA07}" type="pres">
      <dgm:prSet presAssocID="{1B6069CE-4B85-4845-AEF4-00D1D5F65EE7}" presName="sibTrans" presStyleLbl="sibTrans2D1" presStyleIdx="4" presStyleCnt="5"/>
      <dgm:spPr/>
    </dgm:pt>
    <dgm:pt modelId="{32A728A4-CEF6-4C62-9C66-143101FC01A3}" type="pres">
      <dgm:prSet presAssocID="{1B6069CE-4B85-4845-AEF4-00D1D5F65EE7}" presName="connectorText" presStyleLbl="sibTrans2D1" presStyleIdx="4" presStyleCnt="5"/>
      <dgm:spPr/>
    </dgm:pt>
    <dgm:pt modelId="{68DB71DD-5B15-4BA5-A818-436AA7E05794}" type="pres">
      <dgm:prSet presAssocID="{6733A674-EBE2-455F-9F39-FC4E7391BD39}" presName="node" presStyleLbl="node1" presStyleIdx="5" presStyleCnt="6">
        <dgm:presLayoutVars>
          <dgm:bulletEnabled val="1"/>
        </dgm:presLayoutVars>
      </dgm:prSet>
      <dgm:spPr/>
    </dgm:pt>
  </dgm:ptLst>
  <dgm:cxnLst>
    <dgm:cxn modelId="{3CE0580B-8BB7-4BBB-916F-A0E15C5F6578}" type="presOf" srcId="{CB0DA053-8A93-4835-B518-9776974E3B68}" destId="{EC9D7E59-3802-4377-AD08-B4DD9C3D0024}" srcOrd="0" destOrd="0" presId="urn:microsoft.com/office/officeart/2005/8/layout/process5"/>
    <dgm:cxn modelId="{E5961E0F-9326-486C-9AC5-FDE16B815E6E}" type="presOf" srcId="{804345D2-C44E-4071-8971-AA32EB7D941A}" destId="{2B312200-0006-4C1C-93CF-F3E94AA91190}" srcOrd="0" destOrd="0" presId="urn:microsoft.com/office/officeart/2005/8/layout/process5"/>
    <dgm:cxn modelId="{23FD7D1C-14CB-4516-A8E4-24C5E62BA2C7}" type="presOf" srcId="{CEDD5185-2125-4690-9A65-271DCED4E758}" destId="{9DB9FBF5-1B93-4F7C-ABD4-F18B68660875}" srcOrd="0" destOrd="0" presId="urn:microsoft.com/office/officeart/2005/8/layout/process5"/>
    <dgm:cxn modelId="{09131225-107E-46C8-8F1E-0B492174BAFB}" type="presOf" srcId="{7E766634-A92A-44C7-B6B9-0B87D7F95E04}" destId="{DA50B967-4A78-4C65-A719-B791D4607D5F}" srcOrd="0" destOrd="0" presId="urn:microsoft.com/office/officeart/2005/8/layout/process5"/>
    <dgm:cxn modelId="{6FF6902B-990C-4CFE-86E7-3A119BEB4D0A}" type="presOf" srcId="{8EDC639D-BBCC-40BC-A689-E42F03496870}" destId="{A1F1A844-1F30-409A-B946-69636A3176D9}" srcOrd="0" destOrd="0" presId="urn:microsoft.com/office/officeart/2005/8/layout/process5"/>
    <dgm:cxn modelId="{0D74292C-D888-4943-835D-21549A5FDFFD}" type="presOf" srcId="{7E766634-A92A-44C7-B6B9-0B87D7F95E04}" destId="{1ADC42B2-EE48-4C18-A659-3425CAC7914E}" srcOrd="1" destOrd="0" presId="urn:microsoft.com/office/officeart/2005/8/layout/process5"/>
    <dgm:cxn modelId="{1A824D42-4F5E-4131-87C9-8CB9A8464B2F}" type="presOf" srcId="{19159850-01BF-4017-922E-432548859ADB}" destId="{6492D29A-4C2B-41E7-B614-57B32589005D}" srcOrd="0" destOrd="0" presId="urn:microsoft.com/office/officeart/2005/8/layout/process5"/>
    <dgm:cxn modelId="{F2EBD062-35BA-41BC-A86B-F5A39FF9E433}" type="presOf" srcId="{E4511336-9FC8-4440-89B0-24D00A79F2DD}" destId="{B804D61D-565F-4D04-A69B-9D71940A61F7}" srcOrd="0" destOrd="0" presId="urn:microsoft.com/office/officeart/2005/8/layout/process5"/>
    <dgm:cxn modelId="{EC406067-0637-4E55-ABA1-825B1FC88DAB}" srcId="{CEDD5185-2125-4690-9A65-271DCED4E758}" destId="{804345D2-C44E-4071-8971-AA32EB7D941A}" srcOrd="2" destOrd="0" parTransId="{E8F68B64-C471-4C01-8777-DEE02616E737}" sibTransId="{CC1588D4-91E6-4C9F-86F6-0824FF4B8072}"/>
    <dgm:cxn modelId="{901E2248-AFF5-44C9-ABC7-0BACEF2E6CB1}" type="presOf" srcId="{19159850-01BF-4017-922E-432548859ADB}" destId="{9C6B46F8-60B5-4A7D-B63B-945DC9CB9920}" srcOrd="1" destOrd="0" presId="urn:microsoft.com/office/officeart/2005/8/layout/process5"/>
    <dgm:cxn modelId="{7AAA764E-B233-45C5-875C-BECF1089732E}" srcId="{CEDD5185-2125-4690-9A65-271DCED4E758}" destId="{CB0DA053-8A93-4835-B518-9776974E3B68}" srcOrd="0" destOrd="0" parTransId="{AE8160C6-860E-4CFC-A2E8-6FBFE1A269E6}" sibTransId="{E4511336-9FC8-4440-89B0-24D00A79F2DD}"/>
    <dgm:cxn modelId="{F2F73073-25A7-4C7D-8988-590AECA09B4F}" type="presOf" srcId="{E4511336-9FC8-4440-89B0-24D00A79F2DD}" destId="{E5C65D20-832A-42D5-B234-64F40FA0D32B}" srcOrd="1" destOrd="0" presId="urn:microsoft.com/office/officeart/2005/8/layout/process5"/>
    <dgm:cxn modelId="{F5CF2A55-351C-4B5B-8AED-9F50659BE2DE}" type="presOf" srcId="{CC1588D4-91E6-4C9F-86F6-0824FF4B8072}" destId="{D2EA42CC-32F5-4C61-81AE-3E8380BE66C7}" srcOrd="0" destOrd="0" presId="urn:microsoft.com/office/officeart/2005/8/layout/process5"/>
    <dgm:cxn modelId="{737DD257-AF4D-4D7D-87DB-EE44EDBF0ACA}" srcId="{CEDD5185-2125-4690-9A65-271DCED4E758}" destId="{6733A674-EBE2-455F-9F39-FC4E7391BD39}" srcOrd="5" destOrd="0" parTransId="{04F60287-6AEA-4959-B9F1-383FBB94D2E5}" sibTransId="{73B878A9-FA8E-48C3-A5D6-09B101ADE637}"/>
    <dgm:cxn modelId="{03352D7D-1CC3-41C9-BD8B-02800E8F322E}" srcId="{CEDD5185-2125-4690-9A65-271DCED4E758}" destId="{2E99C425-7616-422C-87C5-F51ED7211826}" srcOrd="4" destOrd="0" parTransId="{ED812758-D3C3-4F54-8308-FEF1FBD4743E}" sibTransId="{1B6069CE-4B85-4845-AEF4-00D1D5F65EE7}"/>
    <dgm:cxn modelId="{6B96487F-4A45-47E7-91B0-F2B7B47F9CC1}" type="presOf" srcId="{CC1588D4-91E6-4C9F-86F6-0824FF4B8072}" destId="{035C87ED-F297-4CBF-B25A-86D3DEAD0FF0}" srcOrd="1" destOrd="0" presId="urn:microsoft.com/office/officeart/2005/8/layout/process5"/>
    <dgm:cxn modelId="{229B5D85-843F-49EC-B0DD-5B37D77B504F}" type="presOf" srcId="{CFAFBEBF-4970-477B-A07E-68E46FEF7348}" destId="{43BF7B55-6AD2-446F-94FB-6D5A1D976BE8}" srcOrd="0" destOrd="0" presId="urn:microsoft.com/office/officeart/2005/8/layout/process5"/>
    <dgm:cxn modelId="{0DA825B1-CC75-4340-9FC7-193D42E32205}" srcId="{CEDD5185-2125-4690-9A65-271DCED4E758}" destId="{CFAFBEBF-4970-477B-A07E-68E46FEF7348}" srcOrd="3" destOrd="0" parTransId="{A7048EFF-C9E3-4AAD-B2A0-E72C71A62C65}" sibTransId="{7E766634-A92A-44C7-B6B9-0B87D7F95E04}"/>
    <dgm:cxn modelId="{01CEBBB9-D3F4-4F0A-9234-CDB64608297A}" srcId="{CEDD5185-2125-4690-9A65-271DCED4E758}" destId="{8EDC639D-BBCC-40BC-A689-E42F03496870}" srcOrd="1" destOrd="0" parTransId="{015E3AD8-60F8-4DF4-A58F-5F609DD17668}" sibTransId="{19159850-01BF-4017-922E-432548859ADB}"/>
    <dgm:cxn modelId="{239956BE-7747-450A-A89F-5939BF5B5016}" type="presOf" srcId="{1B6069CE-4B85-4845-AEF4-00D1D5F65EE7}" destId="{C1B6E0B1-07A6-4AA1-B842-06D99515EA07}" srcOrd="0" destOrd="0" presId="urn:microsoft.com/office/officeart/2005/8/layout/process5"/>
    <dgm:cxn modelId="{54896ACA-B65D-426F-A318-7A6D60E7E865}" type="presOf" srcId="{2E99C425-7616-422C-87C5-F51ED7211826}" destId="{EC081CA5-95FF-4F71-B6C4-D6A4A961AE8A}" srcOrd="0" destOrd="0" presId="urn:microsoft.com/office/officeart/2005/8/layout/process5"/>
    <dgm:cxn modelId="{01E137DE-E77D-427E-A2F6-91D02A8AEBE8}" type="presOf" srcId="{6733A674-EBE2-455F-9F39-FC4E7391BD39}" destId="{68DB71DD-5B15-4BA5-A818-436AA7E05794}" srcOrd="0" destOrd="0" presId="urn:microsoft.com/office/officeart/2005/8/layout/process5"/>
    <dgm:cxn modelId="{B9A08CE2-F983-4CEE-AAC0-BACA0C7600F2}" type="presOf" srcId="{1B6069CE-4B85-4845-AEF4-00D1D5F65EE7}" destId="{32A728A4-CEF6-4C62-9C66-143101FC01A3}" srcOrd="1" destOrd="0" presId="urn:microsoft.com/office/officeart/2005/8/layout/process5"/>
    <dgm:cxn modelId="{9EF598C9-03F7-45D8-9861-BB5767F1168D}" type="presParOf" srcId="{9DB9FBF5-1B93-4F7C-ABD4-F18B68660875}" destId="{EC9D7E59-3802-4377-AD08-B4DD9C3D0024}" srcOrd="0" destOrd="0" presId="urn:microsoft.com/office/officeart/2005/8/layout/process5"/>
    <dgm:cxn modelId="{3740C598-B246-4970-81AB-DCCB374A3B3E}" type="presParOf" srcId="{9DB9FBF5-1B93-4F7C-ABD4-F18B68660875}" destId="{B804D61D-565F-4D04-A69B-9D71940A61F7}" srcOrd="1" destOrd="0" presId="urn:microsoft.com/office/officeart/2005/8/layout/process5"/>
    <dgm:cxn modelId="{798E458E-B0B1-4A43-88D5-8CE60F144E77}" type="presParOf" srcId="{B804D61D-565F-4D04-A69B-9D71940A61F7}" destId="{E5C65D20-832A-42D5-B234-64F40FA0D32B}" srcOrd="0" destOrd="0" presId="urn:microsoft.com/office/officeart/2005/8/layout/process5"/>
    <dgm:cxn modelId="{78A49349-ED5D-4BB7-8DAC-63EE36CF889C}" type="presParOf" srcId="{9DB9FBF5-1B93-4F7C-ABD4-F18B68660875}" destId="{A1F1A844-1F30-409A-B946-69636A3176D9}" srcOrd="2" destOrd="0" presId="urn:microsoft.com/office/officeart/2005/8/layout/process5"/>
    <dgm:cxn modelId="{062BB773-BDE3-4718-A6BF-D06AC4157F23}" type="presParOf" srcId="{9DB9FBF5-1B93-4F7C-ABD4-F18B68660875}" destId="{6492D29A-4C2B-41E7-B614-57B32589005D}" srcOrd="3" destOrd="0" presId="urn:microsoft.com/office/officeart/2005/8/layout/process5"/>
    <dgm:cxn modelId="{2B5F93CC-E745-4DE1-B469-A392A2602EC2}" type="presParOf" srcId="{6492D29A-4C2B-41E7-B614-57B32589005D}" destId="{9C6B46F8-60B5-4A7D-B63B-945DC9CB9920}" srcOrd="0" destOrd="0" presId="urn:microsoft.com/office/officeart/2005/8/layout/process5"/>
    <dgm:cxn modelId="{C9255A39-C20E-4512-8F3B-912E8C5403FB}" type="presParOf" srcId="{9DB9FBF5-1B93-4F7C-ABD4-F18B68660875}" destId="{2B312200-0006-4C1C-93CF-F3E94AA91190}" srcOrd="4" destOrd="0" presId="urn:microsoft.com/office/officeart/2005/8/layout/process5"/>
    <dgm:cxn modelId="{8A9CB5A7-A554-495A-BED4-F7839E6B5843}" type="presParOf" srcId="{9DB9FBF5-1B93-4F7C-ABD4-F18B68660875}" destId="{D2EA42CC-32F5-4C61-81AE-3E8380BE66C7}" srcOrd="5" destOrd="0" presId="urn:microsoft.com/office/officeart/2005/8/layout/process5"/>
    <dgm:cxn modelId="{BD379A29-7306-4147-83C6-847A68EA7523}" type="presParOf" srcId="{D2EA42CC-32F5-4C61-81AE-3E8380BE66C7}" destId="{035C87ED-F297-4CBF-B25A-86D3DEAD0FF0}" srcOrd="0" destOrd="0" presId="urn:microsoft.com/office/officeart/2005/8/layout/process5"/>
    <dgm:cxn modelId="{4EE7E961-AEF6-4875-A94F-ED7CB5174A64}" type="presParOf" srcId="{9DB9FBF5-1B93-4F7C-ABD4-F18B68660875}" destId="{43BF7B55-6AD2-446F-94FB-6D5A1D976BE8}" srcOrd="6" destOrd="0" presId="urn:microsoft.com/office/officeart/2005/8/layout/process5"/>
    <dgm:cxn modelId="{5B54C499-C12B-48A5-8522-5C104B543BA2}" type="presParOf" srcId="{9DB9FBF5-1B93-4F7C-ABD4-F18B68660875}" destId="{DA50B967-4A78-4C65-A719-B791D4607D5F}" srcOrd="7" destOrd="0" presId="urn:microsoft.com/office/officeart/2005/8/layout/process5"/>
    <dgm:cxn modelId="{FE84B7CF-2F27-447F-93D6-B116EB62CB71}" type="presParOf" srcId="{DA50B967-4A78-4C65-A719-B791D4607D5F}" destId="{1ADC42B2-EE48-4C18-A659-3425CAC7914E}" srcOrd="0" destOrd="0" presId="urn:microsoft.com/office/officeart/2005/8/layout/process5"/>
    <dgm:cxn modelId="{A4058CFD-2465-44F9-8D5C-54ED26B5FFAB}" type="presParOf" srcId="{9DB9FBF5-1B93-4F7C-ABD4-F18B68660875}" destId="{EC081CA5-95FF-4F71-B6C4-D6A4A961AE8A}" srcOrd="8" destOrd="0" presId="urn:microsoft.com/office/officeart/2005/8/layout/process5"/>
    <dgm:cxn modelId="{E2065CBC-65FE-49D8-B42D-038D483D4636}" type="presParOf" srcId="{9DB9FBF5-1B93-4F7C-ABD4-F18B68660875}" destId="{C1B6E0B1-07A6-4AA1-B842-06D99515EA07}" srcOrd="9" destOrd="0" presId="urn:microsoft.com/office/officeart/2005/8/layout/process5"/>
    <dgm:cxn modelId="{472B146D-A4AF-4C17-943C-3A3D32C19FD1}" type="presParOf" srcId="{C1B6E0B1-07A6-4AA1-B842-06D99515EA07}" destId="{32A728A4-CEF6-4C62-9C66-143101FC01A3}" srcOrd="0" destOrd="0" presId="urn:microsoft.com/office/officeart/2005/8/layout/process5"/>
    <dgm:cxn modelId="{A088F1CE-9A26-4B00-AE7E-3F4AD17B2968}" type="presParOf" srcId="{9DB9FBF5-1B93-4F7C-ABD4-F18B68660875}" destId="{68DB71DD-5B15-4BA5-A818-436AA7E05794}"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DD5185-2125-4690-9A65-271DCED4E75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B0DA053-8A93-4835-B518-9776974E3B68}">
      <dgm:prSet phldrT="[Text]"/>
      <dgm:spPr/>
      <dgm:t>
        <a:bodyPr/>
        <a:lstStyle/>
        <a:p>
          <a:r>
            <a:rPr lang="en-US" dirty="0"/>
            <a:t>Student applies through KBOR Online Application – will require student to create a login</a:t>
          </a:r>
        </a:p>
      </dgm:t>
    </dgm:pt>
    <dgm:pt modelId="{AE8160C6-860E-4CFC-A2E8-6FBFE1A269E6}" type="parTrans" cxnId="{7AAA764E-B233-45C5-875C-BECF1089732E}">
      <dgm:prSet/>
      <dgm:spPr/>
      <dgm:t>
        <a:bodyPr/>
        <a:lstStyle/>
        <a:p>
          <a:endParaRPr lang="en-US"/>
        </a:p>
      </dgm:t>
    </dgm:pt>
    <dgm:pt modelId="{E4511336-9FC8-4440-89B0-24D00A79F2DD}" type="sibTrans" cxnId="{7AAA764E-B233-45C5-875C-BECF1089732E}">
      <dgm:prSet/>
      <dgm:spPr/>
      <dgm:t>
        <a:bodyPr/>
        <a:lstStyle/>
        <a:p>
          <a:endParaRPr lang="en-US"/>
        </a:p>
      </dgm:t>
    </dgm:pt>
    <dgm:pt modelId="{8EDC639D-BBCC-40BC-A689-E42F03496870}">
      <dgm:prSet phldrT="[Text]"/>
      <dgm:spPr/>
      <dgm:t>
        <a:bodyPr/>
        <a:lstStyle/>
        <a:p>
          <a:r>
            <a:rPr lang="en-US" dirty="0"/>
            <a:t>Application is checked for limits; application will then be routed to institution to review eligibility</a:t>
          </a:r>
        </a:p>
      </dgm:t>
    </dgm:pt>
    <dgm:pt modelId="{015E3AD8-60F8-4DF4-A58F-5F609DD17668}" type="parTrans" cxnId="{01CEBBB9-D3F4-4F0A-9234-CDB64608297A}">
      <dgm:prSet/>
      <dgm:spPr/>
      <dgm:t>
        <a:bodyPr/>
        <a:lstStyle/>
        <a:p>
          <a:endParaRPr lang="en-US"/>
        </a:p>
      </dgm:t>
    </dgm:pt>
    <dgm:pt modelId="{19159850-01BF-4017-922E-432548859ADB}" type="sibTrans" cxnId="{01CEBBB9-D3F4-4F0A-9234-CDB64608297A}">
      <dgm:prSet/>
      <dgm:spPr/>
      <dgm:t>
        <a:bodyPr/>
        <a:lstStyle/>
        <a:p>
          <a:endParaRPr lang="en-US"/>
        </a:p>
      </dgm:t>
    </dgm:pt>
    <dgm:pt modelId="{804345D2-C44E-4071-8971-AA32EB7D941A}">
      <dgm:prSet phldrT="[Text]"/>
      <dgm:spPr/>
      <dgm:t>
        <a:bodyPr/>
        <a:lstStyle/>
        <a:p>
          <a:r>
            <a:rPr lang="en-US" dirty="0"/>
            <a:t>Eligible application will then be reviewed by institution to calculate a Pre-Award; institution counsels student on award and obligations</a:t>
          </a:r>
        </a:p>
      </dgm:t>
    </dgm:pt>
    <dgm:pt modelId="{E8F68B64-C471-4C01-8777-DEE02616E737}" type="parTrans" cxnId="{EC406067-0637-4E55-ABA1-825B1FC88DAB}">
      <dgm:prSet/>
      <dgm:spPr/>
      <dgm:t>
        <a:bodyPr/>
        <a:lstStyle/>
        <a:p>
          <a:endParaRPr lang="en-US"/>
        </a:p>
      </dgm:t>
    </dgm:pt>
    <dgm:pt modelId="{CC1588D4-91E6-4C9F-86F6-0824FF4B8072}" type="sibTrans" cxnId="{EC406067-0637-4E55-ABA1-825B1FC88DAB}">
      <dgm:prSet/>
      <dgm:spPr/>
      <dgm:t>
        <a:bodyPr/>
        <a:lstStyle/>
        <a:p>
          <a:endParaRPr lang="en-US"/>
        </a:p>
      </dgm:t>
    </dgm:pt>
    <dgm:pt modelId="{CFAFBEBF-4970-477B-A07E-68E46FEF7348}">
      <dgm:prSet phldrT="[Text]"/>
      <dgm:spPr/>
      <dgm:t>
        <a:bodyPr/>
        <a:lstStyle/>
        <a:p>
          <a:r>
            <a:rPr lang="en-US" dirty="0"/>
            <a:t>Application will then be routed to KBOR to request a promissory note from student</a:t>
          </a:r>
        </a:p>
      </dgm:t>
    </dgm:pt>
    <dgm:pt modelId="{A7048EFF-C9E3-4AAD-B2A0-E72C71A62C65}" type="parTrans" cxnId="{0DA825B1-CC75-4340-9FC7-193D42E32205}">
      <dgm:prSet/>
      <dgm:spPr/>
      <dgm:t>
        <a:bodyPr/>
        <a:lstStyle/>
        <a:p>
          <a:endParaRPr lang="en-US"/>
        </a:p>
      </dgm:t>
    </dgm:pt>
    <dgm:pt modelId="{7E766634-A92A-44C7-B6B9-0B87D7F95E04}" type="sibTrans" cxnId="{0DA825B1-CC75-4340-9FC7-193D42E32205}">
      <dgm:prSet/>
      <dgm:spPr/>
      <dgm:t>
        <a:bodyPr/>
        <a:lstStyle/>
        <a:p>
          <a:endParaRPr lang="en-US"/>
        </a:p>
      </dgm:t>
    </dgm:pt>
    <dgm:pt modelId="{2E99C425-7616-422C-87C5-F51ED7211826}">
      <dgm:prSet phldrT="[Text]"/>
      <dgm:spPr>
        <a:solidFill>
          <a:schemeClr val="accent6">
            <a:lumMod val="50000"/>
          </a:schemeClr>
        </a:solidFill>
      </dgm:spPr>
      <dgm:t>
        <a:bodyPr/>
        <a:lstStyle/>
        <a:p>
          <a:r>
            <a:rPr lang="en-US" dirty="0"/>
            <a:t>Student will navigate promissory note process through ECSI – will require ECSI PIN information</a:t>
          </a:r>
        </a:p>
      </dgm:t>
    </dgm:pt>
    <dgm:pt modelId="{ED812758-D3C3-4F54-8308-FEF1FBD4743E}" type="parTrans" cxnId="{03352D7D-1CC3-41C9-BD8B-02800E8F322E}">
      <dgm:prSet/>
      <dgm:spPr/>
      <dgm:t>
        <a:bodyPr/>
        <a:lstStyle/>
        <a:p>
          <a:endParaRPr lang="en-US"/>
        </a:p>
      </dgm:t>
    </dgm:pt>
    <dgm:pt modelId="{1B6069CE-4B85-4845-AEF4-00D1D5F65EE7}" type="sibTrans" cxnId="{03352D7D-1CC3-41C9-BD8B-02800E8F322E}">
      <dgm:prSet/>
      <dgm:spPr/>
      <dgm:t>
        <a:bodyPr/>
        <a:lstStyle/>
        <a:p>
          <a:endParaRPr lang="en-US"/>
        </a:p>
      </dgm:t>
    </dgm:pt>
    <dgm:pt modelId="{6733A674-EBE2-455F-9F39-FC4E7391BD39}">
      <dgm:prSet phldrT="[Text]"/>
      <dgm:spPr/>
      <dgm:t>
        <a:bodyPr/>
        <a:lstStyle/>
        <a:p>
          <a:r>
            <a:rPr lang="en-US" dirty="0"/>
            <a:t>If promissory note is signed, application is routed back to institution to officially award the student</a:t>
          </a:r>
        </a:p>
      </dgm:t>
    </dgm:pt>
    <dgm:pt modelId="{04F60287-6AEA-4959-B9F1-383FBB94D2E5}" type="parTrans" cxnId="{737DD257-AF4D-4D7D-87DB-EE44EDBF0ACA}">
      <dgm:prSet/>
      <dgm:spPr/>
      <dgm:t>
        <a:bodyPr/>
        <a:lstStyle/>
        <a:p>
          <a:endParaRPr lang="en-US"/>
        </a:p>
      </dgm:t>
    </dgm:pt>
    <dgm:pt modelId="{73B878A9-FA8E-48C3-A5D6-09B101ADE637}" type="sibTrans" cxnId="{737DD257-AF4D-4D7D-87DB-EE44EDBF0ACA}">
      <dgm:prSet/>
      <dgm:spPr/>
      <dgm:t>
        <a:bodyPr/>
        <a:lstStyle/>
        <a:p>
          <a:endParaRPr lang="en-US"/>
        </a:p>
      </dgm:t>
    </dgm:pt>
    <dgm:pt modelId="{288F7D17-704E-4C8A-83C1-16DA14A7C99A}">
      <dgm:prSet phldrT="[Text]"/>
      <dgm:spPr/>
      <dgm:t>
        <a:bodyPr/>
        <a:lstStyle/>
        <a:p>
          <a:r>
            <a:rPr lang="en-US" dirty="0"/>
            <a:t>Institutions will certify the award amount each semester – this is where any award adjustments can be made</a:t>
          </a:r>
        </a:p>
      </dgm:t>
    </dgm:pt>
    <dgm:pt modelId="{DF32D55D-DD39-4B75-B798-F76AA470422B}" type="parTrans" cxnId="{EF0C79F2-20E8-449C-8BDE-0A008BB4B595}">
      <dgm:prSet/>
      <dgm:spPr/>
      <dgm:t>
        <a:bodyPr/>
        <a:lstStyle/>
        <a:p>
          <a:endParaRPr lang="en-US"/>
        </a:p>
      </dgm:t>
    </dgm:pt>
    <dgm:pt modelId="{A1D47E04-5A09-48BE-81A0-70D0C9680751}" type="sibTrans" cxnId="{EF0C79F2-20E8-449C-8BDE-0A008BB4B595}">
      <dgm:prSet/>
      <dgm:spPr/>
      <dgm:t>
        <a:bodyPr/>
        <a:lstStyle/>
        <a:p>
          <a:endParaRPr lang="en-US"/>
        </a:p>
      </dgm:t>
    </dgm:pt>
    <dgm:pt modelId="{9DB9FBF5-1B93-4F7C-ABD4-F18B68660875}" type="pres">
      <dgm:prSet presAssocID="{CEDD5185-2125-4690-9A65-271DCED4E758}" presName="diagram" presStyleCnt="0">
        <dgm:presLayoutVars>
          <dgm:dir/>
          <dgm:resizeHandles val="exact"/>
        </dgm:presLayoutVars>
      </dgm:prSet>
      <dgm:spPr/>
    </dgm:pt>
    <dgm:pt modelId="{EC9D7E59-3802-4377-AD08-B4DD9C3D0024}" type="pres">
      <dgm:prSet presAssocID="{CB0DA053-8A93-4835-B518-9776974E3B68}" presName="node" presStyleLbl="node1" presStyleIdx="0" presStyleCnt="7">
        <dgm:presLayoutVars>
          <dgm:bulletEnabled val="1"/>
        </dgm:presLayoutVars>
      </dgm:prSet>
      <dgm:spPr/>
    </dgm:pt>
    <dgm:pt modelId="{B804D61D-565F-4D04-A69B-9D71940A61F7}" type="pres">
      <dgm:prSet presAssocID="{E4511336-9FC8-4440-89B0-24D00A79F2DD}" presName="sibTrans" presStyleLbl="sibTrans2D1" presStyleIdx="0" presStyleCnt="6"/>
      <dgm:spPr/>
    </dgm:pt>
    <dgm:pt modelId="{E5C65D20-832A-42D5-B234-64F40FA0D32B}" type="pres">
      <dgm:prSet presAssocID="{E4511336-9FC8-4440-89B0-24D00A79F2DD}" presName="connectorText" presStyleLbl="sibTrans2D1" presStyleIdx="0" presStyleCnt="6"/>
      <dgm:spPr/>
    </dgm:pt>
    <dgm:pt modelId="{A1F1A844-1F30-409A-B946-69636A3176D9}" type="pres">
      <dgm:prSet presAssocID="{8EDC639D-BBCC-40BC-A689-E42F03496870}" presName="node" presStyleLbl="node1" presStyleIdx="1" presStyleCnt="7">
        <dgm:presLayoutVars>
          <dgm:bulletEnabled val="1"/>
        </dgm:presLayoutVars>
      </dgm:prSet>
      <dgm:spPr/>
    </dgm:pt>
    <dgm:pt modelId="{6492D29A-4C2B-41E7-B614-57B32589005D}" type="pres">
      <dgm:prSet presAssocID="{19159850-01BF-4017-922E-432548859ADB}" presName="sibTrans" presStyleLbl="sibTrans2D1" presStyleIdx="1" presStyleCnt="6"/>
      <dgm:spPr/>
    </dgm:pt>
    <dgm:pt modelId="{9C6B46F8-60B5-4A7D-B63B-945DC9CB9920}" type="pres">
      <dgm:prSet presAssocID="{19159850-01BF-4017-922E-432548859ADB}" presName="connectorText" presStyleLbl="sibTrans2D1" presStyleIdx="1" presStyleCnt="6"/>
      <dgm:spPr/>
    </dgm:pt>
    <dgm:pt modelId="{2B312200-0006-4C1C-93CF-F3E94AA91190}" type="pres">
      <dgm:prSet presAssocID="{804345D2-C44E-4071-8971-AA32EB7D941A}" presName="node" presStyleLbl="node1" presStyleIdx="2" presStyleCnt="7">
        <dgm:presLayoutVars>
          <dgm:bulletEnabled val="1"/>
        </dgm:presLayoutVars>
      </dgm:prSet>
      <dgm:spPr/>
    </dgm:pt>
    <dgm:pt modelId="{D2EA42CC-32F5-4C61-81AE-3E8380BE66C7}" type="pres">
      <dgm:prSet presAssocID="{CC1588D4-91E6-4C9F-86F6-0824FF4B8072}" presName="sibTrans" presStyleLbl="sibTrans2D1" presStyleIdx="2" presStyleCnt="6"/>
      <dgm:spPr/>
    </dgm:pt>
    <dgm:pt modelId="{035C87ED-F297-4CBF-B25A-86D3DEAD0FF0}" type="pres">
      <dgm:prSet presAssocID="{CC1588D4-91E6-4C9F-86F6-0824FF4B8072}" presName="connectorText" presStyleLbl="sibTrans2D1" presStyleIdx="2" presStyleCnt="6"/>
      <dgm:spPr/>
    </dgm:pt>
    <dgm:pt modelId="{43BF7B55-6AD2-446F-94FB-6D5A1D976BE8}" type="pres">
      <dgm:prSet presAssocID="{CFAFBEBF-4970-477B-A07E-68E46FEF7348}" presName="node" presStyleLbl="node1" presStyleIdx="3" presStyleCnt="7">
        <dgm:presLayoutVars>
          <dgm:bulletEnabled val="1"/>
        </dgm:presLayoutVars>
      </dgm:prSet>
      <dgm:spPr/>
    </dgm:pt>
    <dgm:pt modelId="{DA50B967-4A78-4C65-A719-B791D4607D5F}" type="pres">
      <dgm:prSet presAssocID="{7E766634-A92A-44C7-B6B9-0B87D7F95E04}" presName="sibTrans" presStyleLbl="sibTrans2D1" presStyleIdx="3" presStyleCnt="6"/>
      <dgm:spPr/>
    </dgm:pt>
    <dgm:pt modelId="{1ADC42B2-EE48-4C18-A659-3425CAC7914E}" type="pres">
      <dgm:prSet presAssocID="{7E766634-A92A-44C7-B6B9-0B87D7F95E04}" presName="connectorText" presStyleLbl="sibTrans2D1" presStyleIdx="3" presStyleCnt="6"/>
      <dgm:spPr/>
    </dgm:pt>
    <dgm:pt modelId="{EC081CA5-95FF-4F71-B6C4-D6A4A961AE8A}" type="pres">
      <dgm:prSet presAssocID="{2E99C425-7616-422C-87C5-F51ED7211826}" presName="node" presStyleLbl="node1" presStyleIdx="4" presStyleCnt="7">
        <dgm:presLayoutVars>
          <dgm:bulletEnabled val="1"/>
        </dgm:presLayoutVars>
      </dgm:prSet>
      <dgm:spPr/>
    </dgm:pt>
    <dgm:pt modelId="{C1B6E0B1-07A6-4AA1-B842-06D99515EA07}" type="pres">
      <dgm:prSet presAssocID="{1B6069CE-4B85-4845-AEF4-00D1D5F65EE7}" presName="sibTrans" presStyleLbl="sibTrans2D1" presStyleIdx="4" presStyleCnt="6"/>
      <dgm:spPr/>
    </dgm:pt>
    <dgm:pt modelId="{32A728A4-CEF6-4C62-9C66-143101FC01A3}" type="pres">
      <dgm:prSet presAssocID="{1B6069CE-4B85-4845-AEF4-00D1D5F65EE7}" presName="connectorText" presStyleLbl="sibTrans2D1" presStyleIdx="4" presStyleCnt="6"/>
      <dgm:spPr/>
    </dgm:pt>
    <dgm:pt modelId="{68DB71DD-5B15-4BA5-A818-436AA7E05794}" type="pres">
      <dgm:prSet presAssocID="{6733A674-EBE2-455F-9F39-FC4E7391BD39}" presName="node" presStyleLbl="node1" presStyleIdx="5" presStyleCnt="7">
        <dgm:presLayoutVars>
          <dgm:bulletEnabled val="1"/>
        </dgm:presLayoutVars>
      </dgm:prSet>
      <dgm:spPr/>
    </dgm:pt>
    <dgm:pt modelId="{0F5710E3-88DB-438C-A4B2-1D477CC5EF03}" type="pres">
      <dgm:prSet presAssocID="{73B878A9-FA8E-48C3-A5D6-09B101ADE637}" presName="sibTrans" presStyleLbl="sibTrans2D1" presStyleIdx="5" presStyleCnt="6"/>
      <dgm:spPr/>
    </dgm:pt>
    <dgm:pt modelId="{7A8C2A35-ECD1-4338-8126-B4C6366D382C}" type="pres">
      <dgm:prSet presAssocID="{73B878A9-FA8E-48C3-A5D6-09B101ADE637}" presName="connectorText" presStyleLbl="sibTrans2D1" presStyleIdx="5" presStyleCnt="6"/>
      <dgm:spPr/>
    </dgm:pt>
    <dgm:pt modelId="{C68195C9-110D-4088-B142-8E4C88C8BEA9}" type="pres">
      <dgm:prSet presAssocID="{288F7D17-704E-4C8A-83C1-16DA14A7C99A}" presName="node" presStyleLbl="node1" presStyleIdx="6" presStyleCnt="7">
        <dgm:presLayoutVars>
          <dgm:bulletEnabled val="1"/>
        </dgm:presLayoutVars>
      </dgm:prSet>
      <dgm:spPr/>
    </dgm:pt>
  </dgm:ptLst>
  <dgm:cxnLst>
    <dgm:cxn modelId="{3CE0580B-8BB7-4BBB-916F-A0E15C5F6578}" type="presOf" srcId="{CB0DA053-8A93-4835-B518-9776974E3B68}" destId="{EC9D7E59-3802-4377-AD08-B4DD9C3D0024}" srcOrd="0" destOrd="0" presId="urn:microsoft.com/office/officeart/2005/8/layout/process5"/>
    <dgm:cxn modelId="{E5961E0F-9326-486C-9AC5-FDE16B815E6E}" type="presOf" srcId="{804345D2-C44E-4071-8971-AA32EB7D941A}" destId="{2B312200-0006-4C1C-93CF-F3E94AA91190}" srcOrd="0" destOrd="0" presId="urn:microsoft.com/office/officeart/2005/8/layout/process5"/>
    <dgm:cxn modelId="{23FD7D1C-14CB-4516-A8E4-24C5E62BA2C7}" type="presOf" srcId="{CEDD5185-2125-4690-9A65-271DCED4E758}" destId="{9DB9FBF5-1B93-4F7C-ABD4-F18B68660875}" srcOrd="0" destOrd="0" presId="urn:microsoft.com/office/officeart/2005/8/layout/process5"/>
    <dgm:cxn modelId="{09131225-107E-46C8-8F1E-0B492174BAFB}" type="presOf" srcId="{7E766634-A92A-44C7-B6B9-0B87D7F95E04}" destId="{DA50B967-4A78-4C65-A719-B791D4607D5F}" srcOrd="0" destOrd="0" presId="urn:microsoft.com/office/officeart/2005/8/layout/process5"/>
    <dgm:cxn modelId="{6FF6902B-990C-4CFE-86E7-3A119BEB4D0A}" type="presOf" srcId="{8EDC639D-BBCC-40BC-A689-E42F03496870}" destId="{A1F1A844-1F30-409A-B946-69636A3176D9}" srcOrd="0" destOrd="0" presId="urn:microsoft.com/office/officeart/2005/8/layout/process5"/>
    <dgm:cxn modelId="{0D74292C-D888-4943-835D-21549A5FDFFD}" type="presOf" srcId="{7E766634-A92A-44C7-B6B9-0B87D7F95E04}" destId="{1ADC42B2-EE48-4C18-A659-3425CAC7914E}" srcOrd="1" destOrd="0" presId="urn:microsoft.com/office/officeart/2005/8/layout/process5"/>
    <dgm:cxn modelId="{53CCEA61-A606-48BE-BA4F-1EE683C38A00}" type="presOf" srcId="{288F7D17-704E-4C8A-83C1-16DA14A7C99A}" destId="{C68195C9-110D-4088-B142-8E4C88C8BEA9}" srcOrd="0" destOrd="0" presId="urn:microsoft.com/office/officeart/2005/8/layout/process5"/>
    <dgm:cxn modelId="{1A824D42-4F5E-4131-87C9-8CB9A8464B2F}" type="presOf" srcId="{19159850-01BF-4017-922E-432548859ADB}" destId="{6492D29A-4C2B-41E7-B614-57B32589005D}" srcOrd="0" destOrd="0" presId="urn:microsoft.com/office/officeart/2005/8/layout/process5"/>
    <dgm:cxn modelId="{F2EBD062-35BA-41BC-A86B-F5A39FF9E433}" type="presOf" srcId="{E4511336-9FC8-4440-89B0-24D00A79F2DD}" destId="{B804D61D-565F-4D04-A69B-9D71940A61F7}" srcOrd="0" destOrd="0" presId="urn:microsoft.com/office/officeart/2005/8/layout/process5"/>
    <dgm:cxn modelId="{EC406067-0637-4E55-ABA1-825B1FC88DAB}" srcId="{CEDD5185-2125-4690-9A65-271DCED4E758}" destId="{804345D2-C44E-4071-8971-AA32EB7D941A}" srcOrd="2" destOrd="0" parTransId="{E8F68B64-C471-4C01-8777-DEE02616E737}" sibTransId="{CC1588D4-91E6-4C9F-86F6-0824FF4B8072}"/>
    <dgm:cxn modelId="{901E2248-AFF5-44C9-ABC7-0BACEF2E6CB1}" type="presOf" srcId="{19159850-01BF-4017-922E-432548859ADB}" destId="{9C6B46F8-60B5-4A7D-B63B-945DC9CB9920}" srcOrd="1" destOrd="0" presId="urn:microsoft.com/office/officeart/2005/8/layout/process5"/>
    <dgm:cxn modelId="{7AAA764E-B233-45C5-875C-BECF1089732E}" srcId="{CEDD5185-2125-4690-9A65-271DCED4E758}" destId="{CB0DA053-8A93-4835-B518-9776974E3B68}" srcOrd="0" destOrd="0" parTransId="{AE8160C6-860E-4CFC-A2E8-6FBFE1A269E6}" sibTransId="{E4511336-9FC8-4440-89B0-24D00A79F2DD}"/>
    <dgm:cxn modelId="{F2F73073-25A7-4C7D-8988-590AECA09B4F}" type="presOf" srcId="{E4511336-9FC8-4440-89B0-24D00A79F2DD}" destId="{E5C65D20-832A-42D5-B234-64F40FA0D32B}" srcOrd="1" destOrd="0" presId="urn:microsoft.com/office/officeart/2005/8/layout/process5"/>
    <dgm:cxn modelId="{486E9E74-9531-4D32-80B0-635A0E245088}" type="presOf" srcId="{73B878A9-FA8E-48C3-A5D6-09B101ADE637}" destId="{0F5710E3-88DB-438C-A4B2-1D477CC5EF03}" srcOrd="0" destOrd="0" presId="urn:microsoft.com/office/officeart/2005/8/layout/process5"/>
    <dgm:cxn modelId="{F5CF2A55-351C-4B5B-8AED-9F50659BE2DE}" type="presOf" srcId="{CC1588D4-91E6-4C9F-86F6-0824FF4B8072}" destId="{D2EA42CC-32F5-4C61-81AE-3E8380BE66C7}" srcOrd="0" destOrd="0" presId="urn:microsoft.com/office/officeart/2005/8/layout/process5"/>
    <dgm:cxn modelId="{737DD257-AF4D-4D7D-87DB-EE44EDBF0ACA}" srcId="{CEDD5185-2125-4690-9A65-271DCED4E758}" destId="{6733A674-EBE2-455F-9F39-FC4E7391BD39}" srcOrd="5" destOrd="0" parTransId="{04F60287-6AEA-4959-B9F1-383FBB94D2E5}" sibTransId="{73B878A9-FA8E-48C3-A5D6-09B101ADE637}"/>
    <dgm:cxn modelId="{03352D7D-1CC3-41C9-BD8B-02800E8F322E}" srcId="{CEDD5185-2125-4690-9A65-271DCED4E758}" destId="{2E99C425-7616-422C-87C5-F51ED7211826}" srcOrd="4" destOrd="0" parTransId="{ED812758-D3C3-4F54-8308-FEF1FBD4743E}" sibTransId="{1B6069CE-4B85-4845-AEF4-00D1D5F65EE7}"/>
    <dgm:cxn modelId="{6B96487F-4A45-47E7-91B0-F2B7B47F9CC1}" type="presOf" srcId="{CC1588D4-91E6-4C9F-86F6-0824FF4B8072}" destId="{035C87ED-F297-4CBF-B25A-86D3DEAD0FF0}" srcOrd="1" destOrd="0" presId="urn:microsoft.com/office/officeart/2005/8/layout/process5"/>
    <dgm:cxn modelId="{229B5D85-843F-49EC-B0DD-5B37D77B504F}" type="presOf" srcId="{CFAFBEBF-4970-477B-A07E-68E46FEF7348}" destId="{43BF7B55-6AD2-446F-94FB-6D5A1D976BE8}" srcOrd="0" destOrd="0" presId="urn:microsoft.com/office/officeart/2005/8/layout/process5"/>
    <dgm:cxn modelId="{0DA825B1-CC75-4340-9FC7-193D42E32205}" srcId="{CEDD5185-2125-4690-9A65-271DCED4E758}" destId="{CFAFBEBF-4970-477B-A07E-68E46FEF7348}" srcOrd="3" destOrd="0" parTransId="{A7048EFF-C9E3-4AAD-B2A0-E72C71A62C65}" sibTransId="{7E766634-A92A-44C7-B6B9-0B87D7F95E04}"/>
    <dgm:cxn modelId="{01CEBBB9-D3F4-4F0A-9234-CDB64608297A}" srcId="{CEDD5185-2125-4690-9A65-271DCED4E758}" destId="{8EDC639D-BBCC-40BC-A689-E42F03496870}" srcOrd="1" destOrd="0" parTransId="{015E3AD8-60F8-4DF4-A58F-5F609DD17668}" sibTransId="{19159850-01BF-4017-922E-432548859ADB}"/>
    <dgm:cxn modelId="{239956BE-7747-450A-A89F-5939BF5B5016}" type="presOf" srcId="{1B6069CE-4B85-4845-AEF4-00D1D5F65EE7}" destId="{C1B6E0B1-07A6-4AA1-B842-06D99515EA07}" srcOrd="0" destOrd="0" presId="urn:microsoft.com/office/officeart/2005/8/layout/process5"/>
    <dgm:cxn modelId="{54896ACA-B65D-426F-A318-7A6D60E7E865}" type="presOf" srcId="{2E99C425-7616-422C-87C5-F51ED7211826}" destId="{EC081CA5-95FF-4F71-B6C4-D6A4A961AE8A}" srcOrd="0" destOrd="0" presId="urn:microsoft.com/office/officeart/2005/8/layout/process5"/>
    <dgm:cxn modelId="{526093DA-9C69-473A-AF52-3F6822828E1F}" type="presOf" srcId="{73B878A9-FA8E-48C3-A5D6-09B101ADE637}" destId="{7A8C2A35-ECD1-4338-8126-B4C6366D382C}" srcOrd="1" destOrd="0" presId="urn:microsoft.com/office/officeart/2005/8/layout/process5"/>
    <dgm:cxn modelId="{01E137DE-E77D-427E-A2F6-91D02A8AEBE8}" type="presOf" srcId="{6733A674-EBE2-455F-9F39-FC4E7391BD39}" destId="{68DB71DD-5B15-4BA5-A818-436AA7E05794}" srcOrd="0" destOrd="0" presId="urn:microsoft.com/office/officeart/2005/8/layout/process5"/>
    <dgm:cxn modelId="{B9A08CE2-F983-4CEE-AAC0-BACA0C7600F2}" type="presOf" srcId="{1B6069CE-4B85-4845-AEF4-00D1D5F65EE7}" destId="{32A728A4-CEF6-4C62-9C66-143101FC01A3}" srcOrd="1" destOrd="0" presId="urn:microsoft.com/office/officeart/2005/8/layout/process5"/>
    <dgm:cxn modelId="{EF0C79F2-20E8-449C-8BDE-0A008BB4B595}" srcId="{CEDD5185-2125-4690-9A65-271DCED4E758}" destId="{288F7D17-704E-4C8A-83C1-16DA14A7C99A}" srcOrd="6" destOrd="0" parTransId="{DF32D55D-DD39-4B75-B798-F76AA470422B}" sibTransId="{A1D47E04-5A09-48BE-81A0-70D0C9680751}"/>
    <dgm:cxn modelId="{9EF598C9-03F7-45D8-9861-BB5767F1168D}" type="presParOf" srcId="{9DB9FBF5-1B93-4F7C-ABD4-F18B68660875}" destId="{EC9D7E59-3802-4377-AD08-B4DD9C3D0024}" srcOrd="0" destOrd="0" presId="urn:microsoft.com/office/officeart/2005/8/layout/process5"/>
    <dgm:cxn modelId="{3740C598-B246-4970-81AB-DCCB374A3B3E}" type="presParOf" srcId="{9DB9FBF5-1B93-4F7C-ABD4-F18B68660875}" destId="{B804D61D-565F-4D04-A69B-9D71940A61F7}" srcOrd="1" destOrd="0" presId="urn:microsoft.com/office/officeart/2005/8/layout/process5"/>
    <dgm:cxn modelId="{798E458E-B0B1-4A43-88D5-8CE60F144E77}" type="presParOf" srcId="{B804D61D-565F-4D04-A69B-9D71940A61F7}" destId="{E5C65D20-832A-42D5-B234-64F40FA0D32B}" srcOrd="0" destOrd="0" presId="urn:microsoft.com/office/officeart/2005/8/layout/process5"/>
    <dgm:cxn modelId="{78A49349-ED5D-4BB7-8DAC-63EE36CF889C}" type="presParOf" srcId="{9DB9FBF5-1B93-4F7C-ABD4-F18B68660875}" destId="{A1F1A844-1F30-409A-B946-69636A3176D9}" srcOrd="2" destOrd="0" presId="urn:microsoft.com/office/officeart/2005/8/layout/process5"/>
    <dgm:cxn modelId="{062BB773-BDE3-4718-A6BF-D06AC4157F23}" type="presParOf" srcId="{9DB9FBF5-1B93-4F7C-ABD4-F18B68660875}" destId="{6492D29A-4C2B-41E7-B614-57B32589005D}" srcOrd="3" destOrd="0" presId="urn:microsoft.com/office/officeart/2005/8/layout/process5"/>
    <dgm:cxn modelId="{2B5F93CC-E745-4DE1-B469-A392A2602EC2}" type="presParOf" srcId="{6492D29A-4C2B-41E7-B614-57B32589005D}" destId="{9C6B46F8-60B5-4A7D-B63B-945DC9CB9920}" srcOrd="0" destOrd="0" presId="urn:microsoft.com/office/officeart/2005/8/layout/process5"/>
    <dgm:cxn modelId="{C9255A39-C20E-4512-8F3B-912E8C5403FB}" type="presParOf" srcId="{9DB9FBF5-1B93-4F7C-ABD4-F18B68660875}" destId="{2B312200-0006-4C1C-93CF-F3E94AA91190}" srcOrd="4" destOrd="0" presId="urn:microsoft.com/office/officeart/2005/8/layout/process5"/>
    <dgm:cxn modelId="{8A9CB5A7-A554-495A-BED4-F7839E6B5843}" type="presParOf" srcId="{9DB9FBF5-1B93-4F7C-ABD4-F18B68660875}" destId="{D2EA42CC-32F5-4C61-81AE-3E8380BE66C7}" srcOrd="5" destOrd="0" presId="urn:microsoft.com/office/officeart/2005/8/layout/process5"/>
    <dgm:cxn modelId="{BD379A29-7306-4147-83C6-847A68EA7523}" type="presParOf" srcId="{D2EA42CC-32F5-4C61-81AE-3E8380BE66C7}" destId="{035C87ED-F297-4CBF-B25A-86D3DEAD0FF0}" srcOrd="0" destOrd="0" presId="urn:microsoft.com/office/officeart/2005/8/layout/process5"/>
    <dgm:cxn modelId="{4EE7E961-AEF6-4875-A94F-ED7CB5174A64}" type="presParOf" srcId="{9DB9FBF5-1B93-4F7C-ABD4-F18B68660875}" destId="{43BF7B55-6AD2-446F-94FB-6D5A1D976BE8}" srcOrd="6" destOrd="0" presId="urn:microsoft.com/office/officeart/2005/8/layout/process5"/>
    <dgm:cxn modelId="{5B54C499-C12B-48A5-8522-5C104B543BA2}" type="presParOf" srcId="{9DB9FBF5-1B93-4F7C-ABD4-F18B68660875}" destId="{DA50B967-4A78-4C65-A719-B791D4607D5F}" srcOrd="7" destOrd="0" presId="urn:microsoft.com/office/officeart/2005/8/layout/process5"/>
    <dgm:cxn modelId="{FE84B7CF-2F27-447F-93D6-B116EB62CB71}" type="presParOf" srcId="{DA50B967-4A78-4C65-A719-B791D4607D5F}" destId="{1ADC42B2-EE48-4C18-A659-3425CAC7914E}" srcOrd="0" destOrd="0" presId="urn:microsoft.com/office/officeart/2005/8/layout/process5"/>
    <dgm:cxn modelId="{A4058CFD-2465-44F9-8D5C-54ED26B5FFAB}" type="presParOf" srcId="{9DB9FBF5-1B93-4F7C-ABD4-F18B68660875}" destId="{EC081CA5-95FF-4F71-B6C4-D6A4A961AE8A}" srcOrd="8" destOrd="0" presId="urn:microsoft.com/office/officeart/2005/8/layout/process5"/>
    <dgm:cxn modelId="{E2065CBC-65FE-49D8-B42D-038D483D4636}" type="presParOf" srcId="{9DB9FBF5-1B93-4F7C-ABD4-F18B68660875}" destId="{C1B6E0B1-07A6-4AA1-B842-06D99515EA07}" srcOrd="9" destOrd="0" presId="urn:microsoft.com/office/officeart/2005/8/layout/process5"/>
    <dgm:cxn modelId="{472B146D-A4AF-4C17-943C-3A3D32C19FD1}" type="presParOf" srcId="{C1B6E0B1-07A6-4AA1-B842-06D99515EA07}" destId="{32A728A4-CEF6-4C62-9C66-143101FC01A3}" srcOrd="0" destOrd="0" presId="urn:microsoft.com/office/officeart/2005/8/layout/process5"/>
    <dgm:cxn modelId="{A088F1CE-9A26-4B00-AE7E-3F4AD17B2968}" type="presParOf" srcId="{9DB9FBF5-1B93-4F7C-ABD4-F18B68660875}" destId="{68DB71DD-5B15-4BA5-A818-436AA7E05794}" srcOrd="10" destOrd="0" presId="urn:microsoft.com/office/officeart/2005/8/layout/process5"/>
    <dgm:cxn modelId="{E82DC5C4-0D6E-45BF-B95D-405D619AAF04}" type="presParOf" srcId="{9DB9FBF5-1B93-4F7C-ABD4-F18B68660875}" destId="{0F5710E3-88DB-438C-A4B2-1D477CC5EF03}" srcOrd="11" destOrd="0" presId="urn:microsoft.com/office/officeart/2005/8/layout/process5"/>
    <dgm:cxn modelId="{3C4861B1-3675-47F1-AC58-400EA453459F}" type="presParOf" srcId="{0F5710E3-88DB-438C-A4B2-1D477CC5EF03}" destId="{7A8C2A35-ECD1-4338-8126-B4C6366D382C}" srcOrd="0" destOrd="0" presId="urn:microsoft.com/office/officeart/2005/8/layout/process5"/>
    <dgm:cxn modelId="{DDFA66D9-9396-4925-B5DD-CC905BD0EDAF}" type="presParOf" srcId="{9DB9FBF5-1B93-4F7C-ABD4-F18B68660875}" destId="{C68195C9-110D-4088-B142-8E4C88C8BEA9}"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DD5185-2125-4690-9A65-271DCED4E75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B0DA053-8A93-4835-B518-9776974E3B68}">
      <dgm:prSet phldrT="[Text]"/>
      <dgm:spPr/>
      <dgm:t>
        <a:bodyPr/>
        <a:lstStyle/>
        <a:p>
          <a:r>
            <a:rPr lang="en-US" dirty="0"/>
            <a:t>Student applies through KBOR Online Application – will require student to create a login</a:t>
          </a:r>
        </a:p>
      </dgm:t>
    </dgm:pt>
    <dgm:pt modelId="{AE8160C6-860E-4CFC-A2E8-6FBFE1A269E6}" type="parTrans" cxnId="{7AAA764E-B233-45C5-875C-BECF1089732E}">
      <dgm:prSet/>
      <dgm:spPr/>
      <dgm:t>
        <a:bodyPr/>
        <a:lstStyle/>
        <a:p>
          <a:endParaRPr lang="en-US"/>
        </a:p>
      </dgm:t>
    </dgm:pt>
    <dgm:pt modelId="{E4511336-9FC8-4440-89B0-24D00A79F2DD}" type="sibTrans" cxnId="{7AAA764E-B233-45C5-875C-BECF1089732E}">
      <dgm:prSet/>
      <dgm:spPr/>
      <dgm:t>
        <a:bodyPr/>
        <a:lstStyle/>
        <a:p>
          <a:endParaRPr lang="en-US"/>
        </a:p>
      </dgm:t>
    </dgm:pt>
    <dgm:pt modelId="{8EDC639D-BBCC-40BC-A689-E42F03496870}">
      <dgm:prSet phldrT="[Text]"/>
      <dgm:spPr/>
      <dgm:t>
        <a:bodyPr/>
        <a:lstStyle/>
        <a:p>
          <a:r>
            <a:rPr lang="en-US" dirty="0"/>
            <a:t>Application is checked for limits; application will then be routed to institution to review eligibility</a:t>
          </a:r>
        </a:p>
      </dgm:t>
    </dgm:pt>
    <dgm:pt modelId="{015E3AD8-60F8-4DF4-A58F-5F609DD17668}" type="parTrans" cxnId="{01CEBBB9-D3F4-4F0A-9234-CDB64608297A}">
      <dgm:prSet/>
      <dgm:spPr/>
      <dgm:t>
        <a:bodyPr/>
        <a:lstStyle/>
        <a:p>
          <a:endParaRPr lang="en-US"/>
        </a:p>
      </dgm:t>
    </dgm:pt>
    <dgm:pt modelId="{19159850-01BF-4017-922E-432548859ADB}" type="sibTrans" cxnId="{01CEBBB9-D3F4-4F0A-9234-CDB64608297A}">
      <dgm:prSet/>
      <dgm:spPr/>
      <dgm:t>
        <a:bodyPr/>
        <a:lstStyle/>
        <a:p>
          <a:endParaRPr lang="en-US"/>
        </a:p>
      </dgm:t>
    </dgm:pt>
    <dgm:pt modelId="{804345D2-C44E-4071-8971-AA32EB7D941A}">
      <dgm:prSet phldrT="[Text]"/>
      <dgm:spPr/>
      <dgm:t>
        <a:bodyPr/>
        <a:lstStyle/>
        <a:p>
          <a:r>
            <a:rPr lang="en-US" dirty="0"/>
            <a:t>Eligible application will then be reviewed by institution to calculate a Pre-Award; institution counsels student on award and obligations</a:t>
          </a:r>
        </a:p>
      </dgm:t>
    </dgm:pt>
    <dgm:pt modelId="{E8F68B64-C471-4C01-8777-DEE02616E737}" type="parTrans" cxnId="{EC406067-0637-4E55-ABA1-825B1FC88DAB}">
      <dgm:prSet/>
      <dgm:spPr/>
      <dgm:t>
        <a:bodyPr/>
        <a:lstStyle/>
        <a:p>
          <a:endParaRPr lang="en-US"/>
        </a:p>
      </dgm:t>
    </dgm:pt>
    <dgm:pt modelId="{CC1588D4-91E6-4C9F-86F6-0824FF4B8072}" type="sibTrans" cxnId="{EC406067-0637-4E55-ABA1-825B1FC88DAB}">
      <dgm:prSet/>
      <dgm:spPr/>
      <dgm:t>
        <a:bodyPr/>
        <a:lstStyle/>
        <a:p>
          <a:endParaRPr lang="en-US"/>
        </a:p>
      </dgm:t>
    </dgm:pt>
    <dgm:pt modelId="{CFAFBEBF-4970-477B-A07E-68E46FEF7348}">
      <dgm:prSet phldrT="[Text]"/>
      <dgm:spPr/>
      <dgm:t>
        <a:bodyPr/>
        <a:lstStyle/>
        <a:p>
          <a:r>
            <a:rPr lang="en-US" dirty="0"/>
            <a:t>Application will then be routed to KBOR to request a promissory note from student</a:t>
          </a:r>
        </a:p>
      </dgm:t>
    </dgm:pt>
    <dgm:pt modelId="{A7048EFF-C9E3-4AAD-B2A0-E72C71A62C65}" type="parTrans" cxnId="{0DA825B1-CC75-4340-9FC7-193D42E32205}">
      <dgm:prSet/>
      <dgm:spPr/>
      <dgm:t>
        <a:bodyPr/>
        <a:lstStyle/>
        <a:p>
          <a:endParaRPr lang="en-US"/>
        </a:p>
      </dgm:t>
    </dgm:pt>
    <dgm:pt modelId="{7E766634-A92A-44C7-B6B9-0B87D7F95E04}" type="sibTrans" cxnId="{0DA825B1-CC75-4340-9FC7-193D42E32205}">
      <dgm:prSet/>
      <dgm:spPr/>
      <dgm:t>
        <a:bodyPr/>
        <a:lstStyle/>
        <a:p>
          <a:endParaRPr lang="en-US"/>
        </a:p>
      </dgm:t>
    </dgm:pt>
    <dgm:pt modelId="{2E99C425-7616-422C-87C5-F51ED7211826}">
      <dgm:prSet phldrT="[Text]"/>
      <dgm:spPr>
        <a:solidFill>
          <a:schemeClr val="accent6">
            <a:lumMod val="50000"/>
          </a:schemeClr>
        </a:solidFill>
      </dgm:spPr>
      <dgm:t>
        <a:bodyPr/>
        <a:lstStyle/>
        <a:p>
          <a:r>
            <a:rPr lang="en-US" dirty="0"/>
            <a:t>Student will navigate promissory note process through ECSI – will require ECSI PIN information</a:t>
          </a:r>
        </a:p>
      </dgm:t>
    </dgm:pt>
    <dgm:pt modelId="{ED812758-D3C3-4F54-8308-FEF1FBD4743E}" type="parTrans" cxnId="{03352D7D-1CC3-41C9-BD8B-02800E8F322E}">
      <dgm:prSet/>
      <dgm:spPr/>
      <dgm:t>
        <a:bodyPr/>
        <a:lstStyle/>
        <a:p>
          <a:endParaRPr lang="en-US"/>
        </a:p>
      </dgm:t>
    </dgm:pt>
    <dgm:pt modelId="{1B6069CE-4B85-4845-AEF4-00D1D5F65EE7}" type="sibTrans" cxnId="{03352D7D-1CC3-41C9-BD8B-02800E8F322E}">
      <dgm:prSet/>
      <dgm:spPr/>
      <dgm:t>
        <a:bodyPr/>
        <a:lstStyle/>
        <a:p>
          <a:endParaRPr lang="en-US"/>
        </a:p>
      </dgm:t>
    </dgm:pt>
    <dgm:pt modelId="{6733A674-EBE2-455F-9F39-FC4E7391BD39}">
      <dgm:prSet phldrT="[Text]"/>
      <dgm:spPr/>
      <dgm:t>
        <a:bodyPr/>
        <a:lstStyle/>
        <a:p>
          <a:r>
            <a:rPr lang="en-US" dirty="0"/>
            <a:t>If promissory note is signed, application is routed back to institution to officially award the student</a:t>
          </a:r>
        </a:p>
      </dgm:t>
    </dgm:pt>
    <dgm:pt modelId="{04F60287-6AEA-4959-B9F1-383FBB94D2E5}" type="parTrans" cxnId="{737DD257-AF4D-4D7D-87DB-EE44EDBF0ACA}">
      <dgm:prSet/>
      <dgm:spPr/>
      <dgm:t>
        <a:bodyPr/>
        <a:lstStyle/>
        <a:p>
          <a:endParaRPr lang="en-US"/>
        </a:p>
      </dgm:t>
    </dgm:pt>
    <dgm:pt modelId="{73B878A9-FA8E-48C3-A5D6-09B101ADE637}" type="sibTrans" cxnId="{737DD257-AF4D-4D7D-87DB-EE44EDBF0ACA}">
      <dgm:prSet/>
      <dgm:spPr/>
      <dgm:t>
        <a:bodyPr/>
        <a:lstStyle/>
        <a:p>
          <a:endParaRPr lang="en-US"/>
        </a:p>
      </dgm:t>
    </dgm:pt>
    <dgm:pt modelId="{288F7D17-704E-4C8A-83C1-16DA14A7C99A}">
      <dgm:prSet phldrT="[Text]"/>
      <dgm:spPr/>
      <dgm:t>
        <a:bodyPr/>
        <a:lstStyle/>
        <a:p>
          <a:r>
            <a:rPr lang="en-US" dirty="0"/>
            <a:t>Institutions will certify the award amount each semester – this is where any award adjustments can be made</a:t>
          </a:r>
        </a:p>
      </dgm:t>
    </dgm:pt>
    <dgm:pt modelId="{DF32D55D-DD39-4B75-B798-F76AA470422B}" type="parTrans" cxnId="{EF0C79F2-20E8-449C-8BDE-0A008BB4B595}">
      <dgm:prSet/>
      <dgm:spPr/>
      <dgm:t>
        <a:bodyPr/>
        <a:lstStyle/>
        <a:p>
          <a:endParaRPr lang="en-US"/>
        </a:p>
      </dgm:t>
    </dgm:pt>
    <dgm:pt modelId="{A1D47E04-5A09-48BE-81A0-70D0C9680751}" type="sibTrans" cxnId="{EF0C79F2-20E8-449C-8BDE-0A008BB4B595}">
      <dgm:prSet/>
      <dgm:spPr/>
      <dgm:t>
        <a:bodyPr/>
        <a:lstStyle/>
        <a:p>
          <a:endParaRPr lang="en-US"/>
        </a:p>
      </dgm:t>
    </dgm:pt>
    <dgm:pt modelId="{45D87F9A-DEA8-4E74-B162-0DBD7DDB6FEF}">
      <dgm:prSet phldrT="[Text]"/>
      <dgm:spPr>
        <a:solidFill>
          <a:schemeClr val="accent6">
            <a:lumMod val="50000"/>
          </a:schemeClr>
        </a:solidFill>
      </dgm:spPr>
      <dgm:t>
        <a:bodyPr/>
        <a:lstStyle/>
        <a:p>
          <a:r>
            <a:rPr lang="en-US" dirty="0"/>
            <a:t>KBOR will send quarterly payments</a:t>
          </a:r>
        </a:p>
      </dgm:t>
    </dgm:pt>
    <dgm:pt modelId="{BEDE43C0-E5F6-4F1B-A60C-8D979A28E2ED}" type="parTrans" cxnId="{C594B85C-6A56-4249-99AA-9F64E3A7C017}">
      <dgm:prSet/>
      <dgm:spPr/>
      <dgm:t>
        <a:bodyPr/>
        <a:lstStyle/>
        <a:p>
          <a:endParaRPr lang="en-US"/>
        </a:p>
      </dgm:t>
    </dgm:pt>
    <dgm:pt modelId="{77600F0A-A112-4F7A-BBA7-C35B2FAFD6DD}" type="sibTrans" cxnId="{C594B85C-6A56-4249-99AA-9F64E3A7C017}">
      <dgm:prSet/>
      <dgm:spPr/>
      <dgm:t>
        <a:bodyPr/>
        <a:lstStyle/>
        <a:p>
          <a:endParaRPr lang="en-US"/>
        </a:p>
      </dgm:t>
    </dgm:pt>
    <dgm:pt modelId="{9DB9FBF5-1B93-4F7C-ABD4-F18B68660875}" type="pres">
      <dgm:prSet presAssocID="{CEDD5185-2125-4690-9A65-271DCED4E758}" presName="diagram" presStyleCnt="0">
        <dgm:presLayoutVars>
          <dgm:dir/>
          <dgm:resizeHandles val="exact"/>
        </dgm:presLayoutVars>
      </dgm:prSet>
      <dgm:spPr/>
    </dgm:pt>
    <dgm:pt modelId="{EC9D7E59-3802-4377-AD08-B4DD9C3D0024}" type="pres">
      <dgm:prSet presAssocID="{CB0DA053-8A93-4835-B518-9776974E3B68}" presName="node" presStyleLbl="node1" presStyleIdx="0" presStyleCnt="8">
        <dgm:presLayoutVars>
          <dgm:bulletEnabled val="1"/>
        </dgm:presLayoutVars>
      </dgm:prSet>
      <dgm:spPr/>
    </dgm:pt>
    <dgm:pt modelId="{B804D61D-565F-4D04-A69B-9D71940A61F7}" type="pres">
      <dgm:prSet presAssocID="{E4511336-9FC8-4440-89B0-24D00A79F2DD}" presName="sibTrans" presStyleLbl="sibTrans2D1" presStyleIdx="0" presStyleCnt="7"/>
      <dgm:spPr/>
    </dgm:pt>
    <dgm:pt modelId="{E5C65D20-832A-42D5-B234-64F40FA0D32B}" type="pres">
      <dgm:prSet presAssocID="{E4511336-9FC8-4440-89B0-24D00A79F2DD}" presName="connectorText" presStyleLbl="sibTrans2D1" presStyleIdx="0" presStyleCnt="7"/>
      <dgm:spPr/>
    </dgm:pt>
    <dgm:pt modelId="{A1F1A844-1F30-409A-B946-69636A3176D9}" type="pres">
      <dgm:prSet presAssocID="{8EDC639D-BBCC-40BC-A689-E42F03496870}" presName="node" presStyleLbl="node1" presStyleIdx="1" presStyleCnt="8">
        <dgm:presLayoutVars>
          <dgm:bulletEnabled val="1"/>
        </dgm:presLayoutVars>
      </dgm:prSet>
      <dgm:spPr/>
    </dgm:pt>
    <dgm:pt modelId="{6492D29A-4C2B-41E7-B614-57B32589005D}" type="pres">
      <dgm:prSet presAssocID="{19159850-01BF-4017-922E-432548859ADB}" presName="sibTrans" presStyleLbl="sibTrans2D1" presStyleIdx="1" presStyleCnt="7"/>
      <dgm:spPr/>
    </dgm:pt>
    <dgm:pt modelId="{9C6B46F8-60B5-4A7D-B63B-945DC9CB9920}" type="pres">
      <dgm:prSet presAssocID="{19159850-01BF-4017-922E-432548859ADB}" presName="connectorText" presStyleLbl="sibTrans2D1" presStyleIdx="1" presStyleCnt="7"/>
      <dgm:spPr/>
    </dgm:pt>
    <dgm:pt modelId="{2B312200-0006-4C1C-93CF-F3E94AA91190}" type="pres">
      <dgm:prSet presAssocID="{804345D2-C44E-4071-8971-AA32EB7D941A}" presName="node" presStyleLbl="node1" presStyleIdx="2" presStyleCnt="8">
        <dgm:presLayoutVars>
          <dgm:bulletEnabled val="1"/>
        </dgm:presLayoutVars>
      </dgm:prSet>
      <dgm:spPr/>
    </dgm:pt>
    <dgm:pt modelId="{D2EA42CC-32F5-4C61-81AE-3E8380BE66C7}" type="pres">
      <dgm:prSet presAssocID="{CC1588D4-91E6-4C9F-86F6-0824FF4B8072}" presName="sibTrans" presStyleLbl="sibTrans2D1" presStyleIdx="2" presStyleCnt="7"/>
      <dgm:spPr/>
    </dgm:pt>
    <dgm:pt modelId="{035C87ED-F297-4CBF-B25A-86D3DEAD0FF0}" type="pres">
      <dgm:prSet presAssocID="{CC1588D4-91E6-4C9F-86F6-0824FF4B8072}" presName="connectorText" presStyleLbl="sibTrans2D1" presStyleIdx="2" presStyleCnt="7"/>
      <dgm:spPr/>
    </dgm:pt>
    <dgm:pt modelId="{43BF7B55-6AD2-446F-94FB-6D5A1D976BE8}" type="pres">
      <dgm:prSet presAssocID="{CFAFBEBF-4970-477B-A07E-68E46FEF7348}" presName="node" presStyleLbl="node1" presStyleIdx="3" presStyleCnt="8">
        <dgm:presLayoutVars>
          <dgm:bulletEnabled val="1"/>
        </dgm:presLayoutVars>
      </dgm:prSet>
      <dgm:spPr/>
    </dgm:pt>
    <dgm:pt modelId="{DA50B967-4A78-4C65-A719-B791D4607D5F}" type="pres">
      <dgm:prSet presAssocID="{7E766634-A92A-44C7-B6B9-0B87D7F95E04}" presName="sibTrans" presStyleLbl="sibTrans2D1" presStyleIdx="3" presStyleCnt="7"/>
      <dgm:spPr/>
    </dgm:pt>
    <dgm:pt modelId="{1ADC42B2-EE48-4C18-A659-3425CAC7914E}" type="pres">
      <dgm:prSet presAssocID="{7E766634-A92A-44C7-B6B9-0B87D7F95E04}" presName="connectorText" presStyleLbl="sibTrans2D1" presStyleIdx="3" presStyleCnt="7"/>
      <dgm:spPr/>
    </dgm:pt>
    <dgm:pt modelId="{EC081CA5-95FF-4F71-B6C4-D6A4A961AE8A}" type="pres">
      <dgm:prSet presAssocID="{2E99C425-7616-422C-87C5-F51ED7211826}" presName="node" presStyleLbl="node1" presStyleIdx="4" presStyleCnt="8">
        <dgm:presLayoutVars>
          <dgm:bulletEnabled val="1"/>
        </dgm:presLayoutVars>
      </dgm:prSet>
      <dgm:spPr/>
    </dgm:pt>
    <dgm:pt modelId="{C1B6E0B1-07A6-4AA1-B842-06D99515EA07}" type="pres">
      <dgm:prSet presAssocID="{1B6069CE-4B85-4845-AEF4-00D1D5F65EE7}" presName="sibTrans" presStyleLbl="sibTrans2D1" presStyleIdx="4" presStyleCnt="7"/>
      <dgm:spPr/>
    </dgm:pt>
    <dgm:pt modelId="{32A728A4-CEF6-4C62-9C66-143101FC01A3}" type="pres">
      <dgm:prSet presAssocID="{1B6069CE-4B85-4845-AEF4-00D1D5F65EE7}" presName="connectorText" presStyleLbl="sibTrans2D1" presStyleIdx="4" presStyleCnt="7"/>
      <dgm:spPr/>
    </dgm:pt>
    <dgm:pt modelId="{68DB71DD-5B15-4BA5-A818-436AA7E05794}" type="pres">
      <dgm:prSet presAssocID="{6733A674-EBE2-455F-9F39-FC4E7391BD39}" presName="node" presStyleLbl="node1" presStyleIdx="5" presStyleCnt="8">
        <dgm:presLayoutVars>
          <dgm:bulletEnabled val="1"/>
        </dgm:presLayoutVars>
      </dgm:prSet>
      <dgm:spPr/>
    </dgm:pt>
    <dgm:pt modelId="{0F5710E3-88DB-438C-A4B2-1D477CC5EF03}" type="pres">
      <dgm:prSet presAssocID="{73B878A9-FA8E-48C3-A5D6-09B101ADE637}" presName="sibTrans" presStyleLbl="sibTrans2D1" presStyleIdx="5" presStyleCnt="7"/>
      <dgm:spPr/>
    </dgm:pt>
    <dgm:pt modelId="{7A8C2A35-ECD1-4338-8126-B4C6366D382C}" type="pres">
      <dgm:prSet presAssocID="{73B878A9-FA8E-48C3-A5D6-09B101ADE637}" presName="connectorText" presStyleLbl="sibTrans2D1" presStyleIdx="5" presStyleCnt="7"/>
      <dgm:spPr/>
    </dgm:pt>
    <dgm:pt modelId="{C68195C9-110D-4088-B142-8E4C88C8BEA9}" type="pres">
      <dgm:prSet presAssocID="{288F7D17-704E-4C8A-83C1-16DA14A7C99A}" presName="node" presStyleLbl="node1" presStyleIdx="6" presStyleCnt="8">
        <dgm:presLayoutVars>
          <dgm:bulletEnabled val="1"/>
        </dgm:presLayoutVars>
      </dgm:prSet>
      <dgm:spPr/>
    </dgm:pt>
    <dgm:pt modelId="{A0EABCCD-B9EA-400B-93F4-85CC18A92335}" type="pres">
      <dgm:prSet presAssocID="{A1D47E04-5A09-48BE-81A0-70D0C9680751}" presName="sibTrans" presStyleLbl="sibTrans2D1" presStyleIdx="6" presStyleCnt="7"/>
      <dgm:spPr/>
    </dgm:pt>
    <dgm:pt modelId="{F501A725-FDE1-480F-878A-E1487EB91598}" type="pres">
      <dgm:prSet presAssocID="{A1D47E04-5A09-48BE-81A0-70D0C9680751}" presName="connectorText" presStyleLbl="sibTrans2D1" presStyleIdx="6" presStyleCnt="7"/>
      <dgm:spPr/>
    </dgm:pt>
    <dgm:pt modelId="{6DCCB280-510D-4323-9F8D-3A2681CEFA4E}" type="pres">
      <dgm:prSet presAssocID="{45D87F9A-DEA8-4E74-B162-0DBD7DDB6FEF}" presName="node" presStyleLbl="node1" presStyleIdx="7" presStyleCnt="8">
        <dgm:presLayoutVars>
          <dgm:bulletEnabled val="1"/>
        </dgm:presLayoutVars>
      </dgm:prSet>
      <dgm:spPr/>
    </dgm:pt>
  </dgm:ptLst>
  <dgm:cxnLst>
    <dgm:cxn modelId="{3CE0580B-8BB7-4BBB-916F-A0E15C5F6578}" type="presOf" srcId="{CB0DA053-8A93-4835-B518-9776974E3B68}" destId="{EC9D7E59-3802-4377-AD08-B4DD9C3D0024}" srcOrd="0" destOrd="0" presId="urn:microsoft.com/office/officeart/2005/8/layout/process5"/>
    <dgm:cxn modelId="{E5961E0F-9326-486C-9AC5-FDE16B815E6E}" type="presOf" srcId="{804345D2-C44E-4071-8971-AA32EB7D941A}" destId="{2B312200-0006-4C1C-93CF-F3E94AA91190}" srcOrd="0" destOrd="0" presId="urn:microsoft.com/office/officeart/2005/8/layout/process5"/>
    <dgm:cxn modelId="{23FD7D1C-14CB-4516-A8E4-24C5E62BA2C7}" type="presOf" srcId="{CEDD5185-2125-4690-9A65-271DCED4E758}" destId="{9DB9FBF5-1B93-4F7C-ABD4-F18B68660875}" srcOrd="0" destOrd="0" presId="urn:microsoft.com/office/officeart/2005/8/layout/process5"/>
    <dgm:cxn modelId="{09131225-107E-46C8-8F1E-0B492174BAFB}" type="presOf" srcId="{7E766634-A92A-44C7-B6B9-0B87D7F95E04}" destId="{DA50B967-4A78-4C65-A719-B791D4607D5F}" srcOrd="0" destOrd="0" presId="urn:microsoft.com/office/officeart/2005/8/layout/process5"/>
    <dgm:cxn modelId="{6FF6902B-990C-4CFE-86E7-3A119BEB4D0A}" type="presOf" srcId="{8EDC639D-BBCC-40BC-A689-E42F03496870}" destId="{A1F1A844-1F30-409A-B946-69636A3176D9}" srcOrd="0" destOrd="0" presId="urn:microsoft.com/office/officeart/2005/8/layout/process5"/>
    <dgm:cxn modelId="{0D74292C-D888-4943-835D-21549A5FDFFD}" type="presOf" srcId="{7E766634-A92A-44C7-B6B9-0B87D7F95E04}" destId="{1ADC42B2-EE48-4C18-A659-3425CAC7914E}" srcOrd="1" destOrd="0" presId="urn:microsoft.com/office/officeart/2005/8/layout/process5"/>
    <dgm:cxn modelId="{4FD20533-F1E6-4D1A-B2E4-41AF07C07C73}" type="presOf" srcId="{45D87F9A-DEA8-4E74-B162-0DBD7DDB6FEF}" destId="{6DCCB280-510D-4323-9F8D-3A2681CEFA4E}" srcOrd="0" destOrd="0" presId="urn:microsoft.com/office/officeart/2005/8/layout/process5"/>
    <dgm:cxn modelId="{C594B85C-6A56-4249-99AA-9F64E3A7C017}" srcId="{CEDD5185-2125-4690-9A65-271DCED4E758}" destId="{45D87F9A-DEA8-4E74-B162-0DBD7DDB6FEF}" srcOrd="7" destOrd="0" parTransId="{BEDE43C0-E5F6-4F1B-A60C-8D979A28E2ED}" sibTransId="{77600F0A-A112-4F7A-BBA7-C35B2FAFD6DD}"/>
    <dgm:cxn modelId="{53CCEA61-A606-48BE-BA4F-1EE683C38A00}" type="presOf" srcId="{288F7D17-704E-4C8A-83C1-16DA14A7C99A}" destId="{C68195C9-110D-4088-B142-8E4C88C8BEA9}" srcOrd="0" destOrd="0" presId="urn:microsoft.com/office/officeart/2005/8/layout/process5"/>
    <dgm:cxn modelId="{1A824D42-4F5E-4131-87C9-8CB9A8464B2F}" type="presOf" srcId="{19159850-01BF-4017-922E-432548859ADB}" destId="{6492D29A-4C2B-41E7-B614-57B32589005D}" srcOrd="0" destOrd="0" presId="urn:microsoft.com/office/officeart/2005/8/layout/process5"/>
    <dgm:cxn modelId="{F2EBD062-35BA-41BC-A86B-F5A39FF9E433}" type="presOf" srcId="{E4511336-9FC8-4440-89B0-24D00A79F2DD}" destId="{B804D61D-565F-4D04-A69B-9D71940A61F7}" srcOrd="0" destOrd="0" presId="urn:microsoft.com/office/officeart/2005/8/layout/process5"/>
    <dgm:cxn modelId="{EC406067-0637-4E55-ABA1-825B1FC88DAB}" srcId="{CEDD5185-2125-4690-9A65-271DCED4E758}" destId="{804345D2-C44E-4071-8971-AA32EB7D941A}" srcOrd="2" destOrd="0" parTransId="{E8F68B64-C471-4C01-8777-DEE02616E737}" sibTransId="{CC1588D4-91E6-4C9F-86F6-0824FF4B8072}"/>
    <dgm:cxn modelId="{901E2248-AFF5-44C9-ABC7-0BACEF2E6CB1}" type="presOf" srcId="{19159850-01BF-4017-922E-432548859ADB}" destId="{9C6B46F8-60B5-4A7D-B63B-945DC9CB9920}" srcOrd="1" destOrd="0" presId="urn:microsoft.com/office/officeart/2005/8/layout/process5"/>
    <dgm:cxn modelId="{7AAA764E-B233-45C5-875C-BECF1089732E}" srcId="{CEDD5185-2125-4690-9A65-271DCED4E758}" destId="{CB0DA053-8A93-4835-B518-9776974E3B68}" srcOrd="0" destOrd="0" parTransId="{AE8160C6-860E-4CFC-A2E8-6FBFE1A269E6}" sibTransId="{E4511336-9FC8-4440-89B0-24D00A79F2DD}"/>
    <dgm:cxn modelId="{F2F73073-25A7-4C7D-8988-590AECA09B4F}" type="presOf" srcId="{E4511336-9FC8-4440-89B0-24D00A79F2DD}" destId="{E5C65D20-832A-42D5-B234-64F40FA0D32B}" srcOrd="1" destOrd="0" presId="urn:microsoft.com/office/officeart/2005/8/layout/process5"/>
    <dgm:cxn modelId="{486E9E74-9531-4D32-80B0-635A0E245088}" type="presOf" srcId="{73B878A9-FA8E-48C3-A5D6-09B101ADE637}" destId="{0F5710E3-88DB-438C-A4B2-1D477CC5EF03}" srcOrd="0" destOrd="0" presId="urn:microsoft.com/office/officeart/2005/8/layout/process5"/>
    <dgm:cxn modelId="{F5CF2A55-351C-4B5B-8AED-9F50659BE2DE}" type="presOf" srcId="{CC1588D4-91E6-4C9F-86F6-0824FF4B8072}" destId="{D2EA42CC-32F5-4C61-81AE-3E8380BE66C7}" srcOrd="0" destOrd="0" presId="urn:microsoft.com/office/officeart/2005/8/layout/process5"/>
    <dgm:cxn modelId="{737DD257-AF4D-4D7D-87DB-EE44EDBF0ACA}" srcId="{CEDD5185-2125-4690-9A65-271DCED4E758}" destId="{6733A674-EBE2-455F-9F39-FC4E7391BD39}" srcOrd="5" destOrd="0" parTransId="{04F60287-6AEA-4959-B9F1-383FBB94D2E5}" sibTransId="{73B878A9-FA8E-48C3-A5D6-09B101ADE637}"/>
    <dgm:cxn modelId="{03352D7D-1CC3-41C9-BD8B-02800E8F322E}" srcId="{CEDD5185-2125-4690-9A65-271DCED4E758}" destId="{2E99C425-7616-422C-87C5-F51ED7211826}" srcOrd="4" destOrd="0" parTransId="{ED812758-D3C3-4F54-8308-FEF1FBD4743E}" sibTransId="{1B6069CE-4B85-4845-AEF4-00D1D5F65EE7}"/>
    <dgm:cxn modelId="{6B96487F-4A45-47E7-91B0-F2B7B47F9CC1}" type="presOf" srcId="{CC1588D4-91E6-4C9F-86F6-0824FF4B8072}" destId="{035C87ED-F297-4CBF-B25A-86D3DEAD0FF0}" srcOrd="1" destOrd="0" presId="urn:microsoft.com/office/officeart/2005/8/layout/process5"/>
    <dgm:cxn modelId="{229B5D85-843F-49EC-B0DD-5B37D77B504F}" type="presOf" srcId="{CFAFBEBF-4970-477B-A07E-68E46FEF7348}" destId="{43BF7B55-6AD2-446F-94FB-6D5A1D976BE8}" srcOrd="0" destOrd="0" presId="urn:microsoft.com/office/officeart/2005/8/layout/process5"/>
    <dgm:cxn modelId="{07024A9C-9A7F-4C96-82C3-F39F115E1F77}" type="presOf" srcId="{A1D47E04-5A09-48BE-81A0-70D0C9680751}" destId="{A0EABCCD-B9EA-400B-93F4-85CC18A92335}" srcOrd="0" destOrd="0" presId="urn:microsoft.com/office/officeart/2005/8/layout/process5"/>
    <dgm:cxn modelId="{0DA825B1-CC75-4340-9FC7-193D42E32205}" srcId="{CEDD5185-2125-4690-9A65-271DCED4E758}" destId="{CFAFBEBF-4970-477B-A07E-68E46FEF7348}" srcOrd="3" destOrd="0" parTransId="{A7048EFF-C9E3-4AAD-B2A0-E72C71A62C65}" sibTransId="{7E766634-A92A-44C7-B6B9-0B87D7F95E04}"/>
    <dgm:cxn modelId="{01CEBBB9-D3F4-4F0A-9234-CDB64608297A}" srcId="{CEDD5185-2125-4690-9A65-271DCED4E758}" destId="{8EDC639D-BBCC-40BC-A689-E42F03496870}" srcOrd="1" destOrd="0" parTransId="{015E3AD8-60F8-4DF4-A58F-5F609DD17668}" sibTransId="{19159850-01BF-4017-922E-432548859ADB}"/>
    <dgm:cxn modelId="{239956BE-7747-450A-A89F-5939BF5B5016}" type="presOf" srcId="{1B6069CE-4B85-4845-AEF4-00D1D5F65EE7}" destId="{C1B6E0B1-07A6-4AA1-B842-06D99515EA07}" srcOrd="0" destOrd="0" presId="urn:microsoft.com/office/officeart/2005/8/layout/process5"/>
    <dgm:cxn modelId="{54896ACA-B65D-426F-A318-7A6D60E7E865}" type="presOf" srcId="{2E99C425-7616-422C-87C5-F51ED7211826}" destId="{EC081CA5-95FF-4F71-B6C4-D6A4A961AE8A}" srcOrd="0" destOrd="0" presId="urn:microsoft.com/office/officeart/2005/8/layout/process5"/>
    <dgm:cxn modelId="{526093DA-9C69-473A-AF52-3F6822828E1F}" type="presOf" srcId="{73B878A9-FA8E-48C3-A5D6-09B101ADE637}" destId="{7A8C2A35-ECD1-4338-8126-B4C6366D382C}" srcOrd="1" destOrd="0" presId="urn:microsoft.com/office/officeart/2005/8/layout/process5"/>
    <dgm:cxn modelId="{01E137DE-E77D-427E-A2F6-91D02A8AEBE8}" type="presOf" srcId="{6733A674-EBE2-455F-9F39-FC4E7391BD39}" destId="{68DB71DD-5B15-4BA5-A818-436AA7E05794}" srcOrd="0" destOrd="0" presId="urn:microsoft.com/office/officeart/2005/8/layout/process5"/>
    <dgm:cxn modelId="{B9A08CE2-F983-4CEE-AAC0-BACA0C7600F2}" type="presOf" srcId="{1B6069CE-4B85-4845-AEF4-00D1D5F65EE7}" destId="{32A728A4-CEF6-4C62-9C66-143101FC01A3}" srcOrd="1" destOrd="0" presId="urn:microsoft.com/office/officeart/2005/8/layout/process5"/>
    <dgm:cxn modelId="{EF0C79F2-20E8-449C-8BDE-0A008BB4B595}" srcId="{CEDD5185-2125-4690-9A65-271DCED4E758}" destId="{288F7D17-704E-4C8A-83C1-16DA14A7C99A}" srcOrd="6" destOrd="0" parTransId="{DF32D55D-DD39-4B75-B798-F76AA470422B}" sibTransId="{A1D47E04-5A09-48BE-81A0-70D0C9680751}"/>
    <dgm:cxn modelId="{4EA855FC-D833-4824-B9D7-17C5257C800D}" type="presOf" srcId="{A1D47E04-5A09-48BE-81A0-70D0C9680751}" destId="{F501A725-FDE1-480F-878A-E1487EB91598}" srcOrd="1" destOrd="0" presId="urn:microsoft.com/office/officeart/2005/8/layout/process5"/>
    <dgm:cxn modelId="{9EF598C9-03F7-45D8-9861-BB5767F1168D}" type="presParOf" srcId="{9DB9FBF5-1B93-4F7C-ABD4-F18B68660875}" destId="{EC9D7E59-3802-4377-AD08-B4DD9C3D0024}" srcOrd="0" destOrd="0" presId="urn:microsoft.com/office/officeart/2005/8/layout/process5"/>
    <dgm:cxn modelId="{3740C598-B246-4970-81AB-DCCB374A3B3E}" type="presParOf" srcId="{9DB9FBF5-1B93-4F7C-ABD4-F18B68660875}" destId="{B804D61D-565F-4D04-A69B-9D71940A61F7}" srcOrd="1" destOrd="0" presId="urn:microsoft.com/office/officeart/2005/8/layout/process5"/>
    <dgm:cxn modelId="{798E458E-B0B1-4A43-88D5-8CE60F144E77}" type="presParOf" srcId="{B804D61D-565F-4D04-A69B-9D71940A61F7}" destId="{E5C65D20-832A-42D5-B234-64F40FA0D32B}" srcOrd="0" destOrd="0" presId="urn:microsoft.com/office/officeart/2005/8/layout/process5"/>
    <dgm:cxn modelId="{78A49349-ED5D-4BB7-8DAC-63EE36CF889C}" type="presParOf" srcId="{9DB9FBF5-1B93-4F7C-ABD4-F18B68660875}" destId="{A1F1A844-1F30-409A-B946-69636A3176D9}" srcOrd="2" destOrd="0" presId="urn:microsoft.com/office/officeart/2005/8/layout/process5"/>
    <dgm:cxn modelId="{062BB773-BDE3-4718-A6BF-D06AC4157F23}" type="presParOf" srcId="{9DB9FBF5-1B93-4F7C-ABD4-F18B68660875}" destId="{6492D29A-4C2B-41E7-B614-57B32589005D}" srcOrd="3" destOrd="0" presId="urn:microsoft.com/office/officeart/2005/8/layout/process5"/>
    <dgm:cxn modelId="{2B5F93CC-E745-4DE1-B469-A392A2602EC2}" type="presParOf" srcId="{6492D29A-4C2B-41E7-B614-57B32589005D}" destId="{9C6B46F8-60B5-4A7D-B63B-945DC9CB9920}" srcOrd="0" destOrd="0" presId="urn:microsoft.com/office/officeart/2005/8/layout/process5"/>
    <dgm:cxn modelId="{C9255A39-C20E-4512-8F3B-912E8C5403FB}" type="presParOf" srcId="{9DB9FBF5-1B93-4F7C-ABD4-F18B68660875}" destId="{2B312200-0006-4C1C-93CF-F3E94AA91190}" srcOrd="4" destOrd="0" presId="urn:microsoft.com/office/officeart/2005/8/layout/process5"/>
    <dgm:cxn modelId="{8A9CB5A7-A554-495A-BED4-F7839E6B5843}" type="presParOf" srcId="{9DB9FBF5-1B93-4F7C-ABD4-F18B68660875}" destId="{D2EA42CC-32F5-4C61-81AE-3E8380BE66C7}" srcOrd="5" destOrd="0" presId="urn:microsoft.com/office/officeart/2005/8/layout/process5"/>
    <dgm:cxn modelId="{BD379A29-7306-4147-83C6-847A68EA7523}" type="presParOf" srcId="{D2EA42CC-32F5-4C61-81AE-3E8380BE66C7}" destId="{035C87ED-F297-4CBF-B25A-86D3DEAD0FF0}" srcOrd="0" destOrd="0" presId="urn:microsoft.com/office/officeart/2005/8/layout/process5"/>
    <dgm:cxn modelId="{4EE7E961-AEF6-4875-A94F-ED7CB5174A64}" type="presParOf" srcId="{9DB9FBF5-1B93-4F7C-ABD4-F18B68660875}" destId="{43BF7B55-6AD2-446F-94FB-6D5A1D976BE8}" srcOrd="6" destOrd="0" presId="urn:microsoft.com/office/officeart/2005/8/layout/process5"/>
    <dgm:cxn modelId="{5B54C499-C12B-48A5-8522-5C104B543BA2}" type="presParOf" srcId="{9DB9FBF5-1B93-4F7C-ABD4-F18B68660875}" destId="{DA50B967-4A78-4C65-A719-B791D4607D5F}" srcOrd="7" destOrd="0" presId="urn:microsoft.com/office/officeart/2005/8/layout/process5"/>
    <dgm:cxn modelId="{FE84B7CF-2F27-447F-93D6-B116EB62CB71}" type="presParOf" srcId="{DA50B967-4A78-4C65-A719-B791D4607D5F}" destId="{1ADC42B2-EE48-4C18-A659-3425CAC7914E}" srcOrd="0" destOrd="0" presId="urn:microsoft.com/office/officeart/2005/8/layout/process5"/>
    <dgm:cxn modelId="{A4058CFD-2465-44F9-8D5C-54ED26B5FFAB}" type="presParOf" srcId="{9DB9FBF5-1B93-4F7C-ABD4-F18B68660875}" destId="{EC081CA5-95FF-4F71-B6C4-D6A4A961AE8A}" srcOrd="8" destOrd="0" presId="urn:microsoft.com/office/officeart/2005/8/layout/process5"/>
    <dgm:cxn modelId="{E2065CBC-65FE-49D8-B42D-038D483D4636}" type="presParOf" srcId="{9DB9FBF5-1B93-4F7C-ABD4-F18B68660875}" destId="{C1B6E0B1-07A6-4AA1-B842-06D99515EA07}" srcOrd="9" destOrd="0" presId="urn:microsoft.com/office/officeart/2005/8/layout/process5"/>
    <dgm:cxn modelId="{472B146D-A4AF-4C17-943C-3A3D32C19FD1}" type="presParOf" srcId="{C1B6E0B1-07A6-4AA1-B842-06D99515EA07}" destId="{32A728A4-CEF6-4C62-9C66-143101FC01A3}" srcOrd="0" destOrd="0" presId="urn:microsoft.com/office/officeart/2005/8/layout/process5"/>
    <dgm:cxn modelId="{A088F1CE-9A26-4B00-AE7E-3F4AD17B2968}" type="presParOf" srcId="{9DB9FBF5-1B93-4F7C-ABD4-F18B68660875}" destId="{68DB71DD-5B15-4BA5-A818-436AA7E05794}" srcOrd="10" destOrd="0" presId="urn:microsoft.com/office/officeart/2005/8/layout/process5"/>
    <dgm:cxn modelId="{E82DC5C4-0D6E-45BF-B95D-405D619AAF04}" type="presParOf" srcId="{9DB9FBF5-1B93-4F7C-ABD4-F18B68660875}" destId="{0F5710E3-88DB-438C-A4B2-1D477CC5EF03}" srcOrd="11" destOrd="0" presId="urn:microsoft.com/office/officeart/2005/8/layout/process5"/>
    <dgm:cxn modelId="{3C4861B1-3675-47F1-AC58-400EA453459F}" type="presParOf" srcId="{0F5710E3-88DB-438C-A4B2-1D477CC5EF03}" destId="{7A8C2A35-ECD1-4338-8126-B4C6366D382C}" srcOrd="0" destOrd="0" presId="urn:microsoft.com/office/officeart/2005/8/layout/process5"/>
    <dgm:cxn modelId="{DDFA66D9-9396-4925-B5DD-CC905BD0EDAF}" type="presParOf" srcId="{9DB9FBF5-1B93-4F7C-ABD4-F18B68660875}" destId="{C68195C9-110D-4088-B142-8E4C88C8BEA9}" srcOrd="12" destOrd="0" presId="urn:microsoft.com/office/officeart/2005/8/layout/process5"/>
    <dgm:cxn modelId="{245EAC3B-DB89-4E1B-822A-B797CAC237C6}" type="presParOf" srcId="{9DB9FBF5-1B93-4F7C-ABD4-F18B68660875}" destId="{A0EABCCD-B9EA-400B-93F4-85CC18A92335}" srcOrd="13" destOrd="0" presId="urn:microsoft.com/office/officeart/2005/8/layout/process5"/>
    <dgm:cxn modelId="{3E3F27F5-F129-416B-B850-1EF1F4BCFCCD}" type="presParOf" srcId="{A0EABCCD-B9EA-400B-93F4-85CC18A92335}" destId="{F501A725-FDE1-480F-878A-E1487EB91598}" srcOrd="0" destOrd="0" presId="urn:microsoft.com/office/officeart/2005/8/layout/process5"/>
    <dgm:cxn modelId="{2D7B5ECE-2DC4-4107-B1BE-AFBD05CB8236}" type="presParOf" srcId="{9DB9FBF5-1B93-4F7C-ABD4-F18B68660875}" destId="{6DCCB280-510D-4323-9F8D-3A2681CEFA4E}"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DD5185-2125-4690-9A65-271DCED4E75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B0DA053-8A93-4835-B518-9776974E3B68}">
      <dgm:prSet phldrT="[Text]"/>
      <dgm:spPr/>
      <dgm:t>
        <a:bodyPr/>
        <a:lstStyle/>
        <a:p>
          <a:r>
            <a:rPr lang="en-US" dirty="0"/>
            <a:t>Student applies through KBOR Online Application – will require student to create a login</a:t>
          </a:r>
        </a:p>
      </dgm:t>
    </dgm:pt>
    <dgm:pt modelId="{AE8160C6-860E-4CFC-A2E8-6FBFE1A269E6}" type="parTrans" cxnId="{7AAA764E-B233-45C5-875C-BECF1089732E}">
      <dgm:prSet/>
      <dgm:spPr/>
      <dgm:t>
        <a:bodyPr/>
        <a:lstStyle/>
        <a:p>
          <a:endParaRPr lang="en-US"/>
        </a:p>
      </dgm:t>
    </dgm:pt>
    <dgm:pt modelId="{E4511336-9FC8-4440-89B0-24D00A79F2DD}" type="sibTrans" cxnId="{7AAA764E-B233-45C5-875C-BECF1089732E}">
      <dgm:prSet/>
      <dgm:spPr/>
      <dgm:t>
        <a:bodyPr/>
        <a:lstStyle/>
        <a:p>
          <a:endParaRPr lang="en-US"/>
        </a:p>
      </dgm:t>
    </dgm:pt>
    <dgm:pt modelId="{8EDC639D-BBCC-40BC-A689-E42F03496870}">
      <dgm:prSet phldrT="[Text]"/>
      <dgm:spPr/>
      <dgm:t>
        <a:bodyPr/>
        <a:lstStyle/>
        <a:p>
          <a:r>
            <a:rPr lang="en-US" dirty="0"/>
            <a:t>Application is checked for limits; application will then be routed to institution to review eligibility</a:t>
          </a:r>
        </a:p>
      </dgm:t>
    </dgm:pt>
    <dgm:pt modelId="{015E3AD8-60F8-4DF4-A58F-5F609DD17668}" type="parTrans" cxnId="{01CEBBB9-D3F4-4F0A-9234-CDB64608297A}">
      <dgm:prSet/>
      <dgm:spPr/>
      <dgm:t>
        <a:bodyPr/>
        <a:lstStyle/>
        <a:p>
          <a:endParaRPr lang="en-US"/>
        </a:p>
      </dgm:t>
    </dgm:pt>
    <dgm:pt modelId="{19159850-01BF-4017-922E-432548859ADB}" type="sibTrans" cxnId="{01CEBBB9-D3F4-4F0A-9234-CDB64608297A}">
      <dgm:prSet/>
      <dgm:spPr/>
      <dgm:t>
        <a:bodyPr/>
        <a:lstStyle/>
        <a:p>
          <a:endParaRPr lang="en-US"/>
        </a:p>
      </dgm:t>
    </dgm:pt>
    <dgm:pt modelId="{804345D2-C44E-4071-8971-AA32EB7D941A}">
      <dgm:prSet phldrT="[Text]"/>
      <dgm:spPr/>
      <dgm:t>
        <a:bodyPr/>
        <a:lstStyle/>
        <a:p>
          <a:r>
            <a:rPr lang="en-US" dirty="0"/>
            <a:t>Eligible application will then be reviewed by institution to calculate a Pre-Award; institution counsels student on award and obligations</a:t>
          </a:r>
        </a:p>
      </dgm:t>
    </dgm:pt>
    <dgm:pt modelId="{E8F68B64-C471-4C01-8777-DEE02616E737}" type="parTrans" cxnId="{EC406067-0637-4E55-ABA1-825B1FC88DAB}">
      <dgm:prSet/>
      <dgm:spPr/>
      <dgm:t>
        <a:bodyPr/>
        <a:lstStyle/>
        <a:p>
          <a:endParaRPr lang="en-US"/>
        </a:p>
      </dgm:t>
    </dgm:pt>
    <dgm:pt modelId="{CC1588D4-91E6-4C9F-86F6-0824FF4B8072}" type="sibTrans" cxnId="{EC406067-0637-4E55-ABA1-825B1FC88DAB}">
      <dgm:prSet/>
      <dgm:spPr/>
      <dgm:t>
        <a:bodyPr/>
        <a:lstStyle/>
        <a:p>
          <a:endParaRPr lang="en-US"/>
        </a:p>
      </dgm:t>
    </dgm:pt>
    <dgm:pt modelId="{CFAFBEBF-4970-477B-A07E-68E46FEF7348}">
      <dgm:prSet phldrT="[Text]"/>
      <dgm:spPr/>
      <dgm:t>
        <a:bodyPr/>
        <a:lstStyle/>
        <a:p>
          <a:r>
            <a:rPr lang="en-US" dirty="0"/>
            <a:t>Application will then be routed to KBOR to request a promissory note from student</a:t>
          </a:r>
        </a:p>
      </dgm:t>
    </dgm:pt>
    <dgm:pt modelId="{A7048EFF-C9E3-4AAD-B2A0-E72C71A62C65}" type="parTrans" cxnId="{0DA825B1-CC75-4340-9FC7-193D42E32205}">
      <dgm:prSet/>
      <dgm:spPr/>
      <dgm:t>
        <a:bodyPr/>
        <a:lstStyle/>
        <a:p>
          <a:endParaRPr lang="en-US"/>
        </a:p>
      </dgm:t>
    </dgm:pt>
    <dgm:pt modelId="{7E766634-A92A-44C7-B6B9-0B87D7F95E04}" type="sibTrans" cxnId="{0DA825B1-CC75-4340-9FC7-193D42E32205}">
      <dgm:prSet/>
      <dgm:spPr/>
      <dgm:t>
        <a:bodyPr/>
        <a:lstStyle/>
        <a:p>
          <a:endParaRPr lang="en-US"/>
        </a:p>
      </dgm:t>
    </dgm:pt>
    <dgm:pt modelId="{2E99C425-7616-422C-87C5-F51ED7211826}">
      <dgm:prSet phldrT="[Text]"/>
      <dgm:spPr>
        <a:solidFill>
          <a:schemeClr val="accent6">
            <a:lumMod val="50000"/>
          </a:schemeClr>
        </a:solidFill>
      </dgm:spPr>
      <dgm:t>
        <a:bodyPr/>
        <a:lstStyle/>
        <a:p>
          <a:r>
            <a:rPr lang="en-US" dirty="0"/>
            <a:t>Student will navigate promissory note process through ECSI – will require ECSI PIN information</a:t>
          </a:r>
        </a:p>
      </dgm:t>
    </dgm:pt>
    <dgm:pt modelId="{ED812758-D3C3-4F54-8308-FEF1FBD4743E}" type="parTrans" cxnId="{03352D7D-1CC3-41C9-BD8B-02800E8F322E}">
      <dgm:prSet/>
      <dgm:spPr/>
      <dgm:t>
        <a:bodyPr/>
        <a:lstStyle/>
        <a:p>
          <a:endParaRPr lang="en-US"/>
        </a:p>
      </dgm:t>
    </dgm:pt>
    <dgm:pt modelId="{1B6069CE-4B85-4845-AEF4-00D1D5F65EE7}" type="sibTrans" cxnId="{03352D7D-1CC3-41C9-BD8B-02800E8F322E}">
      <dgm:prSet/>
      <dgm:spPr/>
      <dgm:t>
        <a:bodyPr/>
        <a:lstStyle/>
        <a:p>
          <a:endParaRPr lang="en-US"/>
        </a:p>
      </dgm:t>
    </dgm:pt>
    <dgm:pt modelId="{6733A674-EBE2-455F-9F39-FC4E7391BD39}">
      <dgm:prSet phldrT="[Text]"/>
      <dgm:spPr/>
      <dgm:t>
        <a:bodyPr/>
        <a:lstStyle/>
        <a:p>
          <a:r>
            <a:rPr lang="en-US" dirty="0"/>
            <a:t>If promissory note is signed, application is routed back to institution to officially award the student</a:t>
          </a:r>
        </a:p>
      </dgm:t>
    </dgm:pt>
    <dgm:pt modelId="{04F60287-6AEA-4959-B9F1-383FBB94D2E5}" type="parTrans" cxnId="{737DD257-AF4D-4D7D-87DB-EE44EDBF0ACA}">
      <dgm:prSet/>
      <dgm:spPr/>
      <dgm:t>
        <a:bodyPr/>
        <a:lstStyle/>
        <a:p>
          <a:endParaRPr lang="en-US"/>
        </a:p>
      </dgm:t>
    </dgm:pt>
    <dgm:pt modelId="{73B878A9-FA8E-48C3-A5D6-09B101ADE637}" type="sibTrans" cxnId="{737DD257-AF4D-4D7D-87DB-EE44EDBF0ACA}">
      <dgm:prSet/>
      <dgm:spPr/>
      <dgm:t>
        <a:bodyPr/>
        <a:lstStyle/>
        <a:p>
          <a:endParaRPr lang="en-US"/>
        </a:p>
      </dgm:t>
    </dgm:pt>
    <dgm:pt modelId="{288F7D17-704E-4C8A-83C1-16DA14A7C99A}">
      <dgm:prSet phldrT="[Text]"/>
      <dgm:spPr/>
      <dgm:t>
        <a:bodyPr/>
        <a:lstStyle/>
        <a:p>
          <a:r>
            <a:rPr lang="en-US" dirty="0"/>
            <a:t>Institutions will certify the award amount each semester – this is where any award adjustments can be made</a:t>
          </a:r>
        </a:p>
      </dgm:t>
    </dgm:pt>
    <dgm:pt modelId="{DF32D55D-DD39-4B75-B798-F76AA470422B}" type="parTrans" cxnId="{EF0C79F2-20E8-449C-8BDE-0A008BB4B595}">
      <dgm:prSet/>
      <dgm:spPr/>
      <dgm:t>
        <a:bodyPr/>
        <a:lstStyle/>
        <a:p>
          <a:endParaRPr lang="en-US"/>
        </a:p>
      </dgm:t>
    </dgm:pt>
    <dgm:pt modelId="{A1D47E04-5A09-48BE-81A0-70D0C9680751}" type="sibTrans" cxnId="{EF0C79F2-20E8-449C-8BDE-0A008BB4B595}">
      <dgm:prSet/>
      <dgm:spPr/>
      <dgm:t>
        <a:bodyPr/>
        <a:lstStyle/>
        <a:p>
          <a:endParaRPr lang="en-US"/>
        </a:p>
      </dgm:t>
    </dgm:pt>
    <dgm:pt modelId="{0F6BECAF-D352-44B9-BA89-A5AD76A8AABD}">
      <dgm:prSet phldrT="[Text]"/>
      <dgm:spPr/>
      <dgm:t>
        <a:bodyPr/>
        <a:lstStyle/>
        <a:p>
          <a:r>
            <a:rPr lang="en-US" dirty="0"/>
            <a:t>Institutions will report when student completes their promise program</a:t>
          </a:r>
        </a:p>
      </dgm:t>
    </dgm:pt>
    <dgm:pt modelId="{27AD5BAE-AFC7-40CC-A23A-E3C86023864A}" type="parTrans" cxnId="{5CE914B5-5D03-4293-A56E-28B5F6DC1270}">
      <dgm:prSet/>
      <dgm:spPr/>
      <dgm:t>
        <a:bodyPr/>
        <a:lstStyle/>
        <a:p>
          <a:endParaRPr lang="en-US"/>
        </a:p>
      </dgm:t>
    </dgm:pt>
    <dgm:pt modelId="{75E07A4E-9F30-42CD-9EED-60332B602B64}" type="sibTrans" cxnId="{5CE914B5-5D03-4293-A56E-28B5F6DC1270}">
      <dgm:prSet/>
      <dgm:spPr/>
      <dgm:t>
        <a:bodyPr/>
        <a:lstStyle/>
        <a:p>
          <a:endParaRPr lang="en-US"/>
        </a:p>
      </dgm:t>
    </dgm:pt>
    <dgm:pt modelId="{45D87F9A-DEA8-4E74-B162-0DBD7DDB6FEF}">
      <dgm:prSet phldrT="[Text]"/>
      <dgm:spPr>
        <a:solidFill>
          <a:schemeClr val="accent6">
            <a:lumMod val="50000"/>
          </a:schemeClr>
        </a:solidFill>
      </dgm:spPr>
      <dgm:t>
        <a:bodyPr/>
        <a:lstStyle/>
        <a:p>
          <a:r>
            <a:rPr lang="en-US" dirty="0"/>
            <a:t>KBOR will send quarterly payments</a:t>
          </a:r>
        </a:p>
      </dgm:t>
    </dgm:pt>
    <dgm:pt modelId="{BEDE43C0-E5F6-4F1B-A60C-8D979A28E2ED}" type="parTrans" cxnId="{C594B85C-6A56-4249-99AA-9F64E3A7C017}">
      <dgm:prSet/>
      <dgm:spPr/>
      <dgm:t>
        <a:bodyPr/>
        <a:lstStyle/>
        <a:p>
          <a:endParaRPr lang="en-US"/>
        </a:p>
      </dgm:t>
    </dgm:pt>
    <dgm:pt modelId="{77600F0A-A112-4F7A-BBA7-C35B2FAFD6DD}" type="sibTrans" cxnId="{C594B85C-6A56-4249-99AA-9F64E3A7C017}">
      <dgm:prSet/>
      <dgm:spPr/>
      <dgm:t>
        <a:bodyPr/>
        <a:lstStyle/>
        <a:p>
          <a:endParaRPr lang="en-US"/>
        </a:p>
      </dgm:t>
    </dgm:pt>
    <dgm:pt modelId="{9DB9FBF5-1B93-4F7C-ABD4-F18B68660875}" type="pres">
      <dgm:prSet presAssocID="{CEDD5185-2125-4690-9A65-271DCED4E758}" presName="diagram" presStyleCnt="0">
        <dgm:presLayoutVars>
          <dgm:dir/>
          <dgm:resizeHandles val="exact"/>
        </dgm:presLayoutVars>
      </dgm:prSet>
      <dgm:spPr/>
    </dgm:pt>
    <dgm:pt modelId="{EC9D7E59-3802-4377-AD08-B4DD9C3D0024}" type="pres">
      <dgm:prSet presAssocID="{CB0DA053-8A93-4835-B518-9776974E3B68}" presName="node" presStyleLbl="node1" presStyleIdx="0" presStyleCnt="9">
        <dgm:presLayoutVars>
          <dgm:bulletEnabled val="1"/>
        </dgm:presLayoutVars>
      </dgm:prSet>
      <dgm:spPr/>
    </dgm:pt>
    <dgm:pt modelId="{B804D61D-565F-4D04-A69B-9D71940A61F7}" type="pres">
      <dgm:prSet presAssocID="{E4511336-9FC8-4440-89B0-24D00A79F2DD}" presName="sibTrans" presStyleLbl="sibTrans2D1" presStyleIdx="0" presStyleCnt="8"/>
      <dgm:spPr/>
    </dgm:pt>
    <dgm:pt modelId="{E5C65D20-832A-42D5-B234-64F40FA0D32B}" type="pres">
      <dgm:prSet presAssocID="{E4511336-9FC8-4440-89B0-24D00A79F2DD}" presName="connectorText" presStyleLbl="sibTrans2D1" presStyleIdx="0" presStyleCnt="8"/>
      <dgm:spPr/>
    </dgm:pt>
    <dgm:pt modelId="{A1F1A844-1F30-409A-B946-69636A3176D9}" type="pres">
      <dgm:prSet presAssocID="{8EDC639D-BBCC-40BC-A689-E42F03496870}" presName="node" presStyleLbl="node1" presStyleIdx="1" presStyleCnt="9">
        <dgm:presLayoutVars>
          <dgm:bulletEnabled val="1"/>
        </dgm:presLayoutVars>
      </dgm:prSet>
      <dgm:spPr/>
    </dgm:pt>
    <dgm:pt modelId="{6492D29A-4C2B-41E7-B614-57B32589005D}" type="pres">
      <dgm:prSet presAssocID="{19159850-01BF-4017-922E-432548859ADB}" presName="sibTrans" presStyleLbl="sibTrans2D1" presStyleIdx="1" presStyleCnt="8"/>
      <dgm:spPr/>
    </dgm:pt>
    <dgm:pt modelId="{9C6B46F8-60B5-4A7D-B63B-945DC9CB9920}" type="pres">
      <dgm:prSet presAssocID="{19159850-01BF-4017-922E-432548859ADB}" presName="connectorText" presStyleLbl="sibTrans2D1" presStyleIdx="1" presStyleCnt="8"/>
      <dgm:spPr/>
    </dgm:pt>
    <dgm:pt modelId="{2B312200-0006-4C1C-93CF-F3E94AA91190}" type="pres">
      <dgm:prSet presAssocID="{804345D2-C44E-4071-8971-AA32EB7D941A}" presName="node" presStyleLbl="node1" presStyleIdx="2" presStyleCnt="9">
        <dgm:presLayoutVars>
          <dgm:bulletEnabled val="1"/>
        </dgm:presLayoutVars>
      </dgm:prSet>
      <dgm:spPr/>
    </dgm:pt>
    <dgm:pt modelId="{D2EA42CC-32F5-4C61-81AE-3E8380BE66C7}" type="pres">
      <dgm:prSet presAssocID="{CC1588D4-91E6-4C9F-86F6-0824FF4B8072}" presName="sibTrans" presStyleLbl="sibTrans2D1" presStyleIdx="2" presStyleCnt="8"/>
      <dgm:spPr/>
    </dgm:pt>
    <dgm:pt modelId="{035C87ED-F297-4CBF-B25A-86D3DEAD0FF0}" type="pres">
      <dgm:prSet presAssocID="{CC1588D4-91E6-4C9F-86F6-0824FF4B8072}" presName="connectorText" presStyleLbl="sibTrans2D1" presStyleIdx="2" presStyleCnt="8"/>
      <dgm:spPr/>
    </dgm:pt>
    <dgm:pt modelId="{43BF7B55-6AD2-446F-94FB-6D5A1D976BE8}" type="pres">
      <dgm:prSet presAssocID="{CFAFBEBF-4970-477B-A07E-68E46FEF7348}" presName="node" presStyleLbl="node1" presStyleIdx="3" presStyleCnt="9">
        <dgm:presLayoutVars>
          <dgm:bulletEnabled val="1"/>
        </dgm:presLayoutVars>
      </dgm:prSet>
      <dgm:spPr/>
    </dgm:pt>
    <dgm:pt modelId="{DA50B967-4A78-4C65-A719-B791D4607D5F}" type="pres">
      <dgm:prSet presAssocID="{7E766634-A92A-44C7-B6B9-0B87D7F95E04}" presName="sibTrans" presStyleLbl="sibTrans2D1" presStyleIdx="3" presStyleCnt="8"/>
      <dgm:spPr/>
    </dgm:pt>
    <dgm:pt modelId="{1ADC42B2-EE48-4C18-A659-3425CAC7914E}" type="pres">
      <dgm:prSet presAssocID="{7E766634-A92A-44C7-B6B9-0B87D7F95E04}" presName="connectorText" presStyleLbl="sibTrans2D1" presStyleIdx="3" presStyleCnt="8"/>
      <dgm:spPr/>
    </dgm:pt>
    <dgm:pt modelId="{EC081CA5-95FF-4F71-B6C4-D6A4A961AE8A}" type="pres">
      <dgm:prSet presAssocID="{2E99C425-7616-422C-87C5-F51ED7211826}" presName="node" presStyleLbl="node1" presStyleIdx="4" presStyleCnt="9">
        <dgm:presLayoutVars>
          <dgm:bulletEnabled val="1"/>
        </dgm:presLayoutVars>
      </dgm:prSet>
      <dgm:spPr/>
    </dgm:pt>
    <dgm:pt modelId="{C1B6E0B1-07A6-4AA1-B842-06D99515EA07}" type="pres">
      <dgm:prSet presAssocID="{1B6069CE-4B85-4845-AEF4-00D1D5F65EE7}" presName="sibTrans" presStyleLbl="sibTrans2D1" presStyleIdx="4" presStyleCnt="8"/>
      <dgm:spPr/>
    </dgm:pt>
    <dgm:pt modelId="{32A728A4-CEF6-4C62-9C66-143101FC01A3}" type="pres">
      <dgm:prSet presAssocID="{1B6069CE-4B85-4845-AEF4-00D1D5F65EE7}" presName="connectorText" presStyleLbl="sibTrans2D1" presStyleIdx="4" presStyleCnt="8"/>
      <dgm:spPr/>
    </dgm:pt>
    <dgm:pt modelId="{68DB71DD-5B15-4BA5-A818-436AA7E05794}" type="pres">
      <dgm:prSet presAssocID="{6733A674-EBE2-455F-9F39-FC4E7391BD39}" presName="node" presStyleLbl="node1" presStyleIdx="5" presStyleCnt="9">
        <dgm:presLayoutVars>
          <dgm:bulletEnabled val="1"/>
        </dgm:presLayoutVars>
      </dgm:prSet>
      <dgm:spPr/>
    </dgm:pt>
    <dgm:pt modelId="{0F5710E3-88DB-438C-A4B2-1D477CC5EF03}" type="pres">
      <dgm:prSet presAssocID="{73B878A9-FA8E-48C3-A5D6-09B101ADE637}" presName="sibTrans" presStyleLbl="sibTrans2D1" presStyleIdx="5" presStyleCnt="8"/>
      <dgm:spPr/>
    </dgm:pt>
    <dgm:pt modelId="{7A8C2A35-ECD1-4338-8126-B4C6366D382C}" type="pres">
      <dgm:prSet presAssocID="{73B878A9-FA8E-48C3-A5D6-09B101ADE637}" presName="connectorText" presStyleLbl="sibTrans2D1" presStyleIdx="5" presStyleCnt="8"/>
      <dgm:spPr/>
    </dgm:pt>
    <dgm:pt modelId="{C68195C9-110D-4088-B142-8E4C88C8BEA9}" type="pres">
      <dgm:prSet presAssocID="{288F7D17-704E-4C8A-83C1-16DA14A7C99A}" presName="node" presStyleLbl="node1" presStyleIdx="6" presStyleCnt="9">
        <dgm:presLayoutVars>
          <dgm:bulletEnabled val="1"/>
        </dgm:presLayoutVars>
      </dgm:prSet>
      <dgm:spPr/>
    </dgm:pt>
    <dgm:pt modelId="{A0EABCCD-B9EA-400B-93F4-85CC18A92335}" type="pres">
      <dgm:prSet presAssocID="{A1D47E04-5A09-48BE-81A0-70D0C9680751}" presName="sibTrans" presStyleLbl="sibTrans2D1" presStyleIdx="6" presStyleCnt="8"/>
      <dgm:spPr/>
    </dgm:pt>
    <dgm:pt modelId="{F501A725-FDE1-480F-878A-E1487EB91598}" type="pres">
      <dgm:prSet presAssocID="{A1D47E04-5A09-48BE-81A0-70D0C9680751}" presName="connectorText" presStyleLbl="sibTrans2D1" presStyleIdx="6" presStyleCnt="8"/>
      <dgm:spPr/>
    </dgm:pt>
    <dgm:pt modelId="{6DCCB280-510D-4323-9F8D-3A2681CEFA4E}" type="pres">
      <dgm:prSet presAssocID="{45D87F9A-DEA8-4E74-B162-0DBD7DDB6FEF}" presName="node" presStyleLbl="node1" presStyleIdx="7" presStyleCnt="9">
        <dgm:presLayoutVars>
          <dgm:bulletEnabled val="1"/>
        </dgm:presLayoutVars>
      </dgm:prSet>
      <dgm:spPr/>
    </dgm:pt>
    <dgm:pt modelId="{939E5938-1B50-40D7-BC08-D660E82FFA1D}" type="pres">
      <dgm:prSet presAssocID="{77600F0A-A112-4F7A-BBA7-C35B2FAFD6DD}" presName="sibTrans" presStyleLbl="sibTrans2D1" presStyleIdx="7" presStyleCnt="8"/>
      <dgm:spPr/>
    </dgm:pt>
    <dgm:pt modelId="{5C4E627C-F855-49FC-8DDD-88F79FC0C89E}" type="pres">
      <dgm:prSet presAssocID="{77600F0A-A112-4F7A-BBA7-C35B2FAFD6DD}" presName="connectorText" presStyleLbl="sibTrans2D1" presStyleIdx="7" presStyleCnt="8"/>
      <dgm:spPr/>
    </dgm:pt>
    <dgm:pt modelId="{A1B3B682-2E7F-436D-B9AF-628CA3AE770A}" type="pres">
      <dgm:prSet presAssocID="{0F6BECAF-D352-44B9-BA89-A5AD76A8AABD}" presName="node" presStyleLbl="node1" presStyleIdx="8" presStyleCnt="9">
        <dgm:presLayoutVars>
          <dgm:bulletEnabled val="1"/>
        </dgm:presLayoutVars>
      </dgm:prSet>
      <dgm:spPr/>
    </dgm:pt>
  </dgm:ptLst>
  <dgm:cxnLst>
    <dgm:cxn modelId="{66C1A00A-7ADB-4DD3-845A-1811FEC65977}" type="presOf" srcId="{0F6BECAF-D352-44B9-BA89-A5AD76A8AABD}" destId="{A1B3B682-2E7F-436D-B9AF-628CA3AE770A}" srcOrd="0" destOrd="0" presId="urn:microsoft.com/office/officeart/2005/8/layout/process5"/>
    <dgm:cxn modelId="{3CE0580B-8BB7-4BBB-916F-A0E15C5F6578}" type="presOf" srcId="{CB0DA053-8A93-4835-B518-9776974E3B68}" destId="{EC9D7E59-3802-4377-AD08-B4DD9C3D0024}" srcOrd="0" destOrd="0" presId="urn:microsoft.com/office/officeart/2005/8/layout/process5"/>
    <dgm:cxn modelId="{E5961E0F-9326-486C-9AC5-FDE16B815E6E}" type="presOf" srcId="{804345D2-C44E-4071-8971-AA32EB7D941A}" destId="{2B312200-0006-4C1C-93CF-F3E94AA91190}" srcOrd="0" destOrd="0" presId="urn:microsoft.com/office/officeart/2005/8/layout/process5"/>
    <dgm:cxn modelId="{23FD7D1C-14CB-4516-A8E4-24C5E62BA2C7}" type="presOf" srcId="{CEDD5185-2125-4690-9A65-271DCED4E758}" destId="{9DB9FBF5-1B93-4F7C-ABD4-F18B68660875}" srcOrd="0" destOrd="0" presId="urn:microsoft.com/office/officeart/2005/8/layout/process5"/>
    <dgm:cxn modelId="{09131225-107E-46C8-8F1E-0B492174BAFB}" type="presOf" srcId="{7E766634-A92A-44C7-B6B9-0B87D7F95E04}" destId="{DA50B967-4A78-4C65-A719-B791D4607D5F}" srcOrd="0" destOrd="0" presId="urn:microsoft.com/office/officeart/2005/8/layout/process5"/>
    <dgm:cxn modelId="{6FF6902B-990C-4CFE-86E7-3A119BEB4D0A}" type="presOf" srcId="{8EDC639D-BBCC-40BC-A689-E42F03496870}" destId="{A1F1A844-1F30-409A-B946-69636A3176D9}" srcOrd="0" destOrd="0" presId="urn:microsoft.com/office/officeart/2005/8/layout/process5"/>
    <dgm:cxn modelId="{0D74292C-D888-4943-835D-21549A5FDFFD}" type="presOf" srcId="{7E766634-A92A-44C7-B6B9-0B87D7F95E04}" destId="{1ADC42B2-EE48-4C18-A659-3425CAC7914E}" srcOrd="1" destOrd="0" presId="urn:microsoft.com/office/officeart/2005/8/layout/process5"/>
    <dgm:cxn modelId="{4FD20533-F1E6-4D1A-B2E4-41AF07C07C73}" type="presOf" srcId="{45D87F9A-DEA8-4E74-B162-0DBD7DDB6FEF}" destId="{6DCCB280-510D-4323-9F8D-3A2681CEFA4E}" srcOrd="0" destOrd="0" presId="urn:microsoft.com/office/officeart/2005/8/layout/process5"/>
    <dgm:cxn modelId="{C594B85C-6A56-4249-99AA-9F64E3A7C017}" srcId="{CEDD5185-2125-4690-9A65-271DCED4E758}" destId="{45D87F9A-DEA8-4E74-B162-0DBD7DDB6FEF}" srcOrd="7" destOrd="0" parTransId="{BEDE43C0-E5F6-4F1B-A60C-8D979A28E2ED}" sibTransId="{77600F0A-A112-4F7A-BBA7-C35B2FAFD6DD}"/>
    <dgm:cxn modelId="{53CCEA61-A606-48BE-BA4F-1EE683C38A00}" type="presOf" srcId="{288F7D17-704E-4C8A-83C1-16DA14A7C99A}" destId="{C68195C9-110D-4088-B142-8E4C88C8BEA9}" srcOrd="0" destOrd="0" presId="urn:microsoft.com/office/officeart/2005/8/layout/process5"/>
    <dgm:cxn modelId="{1A824D42-4F5E-4131-87C9-8CB9A8464B2F}" type="presOf" srcId="{19159850-01BF-4017-922E-432548859ADB}" destId="{6492D29A-4C2B-41E7-B614-57B32589005D}" srcOrd="0" destOrd="0" presId="urn:microsoft.com/office/officeart/2005/8/layout/process5"/>
    <dgm:cxn modelId="{F2EBD062-35BA-41BC-A86B-F5A39FF9E433}" type="presOf" srcId="{E4511336-9FC8-4440-89B0-24D00A79F2DD}" destId="{B804D61D-565F-4D04-A69B-9D71940A61F7}" srcOrd="0" destOrd="0" presId="urn:microsoft.com/office/officeart/2005/8/layout/process5"/>
    <dgm:cxn modelId="{EC406067-0637-4E55-ABA1-825B1FC88DAB}" srcId="{CEDD5185-2125-4690-9A65-271DCED4E758}" destId="{804345D2-C44E-4071-8971-AA32EB7D941A}" srcOrd="2" destOrd="0" parTransId="{E8F68B64-C471-4C01-8777-DEE02616E737}" sibTransId="{CC1588D4-91E6-4C9F-86F6-0824FF4B8072}"/>
    <dgm:cxn modelId="{901E2248-AFF5-44C9-ABC7-0BACEF2E6CB1}" type="presOf" srcId="{19159850-01BF-4017-922E-432548859ADB}" destId="{9C6B46F8-60B5-4A7D-B63B-945DC9CB9920}" srcOrd="1" destOrd="0" presId="urn:microsoft.com/office/officeart/2005/8/layout/process5"/>
    <dgm:cxn modelId="{7AAA764E-B233-45C5-875C-BECF1089732E}" srcId="{CEDD5185-2125-4690-9A65-271DCED4E758}" destId="{CB0DA053-8A93-4835-B518-9776974E3B68}" srcOrd="0" destOrd="0" parTransId="{AE8160C6-860E-4CFC-A2E8-6FBFE1A269E6}" sibTransId="{E4511336-9FC8-4440-89B0-24D00A79F2DD}"/>
    <dgm:cxn modelId="{F2F73073-25A7-4C7D-8988-590AECA09B4F}" type="presOf" srcId="{E4511336-9FC8-4440-89B0-24D00A79F2DD}" destId="{E5C65D20-832A-42D5-B234-64F40FA0D32B}" srcOrd="1" destOrd="0" presId="urn:microsoft.com/office/officeart/2005/8/layout/process5"/>
    <dgm:cxn modelId="{486E9E74-9531-4D32-80B0-635A0E245088}" type="presOf" srcId="{73B878A9-FA8E-48C3-A5D6-09B101ADE637}" destId="{0F5710E3-88DB-438C-A4B2-1D477CC5EF03}" srcOrd="0" destOrd="0" presId="urn:microsoft.com/office/officeart/2005/8/layout/process5"/>
    <dgm:cxn modelId="{F5CF2A55-351C-4B5B-8AED-9F50659BE2DE}" type="presOf" srcId="{CC1588D4-91E6-4C9F-86F6-0824FF4B8072}" destId="{D2EA42CC-32F5-4C61-81AE-3E8380BE66C7}" srcOrd="0" destOrd="0" presId="urn:microsoft.com/office/officeart/2005/8/layout/process5"/>
    <dgm:cxn modelId="{737DD257-AF4D-4D7D-87DB-EE44EDBF0ACA}" srcId="{CEDD5185-2125-4690-9A65-271DCED4E758}" destId="{6733A674-EBE2-455F-9F39-FC4E7391BD39}" srcOrd="5" destOrd="0" parTransId="{04F60287-6AEA-4959-B9F1-383FBB94D2E5}" sibTransId="{73B878A9-FA8E-48C3-A5D6-09B101ADE637}"/>
    <dgm:cxn modelId="{03352D7D-1CC3-41C9-BD8B-02800E8F322E}" srcId="{CEDD5185-2125-4690-9A65-271DCED4E758}" destId="{2E99C425-7616-422C-87C5-F51ED7211826}" srcOrd="4" destOrd="0" parTransId="{ED812758-D3C3-4F54-8308-FEF1FBD4743E}" sibTransId="{1B6069CE-4B85-4845-AEF4-00D1D5F65EE7}"/>
    <dgm:cxn modelId="{6B96487F-4A45-47E7-91B0-F2B7B47F9CC1}" type="presOf" srcId="{CC1588D4-91E6-4C9F-86F6-0824FF4B8072}" destId="{035C87ED-F297-4CBF-B25A-86D3DEAD0FF0}" srcOrd="1" destOrd="0" presId="urn:microsoft.com/office/officeart/2005/8/layout/process5"/>
    <dgm:cxn modelId="{229B5D85-843F-49EC-B0DD-5B37D77B504F}" type="presOf" srcId="{CFAFBEBF-4970-477B-A07E-68E46FEF7348}" destId="{43BF7B55-6AD2-446F-94FB-6D5A1D976BE8}" srcOrd="0" destOrd="0" presId="urn:microsoft.com/office/officeart/2005/8/layout/process5"/>
    <dgm:cxn modelId="{07024A9C-9A7F-4C96-82C3-F39F115E1F77}" type="presOf" srcId="{A1D47E04-5A09-48BE-81A0-70D0C9680751}" destId="{A0EABCCD-B9EA-400B-93F4-85CC18A92335}" srcOrd="0" destOrd="0" presId="urn:microsoft.com/office/officeart/2005/8/layout/process5"/>
    <dgm:cxn modelId="{944917AA-B29A-4556-9A6E-6EC0650C50FF}" type="presOf" srcId="{77600F0A-A112-4F7A-BBA7-C35B2FAFD6DD}" destId="{939E5938-1B50-40D7-BC08-D660E82FFA1D}" srcOrd="0" destOrd="0" presId="urn:microsoft.com/office/officeart/2005/8/layout/process5"/>
    <dgm:cxn modelId="{0DA825B1-CC75-4340-9FC7-193D42E32205}" srcId="{CEDD5185-2125-4690-9A65-271DCED4E758}" destId="{CFAFBEBF-4970-477B-A07E-68E46FEF7348}" srcOrd="3" destOrd="0" parTransId="{A7048EFF-C9E3-4AAD-B2A0-E72C71A62C65}" sibTransId="{7E766634-A92A-44C7-B6B9-0B87D7F95E04}"/>
    <dgm:cxn modelId="{5CE914B5-5D03-4293-A56E-28B5F6DC1270}" srcId="{CEDD5185-2125-4690-9A65-271DCED4E758}" destId="{0F6BECAF-D352-44B9-BA89-A5AD76A8AABD}" srcOrd="8" destOrd="0" parTransId="{27AD5BAE-AFC7-40CC-A23A-E3C86023864A}" sibTransId="{75E07A4E-9F30-42CD-9EED-60332B602B64}"/>
    <dgm:cxn modelId="{01CEBBB9-D3F4-4F0A-9234-CDB64608297A}" srcId="{CEDD5185-2125-4690-9A65-271DCED4E758}" destId="{8EDC639D-BBCC-40BC-A689-E42F03496870}" srcOrd="1" destOrd="0" parTransId="{015E3AD8-60F8-4DF4-A58F-5F609DD17668}" sibTransId="{19159850-01BF-4017-922E-432548859ADB}"/>
    <dgm:cxn modelId="{239956BE-7747-450A-A89F-5939BF5B5016}" type="presOf" srcId="{1B6069CE-4B85-4845-AEF4-00D1D5F65EE7}" destId="{C1B6E0B1-07A6-4AA1-B842-06D99515EA07}" srcOrd="0" destOrd="0" presId="urn:microsoft.com/office/officeart/2005/8/layout/process5"/>
    <dgm:cxn modelId="{54896ACA-B65D-426F-A318-7A6D60E7E865}" type="presOf" srcId="{2E99C425-7616-422C-87C5-F51ED7211826}" destId="{EC081CA5-95FF-4F71-B6C4-D6A4A961AE8A}" srcOrd="0" destOrd="0" presId="urn:microsoft.com/office/officeart/2005/8/layout/process5"/>
    <dgm:cxn modelId="{192EA4D8-A623-40F4-B704-33DE5E1DC2BE}" type="presOf" srcId="{77600F0A-A112-4F7A-BBA7-C35B2FAFD6DD}" destId="{5C4E627C-F855-49FC-8DDD-88F79FC0C89E}" srcOrd="1" destOrd="0" presId="urn:microsoft.com/office/officeart/2005/8/layout/process5"/>
    <dgm:cxn modelId="{526093DA-9C69-473A-AF52-3F6822828E1F}" type="presOf" srcId="{73B878A9-FA8E-48C3-A5D6-09B101ADE637}" destId="{7A8C2A35-ECD1-4338-8126-B4C6366D382C}" srcOrd="1" destOrd="0" presId="urn:microsoft.com/office/officeart/2005/8/layout/process5"/>
    <dgm:cxn modelId="{01E137DE-E77D-427E-A2F6-91D02A8AEBE8}" type="presOf" srcId="{6733A674-EBE2-455F-9F39-FC4E7391BD39}" destId="{68DB71DD-5B15-4BA5-A818-436AA7E05794}" srcOrd="0" destOrd="0" presId="urn:microsoft.com/office/officeart/2005/8/layout/process5"/>
    <dgm:cxn modelId="{B9A08CE2-F983-4CEE-AAC0-BACA0C7600F2}" type="presOf" srcId="{1B6069CE-4B85-4845-AEF4-00D1D5F65EE7}" destId="{32A728A4-CEF6-4C62-9C66-143101FC01A3}" srcOrd="1" destOrd="0" presId="urn:microsoft.com/office/officeart/2005/8/layout/process5"/>
    <dgm:cxn modelId="{EF0C79F2-20E8-449C-8BDE-0A008BB4B595}" srcId="{CEDD5185-2125-4690-9A65-271DCED4E758}" destId="{288F7D17-704E-4C8A-83C1-16DA14A7C99A}" srcOrd="6" destOrd="0" parTransId="{DF32D55D-DD39-4B75-B798-F76AA470422B}" sibTransId="{A1D47E04-5A09-48BE-81A0-70D0C9680751}"/>
    <dgm:cxn modelId="{4EA855FC-D833-4824-B9D7-17C5257C800D}" type="presOf" srcId="{A1D47E04-5A09-48BE-81A0-70D0C9680751}" destId="{F501A725-FDE1-480F-878A-E1487EB91598}" srcOrd="1" destOrd="0" presId="urn:microsoft.com/office/officeart/2005/8/layout/process5"/>
    <dgm:cxn modelId="{9EF598C9-03F7-45D8-9861-BB5767F1168D}" type="presParOf" srcId="{9DB9FBF5-1B93-4F7C-ABD4-F18B68660875}" destId="{EC9D7E59-3802-4377-AD08-B4DD9C3D0024}" srcOrd="0" destOrd="0" presId="urn:microsoft.com/office/officeart/2005/8/layout/process5"/>
    <dgm:cxn modelId="{3740C598-B246-4970-81AB-DCCB374A3B3E}" type="presParOf" srcId="{9DB9FBF5-1B93-4F7C-ABD4-F18B68660875}" destId="{B804D61D-565F-4D04-A69B-9D71940A61F7}" srcOrd="1" destOrd="0" presId="urn:microsoft.com/office/officeart/2005/8/layout/process5"/>
    <dgm:cxn modelId="{798E458E-B0B1-4A43-88D5-8CE60F144E77}" type="presParOf" srcId="{B804D61D-565F-4D04-A69B-9D71940A61F7}" destId="{E5C65D20-832A-42D5-B234-64F40FA0D32B}" srcOrd="0" destOrd="0" presId="urn:microsoft.com/office/officeart/2005/8/layout/process5"/>
    <dgm:cxn modelId="{78A49349-ED5D-4BB7-8DAC-63EE36CF889C}" type="presParOf" srcId="{9DB9FBF5-1B93-4F7C-ABD4-F18B68660875}" destId="{A1F1A844-1F30-409A-B946-69636A3176D9}" srcOrd="2" destOrd="0" presId="urn:microsoft.com/office/officeart/2005/8/layout/process5"/>
    <dgm:cxn modelId="{062BB773-BDE3-4718-A6BF-D06AC4157F23}" type="presParOf" srcId="{9DB9FBF5-1B93-4F7C-ABD4-F18B68660875}" destId="{6492D29A-4C2B-41E7-B614-57B32589005D}" srcOrd="3" destOrd="0" presId="urn:microsoft.com/office/officeart/2005/8/layout/process5"/>
    <dgm:cxn modelId="{2B5F93CC-E745-4DE1-B469-A392A2602EC2}" type="presParOf" srcId="{6492D29A-4C2B-41E7-B614-57B32589005D}" destId="{9C6B46F8-60B5-4A7D-B63B-945DC9CB9920}" srcOrd="0" destOrd="0" presId="urn:microsoft.com/office/officeart/2005/8/layout/process5"/>
    <dgm:cxn modelId="{C9255A39-C20E-4512-8F3B-912E8C5403FB}" type="presParOf" srcId="{9DB9FBF5-1B93-4F7C-ABD4-F18B68660875}" destId="{2B312200-0006-4C1C-93CF-F3E94AA91190}" srcOrd="4" destOrd="0" presId="urn:microsoft.com/office/officeart/2005/8/layout/process5"/>
    <dgm:cxn modelId="{8A9CB5A7-A554-495A-BED4-F7839E6B5843}" type="presParOf" srcId="{9DB9FBF5-1B93-4F7C-ABD4-F18B68660875}" destId="{D2EA42CC-32F5-4C61-81AE-3E8380BE66C7}" srcOrd="5" destOrd="0" presId="urn:microsoft.com/office/officeart/2005/8/layout/process5"/>
    <dgm:cxn modelId="{BD379A29-7306-4147-83C6-847A68EA7523}" type="presParOf" srcId="{D2EA42CC-32F5-4C61-81AE-3E8380BE66C7}" destId="{035C87ED-F297-4CBF-B25A-86D3DEAD0FF0}" srcOrd="0" destOrd="0" presId="urn:microsoft.com/office/officeart/2005/8/layout/process5"/>
    <dgm:cxn modelId="{4EE7E961-AEF6-4875-A94F-ED7CB5174A64}" type="presParOf" srcId="{9DB9FBF5-1B93-4F7C-ABD4-F18B68660875}" destId="{43BF7B55-6AD2-446F-94FB-6D5A1D976BE8}" srcOrd="6" destOrd="0" presId="urn:microsoft.com/office/officeart/2005/8/layout/process5"/>
    <dgm:cxn modelId="{5B54C499-C12B-48A5-8522-5C104B543BA2}" type="presParOf" srcId="{9DB9FBF5-1B93-4F7C-ABD4-F18B68660875}" destId="{DA50B967-4A78-4C65-A719-B791D4607D5F}" srcOrd="7" destOrd="0" presId="urn:microsoft.com/office/officeart/2005/8/layout/process5"/>
    <dgm:cxn modelId="{FE84B7CF-2F27-447F-93D6-B116EB62CB71}" type="presParOf" srcId="{DA50B967-4A78-4C65-A719-B791D4607D5F}" destId="{1ADC42B2-EE48-4C18-A659-3425CAC7914E}" srcOrd="0" destOrd="0" presId="urn:microsoft.com/office/officeart/2005/8/layout/process5"/>
    <dgm:cxn modelId="{A4058CFD-2465-44F9-8D5C-54ED26B5FFAB}" type="presParOf" srcId="{9DB9FBF5-1B93-4F7C-ABD4-F18B68660875}" destId="{EC081CA5-95FF-4F71-B6C4-D6A4A961AE8A}" srcOrd="8" destOrd="0" presId="urn:microsoft.com/office/officeart/2005/8/layout/process5"/>
    <dgm:cxn modelId="{E2065CBC-65FE-49D8-B42D-038D483D4636}" type="presParOf" srcId="{9DB9FBF5-1B93-4F7C-ABD4-F18B68660875}" destId="{C1B6E0B1-07A6-4AA1-B842-06D99515EA07}" srcOrd="9" destOrd="0" presId="urn:microsoft.com/office/officeart/2005/8/layout/process5"/>
    <dgm:cxn modelId="{472B146D-A4AF-4C17-943C-3A3D32C19FD1}" type="presParOf" srcId="{C1B6E0B1-07A6-4AA1-B842-06D99515EA07}" destId="{32A728A4-CEF6-4C62-9C66-143101FC01A3}" srcOrd="0" destOrd="0" presId="urn:microsoft.com/office/officeart/2005/8/layout/process5"/>
    <dgm:cxn modelId="{A088F1CE-9A26-4B00-AE7E-3F4AD17B2968}" type="presParOf" srcId="{9DB9FBF5-1B93-4F7C-ABD4-F18B68660875}" destId="{68DB71DD-5B15-4BA5-A818-436AA7E05794}" srcOrd="10" destOrd="0" presId="urn:microsoft.com/office/officeart/2005/8/layout/process5"/>
    <dgm:cxn modelId="{E82DC5C4-0D6E-45BF-B95D-405D619AAF04}" type="presParOf" srcId="{9DB9FBF5-1B93-4F7C-ABD4-F18B68660875}" destId="{0F5710E3-88DB-438C-A4B2-1D477CC5EF03}" srcOrd="11" destOrd="0" presId="urn:microsoft.com/office/officeart/2005/8/layout/process5"/>
    <dgm:cxn modelId="{3C4861B1-3675-47F1-AC58-400EA453459F}" type="presParOf" srcId="{0F5710E3-88DB-438C-A4B2-1D477CC5EF03}" destId="{7A8C2A35-ECD1-4338-8126-B4C6366D382C}" srcOrd="0" destOrd="0" presId="urn:microsoft.com/office/officeart/2005/8/layout/process5"/>
    <dgm:cxn modelId="{DDFA66D9-9396-4925-B5DD-CC905BD0EDAF}" type="presParOf" srcId="{9DB9FBF5-1B93-4F7C-ABD4-F18B68660875}" destId="{C68195C9-110D-4088-B142-8E4C88C8BEA9}" srcOrd="12" destOrd="0" presId="urn:microsoft.com/office/officeart/2005/8/layout/process5"/>
    <dgm:cxn modelId="{245EAC3B-DB89-4E1B-822A-B797CAC237C6}" type="presParOf" srcId="{9DB9FBF5-1B93-4F7C-ABD4-F18B68660875}" destId="{A0EABCCD-B9EA-400B-93F4-85CC18A92335}" srcOrd="13" destOrd="0" presId="urn:microsoft.com/office/officeart/2005/8/layout/process5"/>
    <dgm:cxn modelId="{3E3F27F5-F129-416B-B850-1EF1F4BCFCCD}" type="presParOf" srcId="{A0EABCCD-B9EA-400B-93F4-85CC18A92335}" destId="{F501A725-FDE1-480F-878A-E1487EB91598}" srcOrd="0" destOrd="0" presId="urn:microsoft.com/office/officeart/2005/8/layout/process5"/>
    <dgm:cxn modelId="{2D7B5ECE-2DC4-4107-B1BE-AFBD05CB8236}" type="presParOf" srcId="{9DB9FBF5-1B93-4F7C-ABD4-F18B68660875}" destId="{6DCCB280-510D-4323-9F8D-3A2681CEFA4E}" srcOrd="14" destOrd="0" presId="urn:microsoft.com/office/officeart/2005/8/layout/process5"/>
    <dgm:cxn modelId="{336C964E-78D6-48EE-AA2E-4B25094D51F5}" type="presParOf" srcId="{9DB9FBF5-1B93-4F7C-ABD4-F18B68660875}" destId="{939E5938-1B50-40D7-BC08-D660E82FFA1D}" srcOrd="15" destOrd="0" presId="urn:microsoft.com/office/officeart/2005/8/layout/process5"/>
    <dgm:cxn modelId="{690EBC6F-B609-4CF0-A857-DE83C5D9A23F}" type="presParOf" srcId="{939E5938-1B50-40D7-BC08-D660E82FFA1D}" destId="{5C4E627C-F855-49FC-8DDD-88F79FC0C89E}" srcOrd="0" destOrd="0" presId="urn:microsoft.com/office/officeart/2005/8/layout/process5"/>
    <dgm:cxn modelId="{0E30C91B-6274-49F5-BE55-024192EF0BDC}" type="presParOf" srcId="{9DB9FBF5-1B93-4F7C-ABD4-F18B68660875}" destId="{A1B3B682-2E7F-436D-B9AF-628CA3AE770A}"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DD5185-2125-4690-9A65-271DCED4E75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B0DA053-8A93-4835-B518-9776974E3B68}">
      <dgm:prSet phldrT="[Text]"/>
      <dgm:spPr/>
      <dgm:t>
        <a:bodyPr/>
        <a:lstStyle/>
        <a:p>
          <a:r>
            <a:rPr lang="en-US" dirty="0"/>
            <a:t>Student applies through KBOR Online Application – will require student to create a login</a:t>
          </a:r>
        </a:p>
      </dgm:t>
    </dgm:pt>
    <dgm:pt modelId="{AE8160C6-860E-4CFC-A2E8-6FBFE1A269E6}" type="parTrans" cxnId="{7AAA764E-B233-45C5-875C-BECF1089732E}">
      <dgm:prSet/>
      <dgm:spPr/>
      <dgm:t>
        <a:bodyPr/>
        <a:lstStyle/>
        <a:p>
          <a:endParaRPr lang="en-US"/>
        </a:p>
      </dgm:t>
    </dgm:pt>
    <dgm:pt modelId="{E4511336-9FC8-4440-89B0-24D00A79F2DD}" type="sibTrans" cxnId="{7AAA764E-B233-45C5-875C-BECF1089732E}">
      <dgm:prSet/>
      <dgm:spPr/>
      <dgm:t>
        <a:bodyPr/>
        <a:lstStyle/>
        <a:p>
          <a:endParaRPr lang="en-US"/>
        </a:p>
      </dgm:t>
    </dgm:pt>
    <dgm:pt modelId="{8EDC639D-BBCC-40BC-A689-E42F03496870}">
      <dgm:prSet phldrT="[Text]"/>
      <dgm:spPr/>
      <dgm:t>
        <a:bodyPr/>
        <a:lstStyle/>
        <a:p>
          <a:r>
            <a:rPr lang="en-US" dirty="0"/>
            <a:t>Application is checked for limits; application will then be routed to institution to review eligibility</a:t>
          </a:r>
        </a:p>
      </dgm:t>
    </dgm:pt>
    <dgm:pt modelId="{015E3AD8-60F8-4DF4-A58F-5F609DD17668}" type="parTrans" cxnId="{01CEBBB9-D3F4-4F0A-9234-CDB64608297A}">
      <dgm:prSet/>
      <dgm:spPr/>
      <dgm:t>
        <a:bodyPr/>
        <a:lstStyle/>
        <a:p>
          <a:endParaRPr lang="en-US"/>
        </a:p>
      </dgm:t>
    </dgm:pt>
    <dgm:pt modelId="{19159850-01BF-4017-922E-432548859ADB}" type="sibTrans" cxnId="{01CEBBB9-D3F4-4F0A-9234-CDB64608297A}">
      <dgm:prSet/>
      <dgm:spPr/>
      <dgm:t>
        <a:bodyPr/>
        <a:lstStyle/>
        <a:p>
          <a:endParaRPr lang="en-US"/>
        </a:p>
      </dgm:t>
    </dgm:pt>
    <dgm:pt modelId="{804345D2-C44E-4071-8971-AA32EB7D941A}">
      <dgm:prSet phldrT="[Text]"/>
      <dgm:spPr/>
      <dgm:t>
        <a:bodyPr/>
        <a:lstStyle/>
        <a:p>
          <a:r>
            <a:rPr lang="en-US" dirty="0"/>
            <a:t>Eligible application will then be reviewed by institution to calculate a Pre-Award; institution counsels student on award and obligations</a:t>
          </a:r>
        </a:p>
      </dgm:t>
    </dgm:pt>
    <dgm:pt modelId="{E8F68B64-C471-4C01-8777-DEE02616E737}" type="parTrans" cxnId="{EC406067-0637-4E55-ABA1-825B1FC88DAB}">
      <dgm:prSet/>
      <dgm:spPr/>
      <dgm:t>
        <a:bodyPr/>
        <a:lstStyle/>
        <a:p>
          <a:endParaRPr lang="en-US"/>
        </a:p>
      </dgm:t>
    </dgm:pt>
    <dgm:pt modelId="{CC1588D4-91E6-4C9F-86F6-0824FF4B8072}" type="sibTrans" cxnId="{EC406067-0637-4E55-ABA1-825B1FC88DAB}">
      <dgm:prSet/>
      <dgm:spPr/>
      <dgm:t>
        <a:bodyPr/>
        <a:lstStyle/>
        <a:p>
          <a:endParaRPr lang="en-US"/>
        </a:p>
      </dgm:t>
    </dgm:pt>
    <dgm:pt modelId="{CFAFBEBF-4970-477B-A07E-68E46FEF7348}">
      <dgm:prSet phldrT="[Text]"/>
      <dgm:spPr/>
      <dgm:t>
        <a:bodyPr/>
        <a:lstStyle/>
        <a:p>
          <a:r>
            <a:rPr lang="en-US" dirty="0"/>
            <a:t>Application will then be routed to KBOR to request a promissory note from student</a:t>
          </a:r>
        </a:p>
      </dgm:t>
    </dgm:pt>
    <dgm:pt modelId="{A7048EFF-C9E3-4AAD-B2A0-E72C71A62C65}" type="parTrans" cxnId="{0DA825B1-CC75-4340-9FC7-193D42E32205}">
      <dgm:prSet/>
      <dgm:spPr/>
      <dgm:t>
        <a:bodyPr/>
        <a:lstStyle/>
        <a:p>
          <a:endParaRPr lang="en-US"/>
        </a:p>
      </dgm:t>
    </dgm:pt>
    <dgm:pt modelId="{7E766634-A92A-44C7-B6B9-0B87D7F95E04}" type="sibTrans" cxnId="{0DA825B1-CC75-4340-9FC7-193D42E32205}">
      <dgm:prSet/>
      <dgm:spPr/>
      <dgm:t>
        <a:bodyPr/>
        <a:lstStyle/>
        <a:p>
          <a:endParaRPr lang="en-US"/>
        </a:p>
      </dgm:t>
    </dgm:pt>
    <dgm:pt modelId="{2E99C425-7616-422C-87C5-F51ED7211826}">
      <dgm:prSet phldrT="[Text]"/>
      <dgm:spPr>
        <a:solidFill>
          <a:schemeClr val="accent6">
            <a:lumMod val="50000"/>
          </a:schemeClr>
        </a:solidFill>
      </dgm:spPr>
      <dgm:t>
        <a:bodyPr/>
        <a:lstStyle/>
        <a:p>
          <a:r>
            <a:rPr lang="en-US" dirty="0"/>
            <a:t>Student will navigate promissory note process through ECSI – will require ECSI PIN information</a:t>
          </a:r>
        </a:p>
      </dgm:t>
    </dgm:pt>
    <dgm:pt modelId="{ED812758-D3C3-4F54-8308-FEF1FBD4743E}" type="parTrans" cxnId="{03352D7D-1CC3-41C9-BD8B-02800E8F322E}">
      <dgm:prSet/>
      <dgm:spPr/>
      <dgm:t>
        <a:bodyPr/>
        <a:lstStyle/>
        <a:p>
          <a:endParaRPr lang="en-US"/>
        </a:p>
      </dgm:t>
    </dgm:pt>
    <dgm:pt modelId="{1B6069CE-4B85-4845-AEF4-00D1D5F65EE7}" type="sibTrans" cxnId="{03352D7D-1CC3-41C9-BD8B-02800E8F322E}">
      <dgm:prSet/>
      <dgm:spPr/>
      <dgm:t>
        <a:bodyPr/>
        <a:lstStyle/>
        <a:p>
          <a:endParaRPr lang="en-US"/>
        </a:p>
      </dgm:t>
    </dgm:pt>
    <dgm:pt modelId="{6733A674-EBE2-455F-9F39-FC4E7391BD39}">
      <dgm:prSet phldrT="[Text]"/>
      <dgm:spPr/>
      <dgm:t>
        <a:bodyPr/>
        <a:lstStyle/>
        <a:p>
          <a:r>
            <a:rPr lang="en-US" dirty="0"/>
            <a:t>If promissory note is signed, application is routed back to institution to officially award the student</a:t>
          </a:r>
        </a:p>
      </dgm:t>
    </dgm:pt>
    <dgm:pt modelId="{04F60287-6AEA-4959-B9F1-383FBB94D2E5}" type="parTrans" cxnId="{737DD257-AF4D-4D7D-87DB-EE44EDBF0ACA}">
      <dgm:prSet/>
      <dgm:spPr/>
      <dgm:t>
        <a:bodyPr/>
        <a:lstStyle/>
        <a:p>
          <a:endParaRPr lang="en-US"/>
        </a:p>
      </dgm:t>
    </dgm:pt>
    <dgm:pt modelId="{73B878A9-FA8E-48C3-A5D6-09B101ADE637}" type="sibTrans" cxnId="{737DD257-AF4D-4D7D-87DB-EE44EDBF0ACA}">
      <dgm:prSet/>
      <dgm:spPr/>
      <dgm:t>
        <a:bodyPr/>
        <a:lstStyle/>
        <a:p>
          <a:endParaRPr lang="en-US"/>
        </a:p>
      </dgm:t>
    </dgm:pt>
    <dgm:pt modelId="{288F7D17-704E-4C8A-83C1-16DA14A7C99A}">
      <dgm:prSet phldrT="[Text]"/>
      <dgm:spPr/>
      <dgm:t>
        <a:bodyPr/>
        <a:lstStyle/>
        <a:p>
          <a:r>
            <a:rPr lang="en-US" dirty="0"/>
            <a:t>Institutions will certify the award amount each semester – this is where any award adjustments can be made</a:t>
          </a:r>
        </a:p>
      </dgm:t>
    </dgm:pt>
    <dgm:pt modelId="{DF32D55D-DD39-4B75-B798-F76AA470422B}" type="parTrans" cxnId="{EF0C79F2-20E8-449C-8BDE-0A008BB4B595}">
      <dgm:prSet/>
      <dgm:spPr/>
      <dgm:t>
        <a:bodyPr/>
        <a:lstStyle/>
        <a:p>
          <a:endParaRPr lang="en-US"/>
        </a:p>
      </dgm:t>
    </dgm:pt>
    <dgm:pt modelId="{A1D47E04-5A09-48BE-81A0-70D0C9680751}" type="sibTrans" cxnId="{EF0C79F2-20E8-449C-8BDE-0A008BB4B595}">
      <dgm:prSet/>
      <dgm:spPr/>
      <dgm:t>
        <a:bodyPr/>
        <a:lstStyle/>
        <a:p>
          <a:endParaRPr lang="en-US"/>
        </a:p>
      </dgm:t>
    </dgm:pt>
    <dgm:pt modelId="{0F6BECAF-D352-44B9-BA89-A5AD76A8AABD}">
      <dgm:prSet phldrT="[Text]"/>
      <dgm:spPr/>
      <dgm:t>
        <a:bodyPr/>
        <a:lstStyle/>
        <a:p>
          <a:r>
            <a:rPr lang="en-US" dirty="0"/>
            <a:t>Institutions will report when student completes their promise program</a:t>
          </a:r>
        </a:p>
      </dgm:t>
    </dgm:pt>
    <dgm:pt modelId="{27AD5BAE-AFC7-40CC-A23A-E3C86023864A}" type="parTrans" cxnId="{5CE914B5-5D03-4293-A56E-28B5F6DC1270}">
      <dgm:prSet/>
      <dgm:spPr/>
      <dgm:t>
        <a:bodyPr/>
        <a:lstStyle/>
        <a:p>
          <a:endParaRPr lang="en-US"/>
        </a:p>
      </dgm:t>
    </dgm:pt>
    <dgm:pt modelId="{75E07A4E-9F30-42CD-9EED-60332B602B64}" type="sibTrans" cxnId="{5CE914B5-5D03-4293-A56E-28B5F6DC1270}">
      <dgm:prSet/>
      <dgm:spPr/>
      <dgm:t>
        <a:bodyPr/>
        <a:lstStyle/>
        <a:p>
          <a:endParaRPr lang="en-US"/>
        </a:p>
      </dgm:t>
    </dgm:pt>
    <dgm:pt modelId="{45D87F9A-DEA8-4E74-B162-0DBD7DDB6FEF}">
      <dgm:prSet phldrT="[Text]"/>
      <dgm:spPr>
        <a:solidFill>
          <a:schemeClr val="accent6">
            <a:lumMod val="50000"/>
          </a:schemeClr>
        </a:solidFill>
      </dgm:spPr>
      <dgm:t>
        <a:bodyPr/>
        <a:lstStyle/>
        <a:p>
          <a:r>
            <a:rPr lang="en-US" dirty="0"/>
            <a:t>KBOR will send quarterly payments</a:t>
          </a:r>
        </a:p>
      </dgm:t>
    </dgm:pt>
    <dgm:pt modelId="{BEDE43C0-E5F6-4F1B-A60C-8D979A28E2ED}" type="parTrans" cxnId="{C594B85C-6A56-4249-99AA-9F64E3A7C017}">
      <dgm:prSet/>
      <dgm:spPr/>
      <dgm:t>
        <a:bodyPr/>
        <a:lstStyle/>
        <a:p>
          <a:endParaRPr lang="en-US"/>
        </a:p>
      </dgm:t>
    </dgm:pt>
    <dgm:pt modelId="{77600F0A-A112-4F7A-BBA7-C35B2FAFD6DD}" type="sibTrans" cxnId="{C594B85C-6A56-4249-99AA-9F64E3A7C017}">
      <dgm:prSet/>
      <dgm:spPr/>
      <dgm:t>
        <a:bodyPr/>
        <a:lstStyle/>
        <a:p>
          <a:endParaRPr lang="en-US"/>
        </a:p>
      </dgm:t>
    </dgm:pt>
    <dgm:pt modelId="{CE07D31C-F000-411E-B026-F4D25C9EB41D}">
      <dgm:prSet phldrT="[Text]"/>
      <dgm:spPr>
        <a:solidFill>
          <a:schemeClr val="accent6">
            <a:lumMod val="50000"/>
          </a:schemeClr>
        </a:solidFill>
      </dgm:spPr>
      <dgm:t>
        <a:bodyPr/>
        <a:lstStyle/>
        <a:p>
          <a:r>
            <a:rPr lang="en-US" dirty="0"/>
            <a:t>KBOR will communicate with student on work verification process /repayment process</a:t>
          </a:r>
        </a:p>
      </dgm:t>
    </dgm:pt>
    <dgm:pt modelId="{696BBA9F-51CF-4E11-90E1-91D7D1523A15}" type="sibTrans" cxnId="{E712697F-7E97-4991-9380-27C1EE4765CF}">
      <dgm:prSet/>
      <dgm:spPr/>
      <dgm:t>
        <a:bodyPr/>
        <a:lstStyle/>
        <a:p>
          <a:endParaRPr lang="en-US"/>
        </a:p>
      </dgm:t>
    </dgm:pt>
    <dgm:pt modelId="{0D6F8E68-E11C-491C-A2E1-0B94DA617E6B}" type="parTrans" cxnId="{E712697F-7E97-4991-9380-27C1EE4765CF}">
      <dgm:prSet/>
      <dgm:spPr/>
      <dgm:t>
        <a:bodyPr/>
        <a:lstStyle/>
        <a:p>
          <a:endParaRPr lang="en-US"/>
        </a:p>
      </dgm:t>
    </dgm:pt>
    <dgm:pt modelId="{9DB9FBF5-1B93-4F7C-ABD4-F18B68660875}" type="pres">
      <dgm:prSet presAssocID="{CEDD5185-2125-4690-9A65-271DCED4E758}" presName="diagram" presStyleCnt="0">
        <dgm:presLayoutVars>
          <dgm:dir/>
          <dgm:resizeHandles val="exact"/>
        </dgm:presLayoutVars>
      </dgm:prSet>
      <dgm:spPr/>
    </dgm:pt>
    <dgm:pt modelId="{EC9D7E59-3802-4377-AD08-B4DD9C3D0024}" type="pres">
      <dgm:prSet presAssocID="{CB0DA053-8A93-4835-B518-9776974E3B68}" presName="node" presStyleLbl="node1" presStyleIdx="0" presStyleCnt="10">
        <dgm:presLayoutVars>
          <dgm:bulletEnabled val="1"/>
        </dgm:presLayoutVars>
      </dgm:prSet>
      <dgm:spPr/>
    </dgm:pt>
    <dgm:pt modelId="{B804D61D-565F-4D04-A69B-9D71940A61F7}" type="pres">
      <dgm:prSet presAssocID="{E4511336-9FC8-4440-89B0-24D00A79F2DD}" presName="sibTrans" presStyleLbl="sibTrans2D1" presStyleIdx="0" presStyleCnt="9"/>
      <dgm:spPr/>
    </dgm:pt>
    <dgm:pt modelId="{E5C65D20-832A-42D5-B234-64F40FA0D32B}" type="pres">
      <dgm:prSet presAssocID="{E4511336-9FC8-4440-89B0-24D00A79F2DD}" presName="connectorText" presStyleLbl="sibTrans2D1" presStyleIdx="0" presStyleCnt="9"/>
      <dgm:spPr/>
    </dgm:pt>
    <dgm:pt modelId="{A1F1A844-1F30-409A-B946-69636A3176D9}" type="pres">
      <dgm:prSet presAssocID="{8EDC639D-BBCC-40BC-A689-E42F03496870}" presName="node" presStyleLbl="node1" presStyleIdx="1" presStyleCnt="10">
        <dgm:presLayoutVars>
          <dgm:bulletEnabled val="1"/>
        </dgm:presLayoutVars>
      </dgm:prSet>
      <dgm:spPr/>
    </dgm:pt>
    <dgm:pt modelId="{6492D29A-4C2B-41E7-B614-57B32589005D}" type="pres">
      <dgm:prSet presAssocID="{19159850-01BF-4017-922E-432548859ADB}" presName="sibTrans" presStyleLbl="sibTrans2D1" presStyleIdx="1" presStyleCnt="9"/>
      <dgm:spPr/>
    </dgm:pt>
    <dgm:pt modelId="{9C6B46F8-60B5-4A7D-B63B-945DC9CB9920}" type="pres">
      <dgm:prSet presAssocID="{19159850-01BF-4017-922E-432548859ADB}" presName="connectorText" presStyleLbl="sibTrans2D1" presStyleIdx="1" presStyleCnt="9"/>
      <dgm:spPr/>
    </dgm:pt>
    <dgm:pt modelId="{2B312200-0006-4C1C-93CF-F3E94AA91190}" type="pres">
      <dgm:prSet presAssocID="{804345D2-C44E-4071-8971-AA32EB7D941A}" presName="node" presStyleLbl="node1" presStyleIdx="2" presStyleCnt="10">
        <dgm:presLayoutVars>
          <dgm:bulletEnabled val="1"/>
        </dgm:presLayoutVars>
      </dgm:prSet>
      <dgm:spPr/>
    </dgm:pt>
    <dgm:pt modelId="{D2EA42CC-32F5-4C61-81AE-3E8380BE66C7}" type="pres">
      <dgm:prSet presAssocID="{CC1588D4-91E6-4C9F-86F6-0824FF4B8072}" presName="sibTrans" presStyleLbl="sibTrans2D1" presStyleIdx="2" presStyleCnt="9"/>
      <dgm:spPr/>
    </dgm:pt>
    <dgm:pt modelId="{035C87ED-F297-4CBF-B25A-86D3DEAD0FF0}" type="pres">
      <dgm:prSet presAssocID="{CC1588D4-91E6-4C9F-86F6-0824FF4B8072}" presName="connectorText" presStyleLbl="sibTrans2D1" presStyleIdx="2" presStyleCnt="9"/>
      <dgm:spPr/>
    </dgm:pt>
    <dgm:pt modelId="{43BF7B55-6AD2-446F-94FB-6D5A1D976BE8}" type="pres">
      <dgm:prSet presAssocID="{CFAFBEBF-4970-477B-A07E-68E46FEF7348}" presName="node" presStyleLbl="node1" presStyleIdx="3" presStyleCnt="10">
        <dgm:presLayoutVars>
          <dgm:bulletEnabled val="1"/>
        </dgm:presLayoutVars>
      </dgm:prSet>
      <dgm:spPr/>
    </dgm:pt>
    <dgm:pt modelId="{DA50B967-4A78-4C65-A719-B791D4607D5F}" type="pres">
      <dgm:prSet presAssocID="{7E766634-A92A-44C7-B6B9-0B87D7F95E04}" presName="sibTrans" presStyleLbl="sibTrans2D1" presStyleIdx="3" presStyleCnt="9"/>
      <dgm:spPr/>
    </dgm:pt>
    <dgm:pt modelId="{1ADC42B2-EE48-4C18-A659-3425CAC7914E}" type="pres">
      <dgm:prSet presAssocID="{7E766634-A92A-44C7-B6B9-0B87D7F95E04}" presName="connectorText" presStyleLbl="sibTrans2D1" presStyleIdx="3" presStyleCnt="9"/>
      <dgm:spPr/>
    </dgm:pt>
    <dgm:pt modelId="{EC081CA5-95FF-4F71-B6C4-D6A4A961AE8A}" type="pres">
      <dgm:prSet presAssocID="{2E99C425-7616-422C-87C5-F51ED7211826}" presName="node" presStyleLbl="node1" presStyleIdx="4" presStyleCnt="10">
        <dgm:presLayoutVars>
          <dgm:bulletEnabled val="1"/>
        </dgm:presLayoutVars>
      </dgm:prSet>
      <dgm:spPr/>
    </dgm:pt>
    <dgm:pt modelId="{C1B6E0B1-07A6-4AA1-B842-06D99515EA07}" type="pres">
      <dgm:prSet presAssocID="{1B6069CE-4B85-4845-AEF4-00D1D5F65EE7}" presName="sibTrans" presStyleLbl="sibTrans2D1" presStyleIdx="4" presStyleCnt="9"/>
      <dgm:spPr/>
    </dgm:pt>
    <dgm:pt modelId="{32A728A4-CEF6-4C62-9C66-143101FC01A3}" type="pres">
      <dgm:prSet presAssocID="{1B6069CE-4B85-4845-AEF4-00D1D5F65EE7}" presName="connectorText" presStyleLbl="sibTrans2D1" presStyleIdx="4" presStyleCnt="9"/>
      <dgm:spPr/>
    </dgm:pt>
    <dgm:pt modelId="{68DB71DD-5B15-4BA5-A818-436AA7E05794}" type="pres">
      <dgm:prSet presAssocID="{6733A674-EBE2-455F-9F39-FC4E7391BD39}" presName="node" presStyleLbl="node1" presStyleIdx="5" presStyleCnt="10">
        <dgm:presLayoutVars>
          <dgm:bulletEnabled val="1"/>
        </dgm:presLayoutVars>
      </dgm:prSet>
      <dgm:spPr/>
    </dgm:pt>
    <dgm:pt modelId="{0F5710E3-88DB-438C-A4B2-1D477CC5EF03}" type="pres">
      <dgm:prSet presAssocID="{73B878A9-FA8E-48C3-A5D6-09B101ADE637}" presName="sibTrans" presStyleLbl="sibTrans2D1" presStyleIdx="5" presStyleCnt="9"/>
      <dgm:spPr/>
    </dgm:pt>
    <dgm:pt modelId="{7A8C2A35-ECD1-4338-8126-B4C6366D382C}" type="pres">
      <dgm:prSet presAssocID="{73B878A9-FA8E-48C3-A5D6-09B101ADE637}" presName="connectorText" presStyleLbl="sibTrans2D1" presStyleIdx="5" presStyleCnt="9"/>
      <dgm:spPr/>
    </dgm:pt>
    <dgm:pt modelId="{C68195C9-110D-4088-B142-8E4C88C8BEA9}" type="pres">
      <dgm:prSet presAssocID="{288F7D17-704E-4C8A-83C1-16DA14A7C99A}" presName="node" presStyleLbl="node1" presStyleIdx="6" presStyleCnt="10">
        <dgm:presLayoutVars>
          <dgm:bulletEnabled val="1"/>
        </dgm:presLayoutVars>
      </dgm:prSet>
      <dgm:spPr/>
    </dgm:pt>
    <dgm:pt modelId="{A0EABCCD-B9EA-400B-93F4-85CC18A92335}" type="pres">
      <dgm:prSet presAssocID="{A1D47E04-5A09-48BE-81A0-70D0C9680751}" presName="sibTrans" presStyleLbl="sibTrans2D1" presStyleIdx="6" presStyleCnt="9"/>
      <dgm:spPr/>
    </dgm:pt>
    <dgm:pt modelId="{F501A725-FDE1-480F-878A-E1487EB91598}" type="pres">
      <dgm:prSet presAssocID="{A1D47E04-5A09-48BE-81A0-70D0C9680751}" presName="connectorText" presStyleLbl="sibTrans2D1" presStyleIdx="6" presStyleCnt="9"/>
      <dgm:spPr/>
    </dgm:pt>
    <dgm:pt modelId="{6DCCB280-510D-4323-9F8D-3A2681CEFA4E}" type="pres">
      <dgm:prSet presAssocID="{45D87F9A-DEA8-4E74-B162-0DBD7DDB6FEF}" presName="node" presStyleLbl="node1" presStyleIdx="7" presStyleCnt="10">
        <dgm:presLayoutVars>
          <dgm:bulletEnabled val="1"/>
        </dgm:presLayoutVars>
      </dgm:prSet>
      <dgm:spPr/>
    </dgm:pt>
    <dgm:pt modelId="{939E5938-1B50-40D7-BC08-D660E82FFA1D}" type="pres">
      <dgm:prSet presAssocID="{77600F0A-A112-4F7A-BBA7-C35B2FAFD6DD}" presName="sibTrans" presStyleLbl="sibTrans2D1" presStyleIdx="7" presStyleCnt="9"/>
      <dgm:spPr/>
    </dgm:pt>
    <dgm:pt modelId="{5C4E627C-F855-49FC-8DDD-88F79FC0C89E}" type="pres">
      <dgm:prSet presAssocID="{77600F0A-A112-4F7A-BBA7-C35B2FAFD6DD}" presName="connectorText" presStyleLbl="sibTrans2D1" presStyleIdx="7" presStyleCnt="9"/>
      <dgm:spPr/>
    </dgm:pt>
    <dgm:pt modelId="{A1B3B682-2E7F-436D-B9AF-628CA3AE770A}" type="pres">
      <dgm:prSet presAssocID="{0F6BECAF-D352-44B9-BA89-A5AD76A8AABD}" presName="node" presStyleLbl="node1" presStyleIdx="8" presStyleCnt="10">
        <dgm:presLayoutVars>
          <dgm:bulletEnabled val="1"/>
        </dgm:presLayoutVars>
      </dgm:prSet>
      <dgm:spPr/>
    </dgm:pt>
    <dgm:pt modelId="{B5D64673-6D0E-4F18-8CC2-821AC0F497C8}" type="pres">
      <dgm:prSet presAssocID="{75E07A4E-9F30-42CD-9EED-60332B602B64}" presName="sibTrans" presStyleLbl="sibTrans2D1" presStyleIdx="8" presStyleCnt="9"/>
      <dgm:spPr/>
    </dgm:pt>
    <dgm:pt modelId="{2DCA5912-883B-466E-8A5E-664BD41B0700}" type="pres">
      <dgm:prSet presAssocID="{75E07A4E-9F30-42CD-9EED-60332B602B64}" presName="connectorText" presStyleLbl="sibTrans2D1" presStyleIdx="8" presStyleCnt="9"/>
      <dgm:spPr/>
    </dgm:pt>
    <dgm:pt modelId="{20D65B35-F5AD-4B64-BE76-70D79E5DEBB6}" type="pres">
      <dgm:prSet presAssocID="{CE07D31C-F000-411E-B026-F4D25C9EB41D}" presName="node" presStyleLbl="node1" presStyleIdx="9" presStyleCnt="10">
        <dgm:presLayoutVars>
          <dgm:bulletEnabled val="1"/>
        </dgm:presLayoutVars>
      </dgm:prSet>
      <dgm:spPr/>
    </dgm:pt>
  </dgm:ptLst>
  <dgm:cxnLst>
    <dgm:cxn modelId="{66C1A00A-7ADB-4DD3-845A-1811FEC65977}" type="presOf" srcId="{0F6BECAF-D352-44B9-BA89-A5AD76A8AABD}" destId="{A1B3B682-2E7F-436D-B9AF-628CA3AE770A}" srcOrd="0" destOrd="0" presId="urn:microsoft.com/office/officeart/2005/8/layout/process5"/>
    <dgm:cxn modelId="{3CE0580B-8BB7-4BBB-916F-A0E15C5F6578}" type="presOf" srcId="{CB0DA053-8A93-4835-B518-9776974E3B68}" destId="{EC9D7E59-3802-4377-AD08-B4DD9C3D0024}" srcOrd="0" destOrd="0" presId="urn:microsoft.com/office/officeart/2005/8/layout/process5"/>
    <dgm:cxn modelId="{E5961E0F-9326-486C-9AC5-FDE16B815E6E}" type="presOf" srcId="{804345D2-C44E-4071-8971-AA32EB7D941A}" destId="{2B312200-0006-4C1C-93CF-F3E94AA91190}" srcOrd="0" destOrd="0" presId="urn:microsoft.com/office/officeart/2005/8/layout/process5"/>
    <dgm:cxn modelId="{23FD7D1C-14CB-4516-A8E4-24C5E62BA2C7}" type="presOf" srcId="{CEDD5185-2125-4690-9A65-271DCED4E758}" destId="{9DB9FBF5-1B93-4F7C-ABD4-F18B68660875}" srcOrd="0" destOrd="0" presId="urn:microsoft.com/office/officeart/2005/8/layout/process5"/>
    <dgm:cxn modelId="{09131225-107E-46C8-8F1E-0B492174BAFB}" type="presOf" srcId="{7E766634-A92A-44C7-B6B9-0B87D7F95E04}" destId="{DA50B967-4A78-4C65-A719-B791D4607D5F}" srcOrd="0" destOrd="0" presId="urn:microsoft.com/office/officeart/2005/8/layout/process5"/>
    <dgm:cxn modelId="{6FF6902B-990C-4CFE-86E7-3A119BEB4D0A}" type="presOf" srcId="{8EDC639D-BBCC-40BC-A689-E42F03496870}" destId="{A1F1A844-1F30-409A-B946-69636A3176D9}" srcOrd="0" destOrd="0" presId="urn:microsoft.com/office/officeart/2005/8/layout/process5"/>
    <dgm:cxn modelId="{0D74292C-D888-4943-835D-21549A5FDFFD}" type="presOf" srcId="{7E766634-A92A-44C7-B6B9-0B87D7F95E04}" destId="{1ADC42B2-EE48-4C18-A659-3425CAC7914E}" srcOrd="1" destOrd="0" presId="urn:microsoft.com/office/officeart/2005/8/layout/process5"/>
    <dgm:cxn modelId="{4FD20533-F1E6-4D1A-B2E4-41AF07C07C73}" type="presOf" srcId="{45D87F9A-DEA8-4E74-B162-0DBD7DDB6FEF}" destId="{6DCCB280-510D-4323-9F8D-3A2681CEFA4E}" srcOrd="0" destOrd="0" presId="urn:microsoft.com/office/officeart/2005/8/layout/process5"/>
    <dgm:cxn modelId="{C594B85C-6A56-4249-99AA-9F64E3A7C017}" srcId="{CEDD5185-2125-4690-9A65-271DCED4E758}" destId="{45D87F9A-DEA8-4E74-B162-0DBD7DDB6FEF}" srcOrd="7" destOrd="0" parTransId="{BEDE43C0-E5F6-4F1B-A60C-8D979A28E2ED}" sibTransId="{77600F0A-A112-4F7A-BBA7-C35B2FAFD6DD}"/>
    <dgm:cxn modelId="{53CCEA61-A606-48BE-BA4F-1EE683C38A00}" type="presOf" srcId="{288F7D17-704E-4C8A-83C1-16DA14A7C99A}" destId="{C68195C9-110D-4088-B142-8E4C88C8BEA9}" srcOrd="0" destOrd="0" presId="urn:microsoft.com/office/officeart/2005/8/layout/process5"/>
    <dgm:cxn modelId="{1A824D42-4F5E-4131-87C9-8CB9A8464B2F}" type="presOf" srcId="{19159850-01BF-4017-922E-432548859ADB}" destId="{6492D29A-4C2B-41E7-B614-57B32589005D}" srcOrd="0" destOrd="0" presId="urn:microsoft.com/office/officeart/2005/8/layout/process5"/>
    <dgm:cxn modelId="{F2EBD062-35BA-41BC-A86B-F5A39FF9E433}" type="presOf" srcId="{E4511336-9FC8-4440-89B0-24D00A79F2DD}" destId="{B804D61D-565F-4D04-A69B-9D71940A61F7}" srcOrd="0" destOrd="0" presId="urn:microsoft.com/office/officeart/2005/8/layout/process5"/>
    <dgm:cxn modelId="{C51AC966-731A-4637-BB45-2418034AD3AD}" type="presOf" srcId="{75E07A4E-9F30-42CD-9EED-60332B602B64}" destId="{B5D64673-6D0E-4F18-8CC2-821AC0F497C8}" srcOrd="0" destOrd="0" presId="urn:microsoft.com/office/officeart/2005/8/layout/process5"/>
    <dgm:cxn modelId="{EC406067-0637-4E55-ABA1-825B1FC88DAB}" srcId="{CEDD5185-2125-4690-9A65-271DCED4E758}" destId="{804345D2-C44E-4071-8971-AA32EB7D941A}" srcOrd="2" destOrd="0" parTransId="{E8F68B64-C471-4C01-8777-DEE02616E737}" sibTransId="{CC1588D4-91E6-4C9F-86F6-0824FF4B8072}"/>
    <dgm:cxn modelId="{901E2248-AFF5-44C9-ABC7-0BACEF2E6CB1}" type="presOf" srcId="{19159850-01BF-4017-922E-432548859ADB}" destId="{9C6B46F8-60B5-4A7D-B63B-945DC9CB9920}" srcOrd="1" destOrd="0" presId="urn:microsoft.com/office/officeart/2005/8/layout/process5"/>
    <dgm:cxn modelId="{ECA8274B-9262-44BB-B33C-D9348C5385C6}" type="presOf" srcId="{CE07D31C-F000-411E-B026-F4D25C9EB41D}" destId="{20D65B35-F5AD-4B64-BE76-70D79E5DEBB6}" srcOrd="0" destOrd="0" presId="urn:microsoft.com/office/officeart/2005/8/layout/process5"/>
    <dgm:cxn modelId="{7AAA764E-B233-45C5-875C-BECF1089732E}" srcId="{CEDD5185-2125-4690-9A65-271DCED4E758}" destId="{CB0DA053-8A93-4835-B518-9776974E3B68}" srcOrd="0" destOrd="0" parTransId="{AE8160C6-860E-4CFC-A2E8-6FBFE1A269E6}" sibTransId="{E4511336-9FC8-4440-89B0-24D00A79F2DD}"/>
    <dgm:cxn modelId="{F2F73073-25A7-4C7D-8988-590AECA09B4F}" type="presOf" srcId="{E4511336-9FC8-4440-89B0-24D00A79F2DD}" destId="{E5C65D20-832A-42D5-B234-64F40FA0D32B}" srcOrd="1" destOrd="0" presId="urn:microsoft.com/office/officeart/2005/8/layout/process5"/>
    <dgm:cxn modelId="{486E9E74-9531-4D32-80B0-635A0E245088}" type="presOf" srcId="{73B878A9-FA8E-48C3-A5D6-09B101ADE637}" destId="{0F5710E3-88DB-438C-A4B2-1D477CC5EF03}" srcOrd="0" destOrd="0" presId="urn:microsoft.com/office/officeart/2005/8/layout/process5"/>
    <dgm:cxn modelId="{F5CF2A55-351C-4B5B-8AED-9F50659BE2DE}" type="presOf" srcId="{CC1588D4-91E6-4C9F-86F6-0824FF4B8072}" destId="{D2EA42CC-32F5-4C61-81AE-3E8380BE66C7}" srcOrd="0" destOrd="0" presId="urn:microsoft.com/office/officeart/2005/8/layout/process5"/>
    <dgm:cxn modelId="{737DD257-AF4D-4D7D-87DB-EE44EDBF0ACA}" srcId="{CEDD5185-2125-4690-9A65-271DCED4E758}" destId="{6733A674-EBE2-455F-9F39-FC4E7391BD39}" srcOrd="5" destOrd="0" parTransId="{04F60287-6AEA-4959-B9F1-383FBB94D2E5}" sibTransId="{73B878A9-FA8E-48C3-A5D6-09B101ADE637}"/>
    <dgm:cxn modelId="{03352D7D-1CC3-41C9-BD8B-02800E8F322E}" srcId="{CEDD5185-2125-4690-9A65-271DCED4E758}" destId="{2E99C425-7616-422C-87C5-F51ED7211826}" srcOrd="4" destOrd="0" parTransId="{ED812758-D3C3-4F54-8308-FEF1FBD4743E}" sibTransId="{1B6069CE-4B85-4845-AEF4-00D1D5F65EE7}"/>
    <dgm:cxn modelId="{6B96487F-4A45-47E7-91B0-F2B7B47F9CC1}" type="presOf" srcId="{CC1588D4-91E6-4C9F-86F6-0824FF4B8072}" destId="{035C87ED-F297-4CBF-B25A-86D3DEAD0FF0}" srcOrd="1" destOrd="0" presId="urn:microsoft.com/office/officeart/2005/8/layout/process5"/>
    <dgm:cxn modelId="{E712697F-7E97-4991-9380-27C1EE4765CF}" srcId="{CEDD5185-2125-4690-9A65-271DCED4E758}" destId="{CE07D31C-F000-411E-B026-F4D25C9EB41D}" srcOrd="9" destOrd="0" parTransId="{0D6F8E68-E11C-491C-A2E1-0B94DA617E6B}" sibTransId="{696BBA9F-51CF-4E11-90E1-91D7D1523A15}"/>
    <dgm:cxn modelId="{229B5D85-843F-49EC-B0DD-5B37D77B504F}" type="presOf" srcId="{CFAFBEBF-4970-477B-A07E-68E46FEF7348}" destId="{43BF7B55-6AD2-446F-94FB-6D5A1D976BE8}" srcOrd="0" destOrd="0" presId="urn:microsoft.com/office/officeart/2005/8/layout/process5"/>
    <dgm:cxn modelId="{07024A9C-9A7F-4C96-82C3-F39F115E1F77}" type="presOf" srcId="{A1D47E04-5A09-48BE-81A0-70D0C9680751}" destId="{A0EABCCD-B9EA-400B-93F4-85CC18A92335}" srcOrd="0" destOrd="0" presId="urn:microsoft.com/office/officeart/2005/8/layout/process5"/>
    <dgm:cxn modelId="{944917AA-B29A-4556-9A6E-6EC0650C50FF}" type="presOf" srcId="{77600F0A-A112-4F7A-BBA7-C35B2FAFD6DD}" destId="{939E5938-1B50-40D7-BC08-D660E82FFA1D}" srcOrd="0" destOrd="0" presId="urn:microsoft.com/office/officeart/2005/8/layout/process5"/>
    <dgm:cxn modelId="{0DA825B1-CC75-4340-9FC7-193D42E32205}" srcId="{CEDD5185-2125-4690-9A65-271DCED4E758}" destId="{CFAFBEBF-4970-477B-A07E-68E46FEF7348}" srcOrd="3" destOrd="0" parTransId="{A7048EFF-C9E3-4AAD-B2A0-E72C71A62C65}" sibTransId="{7E766634-A92A-44C7-B6B9-0B87D7F95E04}"/>
    <dgm:cxn modelId="{5CE914B5-5D03-4293-A56E-28B5F6DC1270}" srcId="{CEDD5185-2125-4690-9A65-271DCED4E758}" destId="{0F6BECAF-D352-44B9-BA89-A5AD76A8AABD}" srcOrd="8" destOrd="0" parTransId="{27AD5BAE-AFC7-40CC-A23A-E3C86023864A}" sibTransId="{75E07A4E-9F30-42CD-9EED-60332B602B64}"/>
    <dgm:cxn modelId="{01CEBBB9-D3F4-4F0A-9234-CDB64608297A}" srcId="{CEDD5185-2125-4690-9A65-271DCED4E758}" destId="{8EDC639D-BBCC-40BC-A689-E42F03496870}" srcOrd="1" destOrd="0" parTransId="{015E3AD8-60F8-4DF4-A58F-5F609DD17668}" sibTransId="{19159850-01BF-4017-922E-432548859ADB}"/>
    <dgm:cxn modelId="{239956BE-7747-450A-A89F-5939BF5B5016}" type="presOf" srcId="{1B6069CE-4B85-4845-AEF4-00D1D5F65EE7}" destId="{C1B6E0B1-07A6-4AA1-B842-06D99515EA07}" srcOrd="0" destOrd="0" presId="urn:microsoft.com/office/officeart/2005/8/layout/process5"/>
    <dgm:cxn modelId="{54896ACA-B65D-426F-A318-7A6D60E7E865}" type="presOf" srcId="{2E99C425-7616-422C-87C5-F51ED7211826}" destId="{EC081CA5-95FF-4F71-B6C4-D6A4A961AE8A}" srcOrd="0" destOrd="0" presId="urn:microsoft.com/office/officeart/2005/8/layout/process5"/>
    <dgm:cxn modelId="{192EA4D8-A623-40F4-B704-33DE5E1DC2BE}" type="presOf" srcId="{77600F0A-A112-4F7A-BBA7-C35B2FAFD6DD}" destId="{5C4E627C-F855-49FC-8DDD-88F79FC0C89E}" srcOrd="1" destOrd="0" presId="urn:microsoft.com/office/officeart/2005/8/layout/process5"/>
    <dgm:cxn modelId="{526093DA-9C69-473A-AF52-3F6822828E1F}" type="presOf" srcId="{73B878A9-FA8E-48C3-A5D6-09B101ADE637}" destId="{7A8C2A35-ECD1-4338-8126-B4C6366D382C}" srcOrd="1" destOrd="0" presId="urn:microsoft.com/office/officeart/2005/8/layout/process5"/>
    <dgm:cxn modelId="{01E137DE-E77D-427E-A2F6-91D02A8AEBE8}" type="presOf" srcId="{6733A674-EBE2-455F-9F39-FC4E7391BD39}" destId="{68DB71DD-5B15-4BA5-A818-436AA7E05794}" srcOrd="0" destOrd="0" presId="urn:microsoft.com/office/officeart/2005/8/layout/process5"/>
    <dgm:cxn modelId="{B9A08CE2-F983-4CEE-AAC0-BACA0C7600F2}" type="presOf" srcId="{1B6069CE-4B85-4845-AEF4-00D1D5F65EE7}" destId="{32A728A4-CEF6-4C62-9C66-143101FC01A3}" srcOrd="1" destOrd="0" presId="urn:microsoft.com/office/officeart/2005/8/layout/process5"/>
    <dgm:cxn modelId="{EF0C79F2-20E8-449C-8BDE-0A008BB4B595}" srcId="{CEDD5185-2125-4690-9A65-271DCED4E758}" destId="{288F7D17-704E-4C8A-83C1-16DA14A7C99A}" srcOrd="6" destOrd="0" parTransId="{DF32D55D-DD39-4B75-B798-F76AA470422B}" sibTransId="{A1D47E04-5A09-48BE-81A0-70D0C9680751}"/>
    <dgm:cxn modelId="{4EA855FC-D833-4824-B9D7-17C5257C800D}" type="presOf" srcId="{A1D47E04-5A09-48BE-81A0-70D0C9680751}" destId="{F501A725-FDE1-480F-878A-E1487EB91598}" srcOrd="1" destOrd="0" presId="urn:microsoft.com/office/officeart/2005/8/layout/process5"/>
    <dgm:cxn modelId="{E17B55FE-041E-4C86-A5B4-181F6C8269F9}" type="presOf" srcId="{75E07A4E-9F30-42CD-9EED-60332B602B64}" destId="{2DCA5912-883B-466E-8A5E-664BD41B0700}" srcOrd="1" destOrd="0" presId="urn:microsoft.com/office/officeart/2005/8/layout/process5"/>
    <dgm:cxn modelId="{9EF598C9-03F7-45D8-9861-BB5767F1168D}" type="presParOf" srcId="{9DB9FBF5-1B93-4F7C-ABD4-F18B68660875}" destId="{EC9D7E59-3802-4377-AD08-B4DD9C3D0024}" srcOrd="0" destOrd="0" presId="urn:microsoft.com/office/officeart/2005/8/layout/process5"/>
    <dgm:cxn modelId="{3740C598-B246-4970-81AB-DCCB374A3B3E}" type="presParOf" srcId="{9DB9FBF5-1B93-4F7C-ABD4-F18B68660875}" destId="{B804D61D-565F-4D04-A69B-9D71940A61F7}" srcOrd="1" destOrd="0" presId="urn:microsoft.com/office/officeart/2005/8/layout/process5"/>
    <dgm:cxn modelId="{798E458E-B0B1-4A43-88D5-8CE60F144E77}" type="presParOf" srcId="{B804D61D-565F-4D04-A69B-9D71940A61F7}" destId="{E5C65D20-832A-42D5-B234-64F40FA0D32B}" srcOrd="0" destOrd="0" presId="urn:microsoft.com/office/officeart/2005/8/layout/process5"/>
    <dgm:cxn modelId="{78A49349-ED5D-4BB7-8DAC-63EE36CF889C}" type="presParOf" srcId="{9DB9FBF5-1B93-4F7C-ABD4-F18B68660875}" destId="{A1F1A844-1F30-409A-B946-69636A3176D9}" srcOrd="2" destOrd="0" presId="urn:microsoft.com/office/officeart/2005/8/layout/process5"/>
    <dgm:cxn modelId="{062BB773-BDE3-4718-A6BF-D06AC4157F23}" type="presParOf" srcId="{9DB9FBF5-1B93-4F7C-ABD4-F18B68660875}" destId="{6492D29A-4C2B-41E7-B614-57B32589005D}" srcOrd="3" destOrd="0" presId="urn:microsoft.com/office/officeart/2005/8/layout/process5"/>
    <dgm:cxn modelId="{2B5F93CC-E745-4DE1-B469-A392A2602EC2}" type="presParOf" srcId="{6492D29A-4C2B-41E7-B614-57B32589005D}" destId="{9C6B46F8-60B5-4A7D-B63B-945DC9CB9920}" srcOrd="0" destOrd="0" presId="urn:microsoft.com/office/officeart/2005/8/layout/process5"/>
    <dgm:cxn modelId="{C9255A39-C20E-4512-8F3B-912E8C5403FB}" type="presParOf" srcId="{9DB9FBF5-1B93-4F7C-ABD4-F18B68660875}" destId="{2B312200-0006-4C1C-93CF-F3E94AA91190}" srcOrd="4" destOrd="0" presId="urn:microsoft.com/office/officeart/2005/8/layout/process5"/>
    <dgm:cxn modelId="{8A9CB5A7-A554-495A-BED4-F7839E6B5843}" type="presParOf" srcId="{9DB9FBF5-1B93-4F7C-ABD4-F18B68660875}" destId="{D2EA42CC-32F5-4C61-81AE-3E8380BE66C7}" srcOrd="5" destOrd="0" presId="urn:microsoft.com/office/officeart/2005/8/layout/process5"/>
    <dgm:cxn modelId="{BD379A29-7306-4147-83C6-847A68EA7523}" type="presParOf" srcId="{D2EA42CC-32F5-4C61-81AE-3E8380BE66C7}" destId="{035C87ED-F297-4CBF-B25A-86D3DEAD0FF0}" srcOrd="0" destOrd="0" presId="urn:microsoft.com/office/officeart/2005/8/layout/process5"/>
    <dgm:cxn modelId="{4EE7E961-AEF6-4875-A94F-ED7CB5174A64}" type="presParOf" srcId="{9DB9FBF5-1B93-4F7C-ABD4-F18B68660875}" destId="{43BF7B55-6AD2-446F-94FB-6D5A1D976BE8}" srcOrd="6" destOrd="0" presId="urn:microsoft.com/office/officeart/2005/8/layout/process5"/>
    <dgm:cxn modelId="{5B54C499-C12B-48A5-8522-5C104B543BA2}" type="presParOf" srcId="{9DB9FBF5-1B93-4F7C-ABD4-F18B68660875}" destId="{DA50B967-4A78-4C65-A719-B791D4607D5F}" srcOrd="7" destOrd="0" presId="urn:microsoft.com/office/officeart/2005/8/layout/process5"/>
    <dgm:cxn modelId="{FE84B7CF-2F27-447F-93D6-B116EB62CB71}" type="presParOf" srcId="{DA50B967-4A78-4C65-A719-B791D4607D5F}" destId="{1ADC42B2-EE48-4C18-A659-3425CAC7914E}" srcOrd="0" destOrd="0" presId="urn:microsoft.com/office/officeart/2005/8/layout/process5"/>
    <dgm:cxn modelId="{A4058CFD-2465-44F9-8D5C-54ED26B5FFAB}" type="presParOf" srcId="{9DB9FBF5-1B93-4F7C-ABD4-F18B68660875}" destId="{EC081CA5-95FF-4F71-B6C4-D6A4A961AE8A}" srcOrd="8" destOrd="0" presId="urn:microsoft.com/office/officeart/2005/8/layout/process5"/>
    <dgm:cxn modelId="{E2065CBC-65FE-49D8-B42D-038D483D4636}" type="presParOf" srcId="{9DB9FBF5-1B93-4F7C-ABD4-F18B68660875}" destId="{C1B6E0B1-07A6-4AA1-B842-06D99515EA07}" srcOrd="9" destOrd="0" presId="urn:microsoft.com/office/officeart/2005/8/layout/process5"/>
    <dgm:cxn modelId="{472B146D-A4AF-4C17-943C-3A3D32C19FD1}" type="presParOf" srcId="{C1B6E0B1-07A6-4AA1-B842-06D99515EA07}" destId="{32A728A4-CEF6-4C62-9C66-143101FC01A3}" srcOrd="0" destOrd="0" presId="urn:microsoft.com/office/officeart/2005/8/layout/process5"/>
    <dgm:cxn modelId="{A088F1CE-9A26-4B00-AE7E-3F4AD17B2968}" type="presParOf" srcId="{9DB9FBF5-1B93-4F7C-ABD4-F18B68660875}" destId="{68DB71DD-5B15-4BA5-A818-436AA7E05794}" srcOrd="10" destOrd="0" presId="urn:microsoft.com/office/officeart/2005/8/layout/process5"/>
    <dgm:cxn modelId="{E82DC5C4-0D6E-45BF-B95D-405D619AAF04}" type="presParOf" srcId="{9DB9FBF5-1B93-4F7C-ABD4-F18B68660875}" destId="{0F5710E3-88DB-438C-A4B2-1D477CC5EF03}" srcOrd="11" destOrd="0" presId="urn:microsoft.com/office/officeart/2005/8/layout/process5"/>
    <dgm:cxn modelId="{3C4861B1-3675-47F1-AC58-400EA453459F}" type="presParOf" srcId="{0F5710E3-88DB-438C-A4B2-1D477CC5EF03}" destId="{7A8C2A35-ECD1-4338-8126-B4C6366D382C}" srcOrd="0" destOrd="0" presId="urn:microsoft.com/office/officeart/2005/8/layout/process5"/>
    <dgm:cxn modelId="{DDFA66D9-9396-4925-B5DD-CC905BD0EDAF}" type="presParOf" srcId="{9DB9FBF5-1B93-4F7C-ABD4-F18B68660875}" destId="{C68195C9-110D-4088-B142-8E4C88C8BEA9}" srcOrd="12" destOrd="0" presId="urn:microsoft.com/office/officeart/2005/8/layout/process5"/>
    <dgm:cxn modelId="{245EAC3B-DB89-4E1B-822A-B797CAC237C6}" type="presParOf" srcId="{9DB9FBF5-1B93-4F7C-ABD4-F18B68660875}" destId="{A0EABCCD-B9EA-400B-93F4-85CC18A92335}" srcOrd="13" destOrd="0" presId="urn:microsoft.com/office/officeart/2005/8/layout/process5"/>
    <dgm:cxn modelId="{3E3F27F5-F129-416B-B850-1EF1F4BCFCCD}" type="presParOf" srcId="{A0EABCCD-B9EA-400B-93F4-85CC18A92335}" destId="{F501A725-FDE1-480F-878A-E1487EB91598}" srcOrd="0" destOrd="0" presId="urn:microsoft.com/office/officeart/2005/8/layout/process5"/>
    <dgm:cxn modelId="{2D7B5ECE-2DC4-4107-B1BE-AFBD05CB8236}" type="presParOf" srcId="{9DB9FBF5-1B93-4F7C-ABD4-F18B68660875}" destId="{6DCCB280-510D-4323-9F8D-3A2681CEFA4E}" srcOrd="14" destOrd="0" presId="urn:microsoft.com/office/officeart/2005/8/layout/process5"/>
    <dgm:cxn modelId="{336C964E-78D6-48EE-AA2E-4B25094D51F5}" type="presParOf" srcId="{9DB9FBF5-1B93-4F7C-ABD4-F18B68660875}" destId="{939E5938-1B50-40D7-BC08-D660E82FFA1D}" srcOrd="15" destOrd="0" presId="urn:microsoft.com/office/officeart/2005/8/layout/process5"/>
    <dgm:cxn modelId="{690EBC6F-B609-4CF0-A857-DE83C5D9A23F}" type="presParOf" srcId="{939E5938-1B50-40D7-BC08-D660E82FFA1D}" destId="{5C4E627C-F855-49FC-8DDD-88F79FC0C89E}" srcOrd="0" destOrd="0" presId="urn:microsoft.com/office/officeart/2005/8/layout/process5"/>
    <dgm:cxn modelId="{0E30C91B-6274-49F5-BE55-024192EF0BDC}" type="presParOf" srcId="{9DB9FBF5-1B93-4F7C-ABD4-F18B68660875}" destId="{A1B3B682-2E7F-436D-B9AF-628CA3AE770A}" srcOrd="16" destOrd="0" presId="urn:microsoft.com/office/officeart/2005/8/layout/process5"/>
    <dgm:cxn modelId="{E8A713AE-4F92-4E11-8493-00C20FA47494}" type="presParOf" srcId="{9DB9FBF5-1B93-4F7C-ABD4-F18B68660875}" destId="{B5D64673-6D0E-4F18-8CC2-821AC0F497C8}" srcOrd="17" destOrd="0" presId="urn:microsoft.com/office/officeart/2005/8/layout/process5"/>
    <dgm:cxn modelId="{A4E0C6FE-10DC-489D-9CEE-04A18222D269}" type="presParOf" srcId="{B5D64673-6D0E-4F18-8CC2-821AC0F497C8}" destId="{2DCA5912-883B-466E-8A5E-664BD41B0700}" srcOrd="0" destOrd="0" presId="urn:microsoft.com/office/officeart/2005/8/layout/process5"/>
    <dgm:cxn modelId="{773469EA-FFDA-403F-8822-DE86D67443F8}" type="presParOf" srcId="{9DB9FBF5-1B93-4F7C-ABD4-F18B68660875}" destId="{20D65B35-F5AD-4B64-BE76-70D79E5DEBB6}" srcOrd="1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D7E59-3802-4377-AD08-B4DD9C3D0024}">
      <dsp:nvSpPr>
        <dsp:cNvPr id="0" name=""/>
        <dsp:cNvSpPr/>
      </dsp:nvSpPr>
      <dsp:spPr>
        <a:xfrm>
          <a:off x="1634161" y="20"/>
          <a:ext cx="7887554" cy="47325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Student applies through KBOR Online Application – will require student to create a login with KBOR</a:t>
          </a:r>
        </a:p>
      </dsp:txBody>
      <dsp:txXfrm>
        <a:off x="1772772" y="138631"/>
        <a:ext cx="7610332" cy="445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D7E59-3802-4377-AD08-B4DD9C3D0024}">
      <dsp:nvSpPr>
        <dsp:cNvPr id="0" name=""/>
        <dsp:cNvSpPr/>
      </dsp:nvSpPr>
      <dsp:spPr>
        <a:xfrm>
          <a:off x="10239" y="974790"/>
          <a:ext cx="3060508" cy="1836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Student applies through KBOR Online Application – will require student to create a login</a:t>
          </a:r>
        </a:p>
      </dsp:txBody>
      <dsp:txXfrm>
        <a:off x="64023" y="1028574"/>
        <a:ext cx="2952940" cy="1728736"/>
      </dsp:txXfrm>
    </dsp:sp>
    <dsp:sp modelId="{B804D61D-565F-4D04-A69B-9D71940A61F7}">
      <dsp:nvSpPr>
        <dsp:cNvPr id="0" name=""/>
        <dsp:cNvSpPr/>
      </dsp:nvSpPr>
      <dsp:spPr>
        <a:xfrm>
          <a:off x="3340072" y="1513439"/>
          <a:ext cx="648827" cy="759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340072" y="1665240"/>
        <a:ext cx="454179" cy="455404"/>
      </dsp:txXfrm>
    </dsp:sp>
    <dsp:sp modelId="{A1F1A844-1F30-409A-B946-69636A3176D9}">
      <dsp:nvSpPr>
        <dsp:cNvPr id="0" name=""/>
        <dsp:cNvSpPr/>
      </dsp:nvSpPr>
      <dsp:spPr>
        <a:xfrm>
          <a:off x="4294950" y="974790"/>
          <a:ext cx="3060508" cy="1836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Application is checked for limits; application will then be routed to institution to review eligibility</a:t>
          </a:r>
        </a:p>
      </dsp:txBody>
      <dsp:txXfrm>
        <a:off x="4348734" y="1028574"/>
        <a:ext cx="2952940" cy="1728736"/>
      </dsp:txXfrm>
    </dsp:sp>
    <dsp:sp modelId="{6492D29A-4C2B-41E7-B614-57B32589005D}">
      <dsp:nvSpPr>
        <dsp:cNvPr id="0" name=""/>
        <dsp:cNvSpPr/>
      </dsp:nvSpPr>
      <dsp:spPr>
        <a:xfrm rot="5178">
          <a:off x="7626325" y="1516644"/>
          <a:ext cx="652542" cy="7590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626325" y="1668298"/>
        <a:ext cx="456779" cy="455404"/>
      </dsp:txXfrm>
    </dsp:sp>
    <dsp:sp modelId="{2B312200-0006-4C1C-93CF-F3E94AA91190}">
      <dsp:nvSpPr>
        <dsp:cNvPr id="0" name=""/>
        <dsp:cNvSpPr/>
      </dsp:nvSpPr>
      <dsp:spPr>
        <a:xfrm>
          <a:off x="8586670" y="981254"/>
          <a:ext cx="3060508" cy="18363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Eligible application will then be reviewed by institution to calculate a Pre-Award; institution counsels student on award and obligations</a:t>
          </a:r>
        </a:p>
      </dsp:txBody>
      <dsp:txXfrm>
        <a:off x="8640454" y="1035038"/>
        <a:ext cx="2952940" cy="1728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D7E59-3802-4377-AD08-B4DD9C3D0024}">
      <dsp:nvSpPr>
        <dsp:cNvPr id="0" name=""/>
        <dsp:cNvSpPr/>
      </dsp:nvSpPr>
      <dsp:spPr>
        <a:xfrm>
          <a:off x="9804" y="21809"/>
          <a:ext cx="2930596" cy="1758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Student applies through KBOR Online Application – will require student to create a login</a:t>
          </a:r>
        </a:p>
      </dsp:txBody>
      <dsp:txXfrm>
        <a:off x="61305" y="73310"/>
        <a:ext cx="2827594" cy="1655356"/>
      </dsp:txXfrm>
    </dsp:sp>
    <dsp:sp modelId="{B804D61D-565F-4D04-A69B-9D71940A61F7}">
      <dsp:nvSpPr>
        <dsp:cNvPr id="0" name=""/>
        <dsp:cNvSpPr/>
      </dsp:nvSpPr>
      <dsp:spPr>
        <a:xfrm>
          <a:off x="3198294" y="537594"/>
          <a:ext cx="621286" cy="726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98294" y="682952"/>
        <a:ext cx="434900" cy="436072"/>
      </dsp:txXfrm>
    </dsp:sp>
    <dsp:sp modelId="{A1F1A844-1F30-409A-B946-69636A3176D9}">
      <dsp:nvSpPr>
        <dsp:cNvPr id="0" name=""/>
        <dsp:cNvSpPr/>
      </dsp:nvSpPr>
      <dsp:spPr>
        <a:xfrm>
          <a:off x="4112640" y="21809"/>
          <a:ext cx="2930596" cy="1758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Application is checked for limits; application will then be routed to institution to review eligibility</a:t>
          </a:r>
        </a:p>
      </dsp:txBody>
      <dsp:txXfrm>
        <a:off x="4164141" y="73310"/>
        <a:ext cx="2827594" cy="1655356"/>
      </dsp:txXfrm>
    </dsp:sp>
    <dsp:sp modelId="{6492D29A-4C2B-41E7-B614-57B32589005D}">
      <dsp:nvSpPr>
        <dsp:cNvPr id="0" name=""/>
        <dsp:cNvSpPr/>
      </dsp:nvSpPr>
      <dsp:spPr>
        <a:xfrm>
          <a:off x="7301129" y="537594"/>
          <a:ext cx="621286" cy="726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301129" y="682952"/>
        <a:ext cx="434900" cy="436072"/>
      </dsp:txXfrm>
    </dsp:sp>
    <dsp:sp modelId="{2B312200-0006-4C1C-93CF-F3E94AA91190}">
      <dsp:nvSpPr>
        <dsp:cNvPr id="0" name=""/>
        <dsp:cNvSpPr/>
      </dsp:nvSpPr>
      <dsp:spPr>
        <a:xfrm>
          <a:off x="8215476" y="21809"/>
          <a:ext cx="2930596" cy="1758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Eligible application will then be reviewed by institution to calculate a Pre-Award; institution counsels student on award and obligations</a:t>
          </a:r>
        </a:p>
      </dsp:txBody>
      <dsp:txXfrm>
        <a:off x="8266977" y="73310"/>
        <a:ext cx="2827594" cy="1655356"/>
      </dsp:txXfrm>
    </dsp:sp>
    <dsp:sp modelId="{D2EA42CC-32F5-4C61-81AE-3E8380BE66C7}">
      <dsp:nvSpPr>
        <dsp:cNvPr id="0" name=""/>
        <dsp:cNvSpPr/>
      </dsp:nvSpPr>
      <dsp:spPr>
        <a:xfrm rot="5400000">
          <a:off x="9370131" y="1985308"/>
          <a:ext cx="621286" cy="726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9462738" y="2038059"/>
        <a:ext cx="436072" cy="434900"/>
      </dsp:txXfrm>
    </dsp:sp>
    <dsp:sp modelId="{43BF7B55-6AD2-446F-94FB-6D5A1D976BE8}">
      <dsp:nvSpPr>
        <dsp:cNvPr id="0" name=""/>
        <dsp:cNvSpPr/>
      </dsp:nvSpPr>
      <dsp:spPr>
        <a:xfrm>
          <a:off x="8215476" y="2952405"/>
          <a:ext cx="2930596" cy="1758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Application will then be routed to KBOR to request a promissory note from student</a:t>
          </a:r>
        </a:p>
      </dsp:txBody>
      <dsp:txXfrm>
        <a:off x="8266977" y="3003906"/>
        <a:ext cx="2827594" cy="1655356"/>
      </dsp:txXfrm>
    </dsp:sp>
    <dsp:sp modelId="{DA50B967-4A78-4C65-A719-B791D4607D5F}">
      <dsp:nvSpPr>
        <dsp:cNvPr id="0" name=""/>
        <dsp:cNvSpPr/>
      </dsp:nvSpPr>
      <dsp:spPr>
        <a:xfrm rot="10800000">
          <a:off x="7336297" y="3468190"/>
          <a:ext cx="621286" cy="726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7522683" y="3613548"/>
        <a:ext cx="434900" cy="436072"/>
      </dsp:txXfrm>
    </dsp:sp>
    <dsp:sp modelId="{EC081CA5-95FF-4F71-B6C4-D6A4A961AE8A}">
      <dsp:nvSpPr>
        <dsp:cNvPr id="0" name=""/>
        <dsp:cNvSpPr/>
      </dsp:nvSpPr>
      <dsp:spPr>
        <a:xfrm>
          <a:off x="4112640" y="2952405"/>
          <a:ext cx="2930596" cy="1758358"/>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Student will navigate promissory note process through ECSI – will require ECSI PIN information</a:t>
          </a:r>
        </a:p>
      </dsp:txBody>
      <dsp:txXfrm>
        <a:off x="4164141" y="3003906"/>
        <a:ext cx="2827594" cy="1655356"/>
      </dsp:txXfrm>
    </dsp:sp>
    <dsp:sp modelId="{C1B6E0B1-07A6-4AA1-B842-06D99515EA07}">
      <dsp:nvSpPr>
        <dsp:cNvPr id="0" name=""/>
        <dsp:cNvSpPr/>
      </dsp:nvSpPr>
      <dsp:spPr>
        <a:xfrm rot="10800000">
          <a:off x="3233461" y="3468190"/>
          <a:ext cx="621286" cy="7267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419847" y="3613548"/>
        <a:ext cx="434900" cy="436072"/>
      </dsp:txXfrm>
    </dsp:sp>
    <dsp:sp modelId="{68DB71DD-5B15-4BA5-A818-436AA7E05794}">
      <dsp:nvSpPr>
        <dsp:cNvPr id="0" name=""/>
        <dsp:cNvSpPr/>
      </dsp:nvSpPr>
      <dsp:spPr>
        <a:xfrm>
          <a:off x="9804" y="2952405"/>
          <a:ext cx="2930596" cy="1758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promissory note is signed, application is routed back to institution to officially award the student</a:t>
          </a:r>
        </a:p>
      </dsp:txBody>
      <dsp:txXfrm>
        <a:off x="61305" y="3003906"/>
        <a:ext cx="2827594" cy="1655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D7E59-3802-4377-AD08-B4DD9C3D0024}">
      <dsp:nvSpPr>
        <dsp:cNvPr id="0" name=""/>
        <dsp:cNvSpPr/>
      </dsp:nvSpPr>
      <dsp:spPr>
        <a:xfrm>
          <a:off x="4902" y="651506"/>
          <a:ext cx="2143475" cy="1286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Student applies through KBOR Online Application – will require student to create a login</a:t>
          </a:r>
        </a:p>
      </dsp:txBody>
      <dsp:txXfrm>
        <a:off x="42570" y="689174"/>
        <a:ext cx="2068139" cy="1210749"/>
      </dsp:txXfrm>
    </dsp:sp>
    <dsp:sp modelId="{B804D61D-565F-4D04-A69B-9D71940A61F7}">
      <dsp:nvSpPr>
        <dsp:cNvPr id="0" name=""/>
        <dsp:cNvSpPr/>
      </dsp:nvSpPr>
      <dsp:spPr>
        <a:xfrm>
          <a:off x="2337003" y="1028757"/>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37003" y="1135073"/>
        <a:ext cx="318091" cy="318949"/>
      </dsp:txXfrm>
    </dsp:sp>
    <dsp:sp modelId="{A1F1A844-1F30-409A-B946-69636A3176D9}">
      <dsp:nvSpPr>
        <dsp:cNvPr id="0" name=""/>
        <dsp:cNvSpPr/>
      </dsp:nvSpPr>
      <dsp:spPr>
        <a:xfrm>
          <a:off x="3005768" y="651506"/>
          <a:ext cx="2143475" cy="1286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Application is checked for limits; application will then be routed to institution to review eligibility</a:t>
          </a:r>
        </a:p>
      </dsp:txBody>
      <dsp:txXfrm>
        <a:off x="3043436" y="689174"/>
        <a:ext cx="2068139" cy="1210749"/>
      </dsp:txXfrm>
    </dsp:sp>
    <dsp:sp modelId="{6492D29A-4C2B-41E7-B614-57B32589005D}">
      <dsp:nvSpPr>
        <dsp:cNvPr id="0" name=""/>
        <dsp:cNvSpPr/>
      </dsp:nvSpPr>
      <dsp:spPr>
        <a:xfrm>
          <a:off x="5337869" y="1028757"/>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337869" y="1135073"/>
        <a:ext cx="318091" cy="318949"/>
      </dsp:txXfrm>
    </dsp:sp>
    <dsp:sp modelId="{2B312200-0006-4C1C-93CF-F3E94AA91190}">
      <dsp:nvSpPr>
        <dsp:cNvPr id="0" name=""/>
        <dsp:cNvSpPr/>
      </dsp:nvSpPr>
      <dsp:spPr>
        <a:xfrm>
          <a:off x="6006634" y="651506"/>
          <a:ext cx="2143475" cy="1286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Eligible application will then be reviewed by institution to calculate a Pre-Award; institution counsels student on award and obligations</a:t>
          </a:r>
        </a:p>
      </dsp:txBody>
      <dsp:txXfrm>
        <a:off x="6044302" y="689174"/>
        <a:ext cx="2068139" cy="1210749"/>
      </dsp:txXfrm>
    </dsp:sp>
    <dsp:sp modelId="{D2EA42CC-32F5-4C61-81AE-3E8380BE66C7}">
      <dsp:nvSpPr>
        <dsp:cNvPr id="0" name=""/>
        <dsp:cNvSpPr/>
      </dsp:nvSpPr>
      <dsp:spPr>
        <a:xfrm>
          <a:off x="8338735" y="1028757"/>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338735" y="1135073"/>
        <a:ext cx="318091" cy="318949"/>
      </dsp:txXfrm>
    </dsp:sp>
    <dsp:sp modelId="{43BF7B55-6AD2-446F-94FB-6D5A1D976BE8}">
      <dsp:nvSpPr>
        <dsp:cNvPr id="0" name=""/>
        <dsp:cNvSpPr/>
      </dsp:nvSpPr>
      <dsp:spPr>
        <a:xfrm>
          <a:off x="9007499" y="651506"/>
          <a:ext cx="2143475" cy="1286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Application will then be routed to KBOR to request a promissory note from student</a:t>
          </a:r>
        </a:p>
      </dsp:txBody>
      <dsp:txXfrm>
        <a:off x="9045167" y="689174"/>
        <a:ext cx="2068139" cy="1210749"/>
      </dsp:txXfrm>
    </dsp:sp>
    <dsp:sp modelId="{DA50B967-4A78-4C65-A719-B791D4607D5F}">
      <dsp:nvSpPr>
        <dsp:cNvPr id="0" name=""/>
        <dsp:cNvSpPr/>
      </dsp:nvSpPr>
      <dsp:spPr>
        <a:xfrm rot="5400000">
          <a:off x="9852029" y="2087634"/>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9919763" y="2126217"/>
        <a:ext cx="318949" cy="318091"/>
      </dsp:txXfrm>
    </dsp:sp>
    <dsp:sp modelId="{EC081CA5-95FF-4F71-B6C4-D6A4A961AE8A}">
      <dsp:nvSpPr>
        <dsp:cNvPr id="0" name=""/>
        <dsp:cNvSpPr/>
      </dsp:nvSpPr>
      <dsp:spPr>
        <a:xfrm>
          <a:off x="9007499" y="2794981"/>
          <a:ext cx="2143475" cy="1286085"/>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Student will navigate promissory note process through ECSI – will require ECSI PIN information</a:t>
          </a:r>
        </a:p>
      </dsp:txBody>
      <dsp:txXfrm>
        <a:off x="9045167" y="2832649"/>
        <a:ext cx="2068139" cy="1210749"/>
      </dsp:txXfrm>
    </dsp:sp>
    <dsp:sp modelId="{C1B6E0B1-07A6-4AA1-B842-06D99515EA07}">
      <dsp:nvSpPr>
        <dsp:cNvPr id="0" name=""/>
        <dsp:cNvSpPr/>
      </dsp:nvSpPr>
      <dsp:spPr>
        <a:xfrm rot="10800000">
          <a:off x="8364457" y="3172233"/>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8500782" y="3278549"/>
        <a:ext cx="318091" cy="318949"/>
      </dsp:txXfrm>
    </dsp:sp>
    <dsp:sp modelId="{68DB71DD-5B15-4BA5-A818-436AA7E05794}">
      <dsp:nvSpPr>
        <dsp:cNvPr id="0" name=""/>
        <dsp:cNvSpPr/>
      </dsp:nvSpPr>
      <dsp:spPr>
        <a:xfrm>
          <a:off x="6006634" y="2794981"/>
          <a:ext cx="2143475" cy="1286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promissory note is signed, application is routed back to institution to officially award the student</a:t>
          </a:r>
        </a:p>
      </dsp:txBody>
      <dsp:txXfrm>
        <a:off x="6044302" y="2832649"/>
        <a:ext cx="2068139" cy="1210749"/>
      </dsp:txXfrm>
    </dsp:sp>
    <dsp:sp modelId="{0F5710E3-88DB-438C-A4B2-1D477CC5EF03}">
      <dsp:nvSpPr>
        <dsp:cNvPr id="0" name=""/>
        <dsp:cNvSpPr/>
      </dsp:nvSpPr>
      <dsp:spPr>
        <a:xfrm rot="10800000">
          <a:off x="5363591" y="3172233"/>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499916" y="3278549"/>
        <a:ext cx="318091" cy="318949"/>
      </dsp:txXfrm>
    </dsp:sp>
    <dsp:sp modelId="{C68195C9-110D-4088-B142-8E4C88C8BEA9}">
      <dsp:nvSpPr>
        <dsp:cNvPr id="0" name=""/>
        <dsp:cNvSpPr/>
      </dsp:nvSpPr>
      <dsp:spPr>
        <a:xfrm>
          <a:off x="3005768" y="2794981"/>
          <a:ext cx="2143475" cy="1286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Institutions will certify the award amount each semester – this is where any award adjustments can be made</a:t>
          </a:r>
        </a:p>
      </dsp:txBody>
      <dsp:txXfrm>
        <a:off x="3043436" y="2832649"/>
        <a:ext cx="2068139" cy="12107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D7E59-3802-4377-AD08-B4DD9C3D0024}">
      <dsp:nvSpPr>
        <dsp:cNvPr id="0" name=""/>
        <dsp:cNvSpPr/>
      </dsp:nvSpPr>
      <dsp:spPr>
        <a:xfrm>
          <a:off x="4902" y="651506"/>
          <a:ext cx="2143475" cy="1286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Student applies through KBOR Online Application – will require student to create a login</a:t>
          </a:r>
        </a:p>
      </dsp:txBody>
      <dsp:txXfrm>
        <a:off x="42570" y="689174"/>
        <a:ext cx="2068139" cy="1210749"/>
      </dsp:txXfrm>
    </dsp:sp>
    <dsp:sp modelId="{B804D61D-565F-4D04-A69B-9D71940A61F7}">
      <dsp:nvSpPr>
        <dsp:cNvPr id="0" name=""/>
        <dsp:cNvSpPr/>
      </dsp:nvSpPr>
      <dsp:spPr>
        <a:xfrm>
          <a:off x="2337003" y="1028757"/>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37003" y="1135073"/>
        <a:ext cx="318091" cy="318949"/>
      </dsp:txXfrm>
    </dsp:sp>
    <dsp:sp modelId="{A1F1A844-1F30-409A-B946-69636A3176D9}">
      <dsp:nvSpPr>
        <dsp:cNvPr id="0" name=""/>
        <dsp:cNvSpPr/>
      </dsp:nvSpPr>
      <dsp:spPr>
        <a:xfrm>
          <a:off x="3005768" y="651506"/>
          <a:ext cx="2143475" cy="1286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Application is checked for limits; application will then be routed to institution to review eligibility</a:t>
          </a:r>
        </a:p>
      </dsp:txBody>
      <dsp:txXfrm>
        <a:off x="3043436" y="689174"/>
        <a:ext cx="2068139" cy="1210749"/>
      </dsp:txXfrm>
    </dsp:sp>
    <dsp:sp modelId="{6492D29A-4C2B-41E7-B614-57B32589005D}">
      <dsp:nvSpPr>
        <dsp:cNvPr id="0" name=""/>
        <dsp:cNvSpPr/>
      </dsp:nvSpPr>
      <dsp:spPr>
        <a:xfrm>
          <a:off x="5337869" y="1028757"/>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337869" y="1135073"/>
        <a:ext cx="318091" cy="318949"/>
      </dsp:txXfrm>
    </dsp:sp>
    <dsp:sp modelId="{2B312200-0006-4C1C-93CF-F3E94AA91190}">
      <dsp:nvSpPr>
        <dsp:cNvPr id="0" name=""/>
        <dsp:cNvSpPr/>
      </dsp:nvSpPr>
      <dsp:spPr>
        <a:xfrm>
          <a:off x="6006634" y="651506"/>
          <a:ext cx="2143475" cy="1286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Eligible application will then be reviewed by institution to calculate a Pre-Award; institution counsels student on award and obligations</a:t>
          </a:r>
        </a:p>
      </dsp:txBody>
      <dsp:txXfrm>
        <a:off x="6044302" y="689174"/>
        <a:ext cx="2068139" cy="1210749"/>
      </dsp:txXfrm>
    </dsp:sp>
    <dsp:sp modelId="{D2EA42CC-32F5-4C61-81AE-3E8380BE66C7}">
      <dsp:nvSpPr>
        <dsp:cNvPr id="0" name=""/>
        <dsp:cNvSpPr/>
      </dsp:nvSpPr>
      <dsp:spPr>
        <a:xfrm>
          <a:off x="8338735" y="1028757"/>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338735" y="1135073"/>
        <a:ext cx="318091" cy="318949"/>
      </dsp:txXfrm>
    </dsp:sp>
    <dsp:sp modelId="{43BF7B55-6AD2-446F-94FB-6D5A1D976BE8}">
      <dsp:nvSpPr>
        <dsp:cNvPr id="0" name=""/>
        <dsp:cNvSpPr/>
      </dsp:nvSpPr>
      <dsp:spPr>
        <a:xfrm>
          <a:off x="9007499" y="651506"/>
          <a:ext cx="2143475" cy="1286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Application will then be routed to KBOR to request a promissory note from student</a:t>
          </a:r>
        </a:p>
      </dsp:txBody>
      <dsp:txXfrm>
        <a:off x="9045167" y="689174"/>
        <a:ext cx="2068139" cy="1210749"/>
      </dsp:txXfrm>
    </dsp:sp>
    <dsp:sp modelId="{DA50B967-4A78-4C65-A719-B791D4607D5F}">
      <dsp:nvSpPr>
        <dsp:cNvPr id="0" name=""/>
        <dsp:cNvSpPr/>
      </dsp:nvSpPr>
      <dsp:spPr>
        <a:xfrm rot="5400000">
          <a:off x="9852029" y="2087634"/>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9919763" y="2126217"/>
        <a:ext cx="318949" cy="318091"/>
      </dsp:txXfrm>
    </dsp:sp>
    <dsp:sp modelId="{EC081CA5-95FF-4F71-B6C4-D6A4A961AE8A}">
      <dsp:nvSpPr>
        <dsp:cNvPr id="0" name=""/>
        <dsp:cNvSpPr/>
      </dsp:nvSpPr>
      <dsp:spPr>
        <a:xfrm>
          <a:off x="9007499" y="2794981"/>
          <a:ext cx="2143475" cy="1286085"/>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Student will navigate promissory note process through ECSI – will require ECSI PIN information</a:t>
          </a:r>
        </a:p>
      </dsp:txBody>
      <dsp:txXfrm>
        <a:off x="9045167" y="2832649"/>
        <a:ext cx="2068139" cy="1210749"/>
      </dsp:txXfrm>
    </dsp:sp>
    <dsp:sp modelId="{C1B6E0B1-07A6-4AA1-B842-06D99515EA07}">
      <dsp:nvSpPr>
        <dsp:cNvPr id="0" name=""/>
        <dsp:cNvSpPr/>
      </dsp:nvSpPr>
      <dsp:spPr>
        <a:xfrm rot="10800000">
          <a:off x="8364457" y="3172233"/>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8500782" y="3278549"/>
        <a:ext cx="318091" cy="318949"/>
      </dsp:txXfrm>
    </dsp:sp>
    <dsp:sp modelId="{68DB71DD-5B15-4BA5-A818-436AA7E05794}">
      <dsp:nvSpPr>
        <dsp:cNvPr id="0" name=""/>
        <dsp:cNvSpPr/>
      </dsp:nvSpPr>
      <dsp:spPr>
        <a:xfrm>
          <a:off x="6006634" y="2794981"/>
          <a:ext cx="2143475" cy="1286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promissory note is signed, application is routed back to institution to officially award the student</a:t>
          </a:r>
        </a:p>
      </dsp:txBody>
      <dsp:txXfrm>
        <a:off x="6044302" y="2832649"/>
        <a:ext cx="2068139" cy="1210749"/>
      </dsp:txXfrm>
    </dsp:sp>
    <dsp:sp modelId="{0F5710E3-88DB-438C-A4B2-1D477CC5EF03}">
      <dsp:nvSpPr>
        <dsp:cNvPr id="0" name=""/>
        <dsp:cNvSpPr/>
      </dsp:nvSpPr>
      <dsp:spPr>
        <a:xfrm rot="10800000">
          <a:off x="5363591" y="3172233"/>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499916" y="3278549"/>
        <a:ext cx="318091" cy="318949"/>
      </dsp:txXfrm>
    </dsp:sp>
    <dsp:sp modelId="{C68195C9-110D-4088-B142-8E4C88C8BEA9}">
      <dsp:nvSpPr>
        <dsp:cNvPr id="0" name=""/>
        <dsp:cNvSpPr/>
      </dsp:nvSpPr>
      <dsp:spPr>
        <a:xfrm>
          <a:off x="3005768" y="2794981"/>
          <a:ext cx="2143475" cy="12860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Institutions will certify the award amount each semester – this is where any award adjustments can be made</a:t>
          </a:r>
        </a:p>
      </dsp:txBody>
      <dsp:txXfrm>
        <a:off x="3043436" y="2832649"/>
        <a:ext cx="2068139" cy="1210749"/>
      </dsp:txXfrm>
    </dsp:sp>
    <dsp:sp modelId="{A0EABCCD-B9EA-400B-93F4-85CC18A92335}">
      <dsp:nvSpPr>
        <dsp:cNvPr id="0" name=""/>
        <dsp:cNvSpPr/>
      </dsp:nvSpPr>
      <dsp:spPr>
        <a:xfrm rot="10800000">
          <a:off x="2362725" y="3172233"/>
          <a:ext cx="454416" cy="531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499050" y="3278549"/>
        <a:ext cx="318091" cy="318949"/>
      </dsp:txXfrm>
    </dsp:sp>
    <dsp:sp modelId="{6DCCB280-510D-4323-9F8D-3A2681CEFA4E}">
      <dsp:nvSpPr>
        <dsp:cNvPr id="0" name=""/>
        <dsp:cNvSpPr/>
      </dsp:nvSpPr>
      <dsp:spPr>
        <a:xfrm>
          <a:off x="4902" y="2794981"/>
          <a:ext cx="2143475" cy="1286085"/>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KBOR will send quarterly payments</a:t>
          </a:r>
        </a:p>
      </dsp:txBody>
      <dsp:txXfrm>
        <a:off x="42570" y="2832649"/>
        <a:ext cx="2068139" cy="1210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D7E59-3802-4377-AD08-B4DD9C3D0024}">
      <dsp:nvSpPr>
        <dsp:cNvPr id="0" name=""/>
        <dsp:cNvSpPr/>
      </dsp:nvSpPr>
      <dsp:spPr>
        <a:xfrm>
          <a:off x="847585" y="1109"/>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Student applies through KBOR Online Application – will require student to create a login</a:t>
          </a:r>
        </a:p>
      </dsp:txBody>
      <dsp:txXfrm>
        <a:off x="879557" y="33081"/>
        <a:ext cx="1755422" cy="1027676"/>
      </dsp:txXfrm>
    </dsp:sp>
    <dsp:sp modelId="{B804D61D-565F-4D04-A69B-9D71940A61F7}">
      <dsp:nvSpPr>
        <dsp:cNvPr id="0" name=""/>
        <dsp:cNvSpPr/>
      </dsp:nvSpPr>
      <dsp:spPr>
        <a:xfrm>
          <a:off x="2827056" y="321318"/>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827056" y="411558"/>
        <a:ext cx="269994" cy="270722"/>
      </dsp:txXfrm>
    </dsp:sp>
    <dsp:sp modelId="{A1F1A844-1F30-409A-B946-69636A3176D9}">
      <dsp:nvSpPr>
        <dsp:cNvPr id="0" name=""/>
        <dsp:cNvSpPr/>
      </dsp:nvSpPr>
      <dsp:spPr>
        <a:xfrm>
          <a:off x="3394698" y="1109"/>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Application is checked for limits; application will then be routed to institution to review eligibility</a:t>
          </a:r>
        </a:p>
      </dsp:txBody>
      <dsp:txXfrm>
        <a:off x="3426670" y="33081"/>
        <a:ext cx="1755422" cy="1027676"/>
      </dsp:txXfrm>
    </dsp:sp>
    <dsp:sp modelId="{6492D29A-4C2B-41E7-B614-57B32589005D}">
      <dsp:nvSpPr>
        <dsp:cNvPr id="0" name=""/>
        <dsp:cNvSpPr/>
      </dsp:nvSpPr>
      <dsp:spPr>
        <a:xfrm>
          <a:off x="5374169" y="321318"/>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374169" y="411558"/>
        <a:ext cx="269994" cy="270722"/>
      </dsp:txXfrm>
    </dsp:sp>
    <dsp:sp modelId="{2B312200-0006-4C1C-93CF-F3E94AA91190}">
      <dsp:nvSpPr>
        <dsp:cNvPr id="0" name=""/>
        <dsp:cNvSpPr/>
      </dsp:nvSpPr>
      <dsp:spPr>
        <a:xfrm>
          <a:off x="5941812" y="1109"/>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Eligible application will then be reviewed by institution to calculate a Pre-Award; institution counsels student on award and obligations</a:t>
          </a:r>
        </a:p>
      </dsp:txBody>
      <dsp:txXfrm>
        <a:off x="5973784" y="33081"/>
        <a:ext cx="1755422" cy="1027676"/>
      </dsp:txXfrm>
    </dsp:sp>
    <dsp:sp modelId="{D2EA42CC-32F5-4C61-81AE-3E8380BE66C7}">
      <dsp:nvSpPr>
        <dsp:cNvPr id="0" name=""/>
        <dsp:cNvSpPr/>
      </dsp:nvSpPr>
      <dsp:spPr>
        <a:xfrm>
          <a:off x="7921283" y="321318"/>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921283" y="411558"/>
        <a:ext cx="269994" cy="270722"/>
      </dsp:txXfrm>
    </dsp:sp>
    <dsp:sp modelId="{43BF7B55-6AD2-446F-94FB-6D5A1D976BE8}">
      <dsp:nvSpPr>
        <dsp:cNvPr id="0" name=""/>
        <dsp:cNvSpPr/>
      </dsp:nvSpPr>
      <dsp:spPr>
        <a:xfrm>
          <a:off x="8488925" y="1109"/>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Application will then be routed to KBOR to request a promissory note from student</a:t>
          </a:r>
        </a:p>
      </dsp:txBody>
      <dsp:txXfrm>
        <a:off x="8520897" y="33081"/>
        <a:ext cx="1755422" cy="1027676"/>
      </dsp:txXfrm>
    </dsp:sp>
    <dsp:sp modelId="{DA50B967-4A78-4C65-A719-B791D4607D5F}">
      <dsp:nvSpPr>
        <dsp:cNvPr id="0" name=""/>
        <dsp:cNvSpPr/>
      </dsp:nvSpPr>
      <dsp:spPr>
        <a:xfrm rot="5400000">
          <a:off x="9205756" y="1220085"/>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9263248" y="1252834"/>
        <a:ext cx="270722" cy="269994"/>
      </dsp:txXfrm>
    </dsp:sp>
    <dsp:sp modelId="{EC081CA5-95FF-4F71-B6C4-D6A4A961AE8A}">
      <dsp:nvSpPr>
        <dsp:cNvPr id="0" name=""/>
        <dsp:cNvSpPr/>
      </dsp:nvSpPr>
      <dsp:spPr>
        <a:xfrm>
          <a:off x="8488925" y="1820476"/>
          <a:ext cx="1819366" cy="109162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Student will navigate promissory note process through ECSI – will require ECSI PIN information</a:t>
          </a:r>
        </a:p>
      </dsp:txBody>
      <dsp:txXfrm>
        <a:off x="8520897" y="1852448"/>
        <a:ext cx="1755422" cy="1027676"/>
      </dsp:txXfrm>
    </dsp:sp>
    <dsp:sp modelId="{C1B6E0B1-07A6-4AA1-B842-06D99515EA07}">
      <dsp:nvSpPr>
        <dsp:cNvPr id="0" name=""/>
        <dsp:cNvSpPr/>
      </dsp:nvSpPr>
      <dsp:spPr>
        <a:xfrm rot="10800000">
          <a:off x="7943115" y="2140685"/>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8058826" y="2230925"/>
        <a:ext cx="269994" cy="270722"/>
      </dsp:txXfrm>
    </dsp:sp>
    <dsp:sp modelId="{68DB71DD-5B15-4BA5-A818-436AA7E05794}">
      <dsp:nvSpPr>
        <dsp:cNvPr id="0" name=""/>
        <dsp:cNvSpPr/>
      </dsp:nvSpPr>
      <dsp:spPr>
        <a:xfrm>
          <a:off x="5941812" y="1820476"/>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If promissory note is signed, application is routed back to institution to officially award the student</a:t>
          </a:r>
        </a:p>
      </dsp:txBody>
      <dsp:txXfrm>
        <a:off x="5973784" y="1852448"/>
        <a:ext cx="1755422" cy="1027676"/>
      </dsp:txXfrm>
    </dsp:sp>
    <dsp:sp modelId="{0F5710E3-88DB-438C-A4B2-1D477CC5EF03}">
      <dsp:nvSpPr>
        <dsp:cNvPr id="0" name=""/>
        <dsp:cNvSpPr/>
      </dsp:nvSpPr>
      <dsp:spPr>
        <a:xfrm rot="10800000">
          <a:off x="5396002" y="2140685"/>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511713" y="2230925"/>
        <a:ext cx="269994" cy="270722"/>
      </dsp:txXfrm>
    </dsp:sp>
    <dsp:sp modelId="{C68195C9-110D-4088-B142-8E4C88C8BEA9}">
      <dsp:nvSpPr>
        <dsp:cNvPr id="0" name=""/>
        <dsp:cNvSpPr/>
      </dsp:nvSpPr>
      <dsp:spPr>
        <a:xfrm>
          <a:off x="3394698" y="1820476"/>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Institutions will certify the award amount each semester – this is where any award adjustments can be made</a:t>
          </a:r>
        </a:p>
      </dsp:txBody>
      <dsp:txXfrm>
        <a:off x="3426670" y="1852448"/>
        <a:ext cx="1755422" cy="1027676"/>
      </dsp:txXfrm>
    </dsp:sp>
    <dsp:sp modelId="{A0EABCCD-B9EA-400B-93F4-85CC18A92335}">
      <dsp:nvSpPr>
        <dsp:cNvPr id="0" name=""/>
        <dsp:cNvSpPr/>
      </dsp:nvSpPr>
      <dsp:spPr>
        <a:xfrm rot="10800000">
          <a:off x="2848888" y="2140685"/>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964599" y="2230925"/>
        <a:ext cx="269994" cy="270722"/>
      </dsp:txXfrm>
    </dsp:sp>
    <dsp:sp modelId="{6DCCB280-510D-4323-9F8D-3A2681CEFA4E}">
      <dsp:nvSpPr>
        <dsp:cNvPr id="0" name=""/>
        <dsp:cNvSpPr/>
      </dsp:nvSpPr>
      <dsp:spPr>
        <a:xfrm>
          <a:off x="847585" y="1820476"/>
          <a:ext cx="1819366" cy="109162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KBOR will send quarterly payments</a:t>
          </a:r>
        </a:p>
      </dsp:txBody>
      <dsp:txXfrm>
        <a:off x="879557" y="1852448"/>
        <a:ext cx="1755422" cy="1027676"/>
      </dsp:txXfrm>
    </dsp:sp>
    <dsp:sp modelId="{939E5938-1B50-40D7-BC08-D660E82FFA1D}">
      <dsp:nvSpPr>
        <dsp:cNvPr id="0" name=""/>
        <dsp:cNvSpPr/>
      </dsp:nvSpPr>
      <dsp:spPr>
        <a:xfrm rot="5400000">
          <a:off x="1564415" y="3039452"/>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621907" y="3072201"/>
        <a:ext cx="270722" cy="269994"/>
      </dsp:txXfrm>
    </dsp:sp>
    <dsp:sp modelId="{A1B3B682-2E7F-436D-B9AF-628CA3AE770A}">
      <dsp:nvSpPr>
        <dsp:cNvPr id="0" name=""/>
        <dsp:cNvSpPr/>
      </dsp:nvSpPr>
      <dsp:spPr>
        <a:xfrm>
          <a:off x="847585" y="3639843"/>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Institutions will report when student completes their promise program</a:t>
          </a:r>
        </a:p>
      </dsp:txBody>
      <dsp:txXfrm>
        <a:off x="879557" y="3671815"/>
        <a:ext cx="1755422" cy="10276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D7E59-3802-4377-AD08-B4DD9C3D0024}">
      <dsp:nvSpPr>
        <dsp:cNvPr id="0" name=""/>
        <dsp:cNvSpPr/>
      </dsp:nvSpPr>
      <dsp:spPr>
        <a:xfrm>
          <a:off x="847585" y="1109"/>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Student applies through KBOR Online Application – will require student to create a login</a:t>
          </a:r>
        </a:p>
      </dsp:txBody>
      <dsp:txXfrm>
        <a:off x="879557" y="33081"/>
        <a:ext cx="1755422" cy="1027676"/>
      </dsp:txXfrm>
    </dsp:sp>
    <dsp:sp modelId="{B804D61D-565F-4D04-A69B-9D71940A61F7}">
      <dsp:nvSpPr>
        <dsp:cNvPr id="0" name=""/>
        <dsp:cNvSpPr/>
      </dsp:nvSpPr>
      <dsp:spPr>
        <a:xfrm>
          <a:off x="2827056" y="321318"/>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827056" y="411558"/>
        <a:ext cx="269994" cy="270722"/>
      </dsp:txXfrm>
    </dsp:sp>
    <dsp:sp modelId="{A1F1A844-1F30-409A-B946-69636A3176D9}">
      <dsp:nvSpPr>
        <dsp:cNvPr id="0" name=""/>
        <dsp:cNvSpPr/>
      </dsp:nvSpPr>
      <dsp:spPr>
        <a:xfrm>
          <a:off x="3394698" y="1109"/>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Application is checked for limits; application will then be routed to institution to review eligibility</a:t>
          </a:r>
        </a:p>
      </dsp:txBody>
      <dsp:txXfrm>
        <a:off x="3426670" y="33081"/>
        <a:ext cx="1755422" cy="1027676"/>
      </dsp:txXfrm>
    </dsp:sp>
    <dsp:sp modelId="{6492D29A-4C2B-41E7-B614-57B32589005D}">
      <dsp:nvSpPr>
        <dsp:cNvPr id="0" name=""/>
        <dsp:cNvSpPr/>
      </dsp:nvSpPr>
      <dsp:spPr>
        <a:xfrm>
          <a:off x="5374169" y="321318"/>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374169" y="411558"/>
        <a:ext cx="269994" cy="270722"/>
      </dsp:txXfrm>
    </dsp:sp>
    <dsp:sp modelId="{2B312200-0006-4C1C-93CF-F3E94AA91190}">
      <dsp:nvSpPr>
        <dsp:cNvPr id="0" name=""/>
        <dsp:cNvSpPr/>
      </dsp:nvSpPr>
      <dsp:spPr>
        <a:xfrm>
          <a:off x="5941812" y="1109"/>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Eligible application will then be reviewed by institution to calculate a Pre-Award; institution counsels student on award and obligations</a:t>
          </a:r>
        </a:p>
      </dsp:txBody>
      <dsp:txXfrm>
        <a:off x="5973784" y="33081"/>
        <a:ext cx="1755422" cy="1027676"/>
      </dsp:txXfrm>
    </dsp:sp>
    <dsp:sp modelId="{D2EA42CC-32F5-4C61-81AE-3E8380BE66C7}">
      <dsp:nvSpPr>
        <dsp:cNvPr id="0" name=""/>
        <dsp:cNvSpPr/>
      </dsp:nvSpPr>
      <dsp:spPr>
        <a:xfrm>
          <a:off x="7921283" y="321318"/>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921283" y="411558"/>
        <a:ext cx="269994" cy="270722"/>
      </dsp:txXfrm>
    </dsp:sp>
    <dsp:sp modelId="{43BF7B55-6AD2-446F-94FB-6D5A1D976BE8}">
      <dsp:nvSpPr>
        <dsp:cNvPr id="0" name=""/>
        <dsp:cNvSpPr/>
      </dsp:nvSpPr>
      <dsp:spPr>
        <a:xfrm>
          <a:off x="8488925" y="1109"/>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Application will then be routed to KBOR to request a promissory note from student</a:t>
          </a:r>
        </a:p>
      </dsp:txBody>
      <dsp:txXfrm>
        <a:off x="8520897" y="33081"/>
        <a:ext cx="1755422" cy="1027676"/>
      </dsp:txXfrm>
    </dsp:sp>
    <dsp:sp modelId="{DA50B967-4A78-4C65-A719-B791D4607D5F}">
      <dsp:nvSpPr>
        <dsp:cNvPr id="0" name=""/>
        <dsp:cNvSpPr/>
      </dsp:nvSpPr>
      <dsp:spPr>
        <a:xfrm rot="5400000">
          <a:off x="9205756" y="1220085"/>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9263248" y="1252834"/>
        <a:ext cx="270722" cy="269994"/>
      </dsp:txXfrm>
    </dsp:sp>
    <dsp:sp modelId="{EC081CA5-95FF-4F71-B6C4-D6A4A961AE8A}">
      <dsp:nvSpPr>
        <dsp:cNvPr id="0" name=""/>
        <dsp:cNvSpPr/>
      </dsp:nvSpPr>
      <dsp:spPr>
        <a:xfrm>
          <a:off x="8488925" y="1820476"/>
          <a:ext cx="1819366" cy="109162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Student will navigate promissory note process through ECSI – will require ECSI PIN information</a:t>
          </a:r>
        </a:p>
      </dsp:txBody>
      <dsp:txXfrm>
        <a:off x="8520897" y="1852448"/>
        <a:ext cx="1755422" cy="1027676"/>
      </dsp:txXfrm>
    </dsp:sp>
    <dsp:sp modelId="{C1B6E0B1-07A6-4AA1-B842-06D99515EA07}">
      <dsp:nvSpPr>
        <dsp:cNvPr id="0" name=""/>
        <dsp:cNvSpPr/>
      </dsp:nvSpPr>
      <dsp:spPr>
        <a:xfrm rot="10800000">
          <a:off x="7943115" y="2140685"/>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8058826" y="2230925"/>
        <a:ext cx="269994" cy="270722"/>
      </dsp:txXfrm>
    </dsp:sp>
    <dsp:sp modelId="{68DB71DD-5B15-4BA5-A818-436AA7E05794}">
      <dsp:nvSpPr>
        <dsp:cNvPr id="0" name=""/>
        <dsp:cNvSpPr/>
      </dsp:nvSpPr>
      <dsp:spPr>
        <a:xfrm>
          <a:off x="5941812" y="1820476"/>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If promissory note is signed, application is routed back to institution to officially award the student</a:t>
          </a:r>
        </a:p>
      </dsp:txBody>
      <dsp:txXfrm>
        <a:off x="5973784" y="1852448"/>
        <a:ext cx="1755422" cy="1027676"/>
      </dsp:txXfrm>
    </dsp:sp>
    <dsp:sp modelId="{0F5710E3-88DB-438C-A4B2-1D477CC5EF03}">
      <dsp:nvSpPr>
        <dsp:cNvPr id="0" name=""/>
        <dsp:cNvSpPr/>
      </dsp:nvSpPr>
      <dsp:spPr>
        <a:xfrm rot="10800000">
          <a:off x="5396002" y="2140685"/>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511713" y="2230925"/>
        <a:ext cx="269994" cy="270722"/>
      </dsp:txXfrm>
    </dsp:sp>
    <dsp:sp modelId="{C68195C9-110D-4088-B142-8E4C88C8BEA9}">
      <dsp:nvSpPr>
        <dsp:cNvPr id="0" name=""/>
        <dsp:cNvSpPr/>
      </dsp:nvSpPr>
      <dsp:spPr>
        <a:xfrm>
          <a:off x="3394698" y="1820476"/>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Institutions will certify the award amount each semester – this is where any award adjustments can be made</a:t>
          </a:r>
        </a:p>
      </dsp:txBody>
      <dsp:txXfrm>
        <a:off x="3426670" y="1852448"/>
        <a:ext cx="1755422" cy="1027676"/>
      </dsp:txXfrm>
    </dsp:sp>
    <dsp:sp modelId="{A0EABCCD-B9EA-400B-93F4-85CC18A92335}">
      <dsp:nvSpPr>
        <dsp:cNvPr id="0" name=""/>
        <dsp:cNvSpPr/>
      </dsp:nvSpPr>
      <dsp:spPr>
        <a:xfrm rot="10800000">
          <a:off x="2848888" y="2140685"/>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964599" y="2230925"/>
        <a:ext cx="269994" cy="270722"/>
      </dsp:txXfrm>
    </dsp:sp>
    <dsp:sp modelId="{6DCCB280-510D-4323-9F8D-3A2681CEFA4E}">
      <dsp:nvSpPr>
        <dsp:cNvPr id="0" name=""/>
        <dsp:cNvSpPr/>
      </dsp:nvSpPr>
      <dsp:spPr>
        <a:xfrm>
          <a:off x="847585" y="1820476"/>
          <a:ext cx="1819366" cy="109162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KBOR will send quarterly payments</a:t>
          </a:r>
        </a:p>
      </dsp:txBody>
      <dsp:txXfrm>
        <a:off x="879557" y="1852448"/>
        <a:ext cx="1755422" cy="1027676"/>
      </dsp:txXfrm>
    </dsp:sp>
    <dsp:sp modelId="{939E5938-1B50-40D7-BC08-D660E82FFA1D}">
      <dsp:nvSpPr>
        <dsp:cNvPr id="0" name=""/>
        <dsp:cNvSpPr/>
      </dsp:nvSpPr>
      <dsp:spPr>
        <a:xfrm rot="5400000">
          <a:off x="1564415" y="3039452"/>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621907" y="3072201"/>
        <a:ext cx="270722" cy="269994"/>
      </dsp:txXfrm>
    </dsp:sp>
    <dsp:sp modelId="{A1B3B682-2E7F-436D-B9AF-628CA3AE770A}">
      <dsp:nvSpPr>
        <dsp:cNvPr id="0" name=""/>
        <dsp:cNvSpPr/>
      </dsp:nvSpPr>
      <dsp:spPr>
        <a:xfrm>
          <a:off x="847585" y="3639843"/>
          <a:ext cx="1819366" cy="10916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Institutions will report when student completes their promise program</a:t>
          </a:r>
        </a:p>
      </dsp:txBody>
      <dsp:txXfrm>
        <a:off x="879557" y="3671815"/>
        <a:ext cx="1755422" cy="1027676"/>
      </dsp:txXfrm>
    </dsp:sp>
    <dsp:sp modelId="{B5D64673-6D0E-4F18-8CC2-821AC0F497C8}">
      <dsp:nvSpPr>
        <dsp:cNvPr id="0" name=""/>
        <dsp:cNvSpPr/>
      </dsp:nvSpPr>
      <dsp:spPr>
        <a:xfrm>
          <a:off x="2827056" y="3960051"/>
          <a:ext cx="385705" cy="451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827056" y="4050291"/>
        <a:ext cx="269994" cy="270722"/>
      </dsp:txXfrm>
    </dsp:sp>
    <dsp:sp modelId="{20D65B35-F5AD-4B64-BE76-70D79E5DEBB6}">
      <dsp:nvSpPr>
        <dsp:cNvPr id="0" name=""/>
        <dsp:cNvSpPr/>
      </dsp:nvSpPr>
      <dsp:spPr>
        <a:xfrm>
          <a:off x="3394698" y="3639843"/>
          <a:ext cx="1819366" cy="109162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KBOR will communicate with student on work verification process /repayment process</a:t>
          </a:r>
        </a:p>
      </dsp:txBody>
      <dsp:txXfrm>
        <a:off x="3426670" y="3671815"/>
        <a:ext cx="1755422" cy="10276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D27E11-C00C-45B8-9D4D-EF27E8E11E7A}" type="datetimeFigureOut">
              <a:rPr lang="en-US" smtClean="0"/>
              <a:t>4/12/2023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021585-860D-4E40-8744-A8DFB307F7C8}" type="slidenum">
              <a:rPr lang="en-US" smtClean="0"/>
              <a:t>‹#›</a:t>
            </a:fld>
            <a:endParaRPr lang="en-US" dirty="0"/>
          </a:p>
        </p:txBody>
      </p:sp>
    </p:spTree>
    <p:extLst>
      <p:ext uri="{BB962C8B-B14F-4D97-AF65-F5344CB8AC3E}">
        <p14:creationId xmlns:p14="http://schemas.microsoft.com/office/powerpoint/2010/main" val="318979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3C021585-860D-4E40-8744-A8DFB307F7C8}" type="slidenum">
              <a:rPr lang="en-US" smtClean="0"/>
              <a:t>1</a:t>
            </a:fld>
            <a:endParaRPr lang="en-US" dirty="0"/>
          </a:p>
        </p:txBody>
      </p:sp>
    </p:spTree>
    <p:extLst>
      <p:ext uri="{BB962C8B-B14F-4D97-AF65-F5344CB8AC3E}">
        <p14:creationId xmlns:p14="http://schemas.microsoft.com/office/powerpoint/2010/main" val="1383134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0508"/>
          </a:xfrm>
        </p:spPr>
        <p:txBody>
          <a:bodyPr/>
          <a:lstStyle/>
          <a:p>
            <a:pPr marR="0" lvl="0" algn="l" defTabSz="914400" rtl="0" eaLnBrk="1" fontAlgn="auto" latinLnBrk="0" hangingPunct="1">
              <a:lnSpc>
                <a:spcPct val="110000"/>
              </a:lnSpc>
              <a:spcBef>
                <a:spcPts val="1000"/>
              </a:spcBef>
              <a:spcAft>
                <a:spcPts val="0"/>
              </a:spcAft>
              <a:buClrTx/>
              <a:buSzTx/>
              <a:tabLst/>
              <a:defRPr/>
            </a:pPr>
            <a:endParaRPr lang="en-US" dirty="0">
              <a:solidFill>
                <a:srgbClr val="003A63"/>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10</a:t>
            </a:fld>
            <a:endParaRPr lang="en-US" dirty="0"/>
          </a:p>
        </p:txBody>
      </p:sp>
    </p:spTree>
    <p:extLst>
      <p:ext uri="{BB962C8B-B14F-4D97-AF65-F5344CB8AC3E}">
        <p14:creationId xmlns:p14="http://schemas.microsoft.com/office/powerpoint/2010/main" val="163066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11</a:t>
            </a:fld>
            <a:endParaRPr lang="en-US" dirty="0"/>
          </a:p>
        </p:txBody>
      </p:sp>
    </p:spTree>
    <p:extLst>
      <p:ext uri="{BB962C8B-B14F-4D97-AF65-F5344CB8AC3E}">
        <p14:creationId xmlns:p14="http://schemas.microsoft.com/office/powerpoint/2010/main" val="3130289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12</a:t>
            </a:fld>
            <a:endParaRPr lang="en-US" dirty="0"/>
          </a:p>
        </p:txBody>
      </p:sp>
    </p:spTree>
    <p:extLst>
      <p:ext uri="{BB962C8B-B14F-4D97-AF65-F5344CB8AC3E}">
        <p14:creationId xmlns:p14="http://schemas.microsoft.com/office/powerpoint/2010/main" val="1509730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0508"/>
          </a:xfrm>
        </p:spPr>
        <p:txBody>
          <a:bodyPr/>
          <a:lstStyle/>
          <a:p>
            <a:pPr marR="0" lvl="0" algn="l" defTabSz="914400" rtl="0" eaLnBrk="1" fontAlgn="auto" latinLnBrk="0" hangingPunct="1">
              <a:lnSpc>
                <a:spcPct val="110000"/>
              </a:lnSpc>
              <a:spcBef>
                <a:spcPts val="1000"/>
              </a:spcBef>
              <a:spcAft>
                <a:spcPts val="0"/>
              </a:spcAft>
              <a:buClrTx/>
              <a:buSzTx/>
              <a:tabLst/>
              <a:defRPr/>
            </a:pPr>
            <a:endParaRPr lang="en-US" dirty="0">
              <a:solidFill>
                <a:srgbClr val="003A63"/>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13</a:t>
            </a:fld>
            <a:endParaRPr lang="en-US" dirty="0"/>
          </a:p>
        </p:txBody>
      </p:sp>
    </p:spTree>
    <p:extLst>
      <p:ext uri="{BB962C8B-B14F-4D97-AF65-F5344CB8AC3E}">
        <p14:creationId xmlns:p14="http://schemas.microsoft.com/office/powerpoint/2010/main" val="1955909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14</a:t>
            </a:fld>
            <a:endParaRPr lang="en-US" dirty="0"/>
          </a:p>
        </p:txBody>
      </p:sp>
    </p:spTree>
    <p:extLst>
      <p:ext uri="{BB962C8B-B14F-4D97-AF65-F5344CB8AC3E}">
        <p14:creationId xmlns:p14="http://schemas.microsoft.com/office/powerpoint/2010/main" val="3355613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15</a:t>
            </a:fld>
            <a:endParaRPr lang="en-US" dirty="0"/>
          </a:p>
        </p:txBody>
      </p:sp>
    </p:spTree>
    <p:extLst>
      <p:ext uri="{BB962C8B-B14F-4D97-AF65-F5344CB8AC3E}">
        <p14:creationId xmlns:p14="http://schemas.microsoft.com/office/powerpoint/2010/main" val="233555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16</a:t>
            </a:fld>
            <a:endParaRPr lang="en-US" dirty="0"/>
          </a:p>
        </p:txBody>
      </p:sp>
    </p:spTree>
    <p:extLst>
      <p:ext uri="{BB962C8B-B14F-4D97-AF65-F5344CB8AC3E}">
        <p14:creationId xmlns:p14="http://schemas.microsoft.com/office/powerpoint/2010/main" val="2952164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17</a:t>
            </a:fld>
            <a:endParaRPr lang="en-US" dirty="0"/>
          </a:p>
        </p:txBody>
      </p:sp>
    </p:spTree>
    <p:extLst>
      <p:ext uri="{BB962C8B-B14F-4D97-AF65-F5344CB8AC3E}">
        <p14:creationId xmlns:p14="http://schemas.microsoft.com/office/powerpoint/2010/main" val="837915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18</a:t>
            </a:fld>
            <a:endParaRPr lang="en-US" dirty="0"/>
          </a:p>
        </p:txBody>
      </p:sp>
    </p:spTree>
    <p:extLst>
      <p:ext uri="{BB962C8B-B14F-4D97-AF65-F5344CB8AC3E}">
        <p14:creationId xmlns:p14="http://schemas.microsoft.com/office/powerpoint/2010/main" val="3362343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19</a:t>
            </a:fld>
            <a:endParaRPr lang="en-US" dirty="0"/>
          </a:p>
        </p:txBody>
      </p:sp>
    </p:spTree>
    <p:extLst>
      <p:ext uri="{BB962C8B-B14F-4D97-AF65-F5344CB8AC3E}">
        <p14:creationId xmlns:p14="http://schemas.microsoft.com/office/powerpoint/2010/main" val="120958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0508"/>
          </a:xfrm>
        </p:spPr>
        <p:txBody>
          <a:bodyPr/>
          <a:lstStyle/>
          <a:p>
            <a:pPr marR="0" lvl="0" algn="l" defTabSz="914400" rtl="0" eaLnBrk="1" fontAlgn="auto" latinLnBrk="0" hangingPunct="1">
              <a:lnSpc>
                <a:spcPct val="110000"/>
              </a:lnSpc>
              <a:spcBef>
                <a:spcPts val="1000"/>
              </a:spcBef>
              <a:spcAft>
                <a:spcPts val="0"/>
              </a:spcAft>
              <a:buClrTx/>
              <a:buSzTx/>
              <a:tabLst/>
              <a:defRPr/>
            </a:pPr>
            <a:endParaRPr lang="en-US" dirty="0">
              <a:solidFill>
                <a:srgbClr val="003A63"/>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2</a:t>
            </a:fld>
            <a:endParaRPr lang="en-US" dirty="0"/>
          </a:p>
        </p:txBody>
      </p:sp>
    </p:spTree>
    <p:extLst>
      <p:ext uri="{BB962C8B-B14F-4D97-AF65-F5344CB8AC3E}">
        <p14:creationId xmlns:p14="http://schemas.microsoft.com/office/powerpoint/2010/main" val="4166467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20</a:t>
            </a:fld>
            <a:endParaRPr lang="en-US" dirty="0"/>
          </a:p>
        </p:txBody>
      </p:sp>
    </p:spTree>
    <p:extLst>
      <p:ext uri="{BB962C8B-B14F-4D97-AF65-F5344CB8AC3E}">
        <p14:creationId xmlns:p14="http://schemas.microsoft.com/office/powerpoint/2010/main" val="1814817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0508"/>
          </a:xfrm>
        </p:spPr>
        <p:txBody>
          <a:bodyPr/>
          <a:lstStyle/>
          <a:p>
            <a:pPr marR="0" lvl="0" algn="l" defTabSz="914400" rtl="0" eaLnBrk="1" fontAlgn="auto" latinLnBrk="0" hangingPunct="1">
              <a:lnSpc>
                <a:spcPct val="110000"/>
              </a:lnSpc>
              <a:spcBef>
                <a:spcPts val="1000"/>
              </a:spcBef>
              <a:spcAft>
                <a:spcPts val="0"/>
              </a:spcAft>
              <a:buClrTx/>
              <a:buSzTx/>
              <a:tabLst/>
              <a:defRPr/>
            </a:pPr>
            <a:endParaRPr lang="en-US" dirty="0">
              <a:solidFill>
                <a:srgbClr val="003A63"/>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22</a:t>
            </a:fld>
            <a:endParaRPr lang="en-US" dirty="0"/>
          </a:p>
        </p:txBody>
      </p:sp>
    </p:spTree>
    <p:extLst>
      <p:ext uri="{BB962C8B-B14F-4D97-AF65-F5344CB8AC3E}">
        <p14:creationId xmlns:p14="http://schemas.microsoft.com/office/powerpoint/2010/main" val="1322576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23</a:t>
            </a:fld>
            <a:endParaRPr lang="en-US" dirty="0"/>
          </a:p>
        </p:txBody>
      </p:sp>
    </p:spTree>
    <p:extLst>
      <p:ext uri="{BB962C8B-B14F-4D97-AF65-F5344CB8AC3E}">
        <p14:creationId xmlns:p14="http://schemas.microsoft.com/office/powerpoint/2010/main" val="3779182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0508"/>
          </a:xfrm>
        </p:spPr>
        <p:txBody>
          <a:bodyPr/>
          <a:lstStyle/>
          <a:p>
            <a:pPr marR="0" lvl="0" algn="l" defTabSz="914400" rtl="0" eaLnBrk="1" fontAlgn="auto" latinLnBrk="0" hangingPunct="1">
              <a:lnSpc>
                <a:spcPct val="110000"/>
              </a:lnSpc>
              <a:spcBef>
                <a:spcPts val="1000"/>
              </a:spcBef>
              <a:spcAft>
                <a:spcPts val="0"/>
              </a:spcAft>
              <a:buClrTx/>
              <a:buSzTx/>
              <a:tabLst/>
              <a:defRPr/>
            </a:pPr>
            <a:endParaRPr lang="en-US" dirty="0">
              <a:solidFill>
                <a:srgbClr val="003A63"/>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24</a:t>
            </a:fld>
            <a:endParaRPr lang="en-US" dirty="0"/>
          </a:p>
        </p:txBody>
      </p:sp>
    </p:spTree>
    <p:extLst>
      <p:ext uri="{BB962C8B-B14F-4D97-AF65-F5344CB8AC3E}">
        <p14:creationId xmlns:p14="http://schemas.microsoft.com/office/powerpoint/2010/main" val="4188186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25</a:t>
            </a:fld>
            <a:endParaRPr lang="en-US" dirty="0"/>
          </a:p>
        </p:txBody>
      </p:sp>
    </p:spTree>
    <p:extLst>
      <p:ext uri="{BB962C8B-B14F-4D97-AF65-F5344CB8AC3E}">
        <p14:creationId xmlns:p14="http://schemas.microsoft.com/office/powerpoint/2010/main" val="4231845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26</a:t>
            </a:fld>
            <a:endParaRPr lang="en-US" dirty="0"/>
          </a:p>
        </p:txBody>
      </p:sp>
    </p:spTree>
    <p:extLst>
      <p:ext uri="{BB962C8B-B14F-4D97-AF65-F5344CB8AC3E}">
        <p14:creationId xmlns:p14="http://schemas.microsoft.com/office/powerpoint/2010/main" val="2083164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0508"/>
          </a:xfrm>
        </p:spPr>
        <p:txBody>
          <a:bodyPr/>
          <a:lstStyle/>
          <a:p>
            <a:pPr marR="0" lvl="0" algn="l" defTabSz="914400" rtl="0" eaLnBrk="1" fontAlgn="auto" latinLnBrk="0" hangingPunct="1">
              <a:lnSpc>
                <a:spcPct val="110000"/>
              </a:lnSpc>
              <a:spcBef>
                <a:spcPts val="1000"/>
              </a:spcBef>
              <a:spcAft>
                <a:spcPts val="0"/>
              </a:spcAft>
              <a:buClrTx/>
              <a:buSzTx/>
              <a:tabLst/>
              <a:defRPr/>
            </a:pPr>
            <a:endParaRPr lang="en-US" dirty="0">
              <a:solidFill>
                <a:srgbClr val="003A63"/>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27</a:t>
            </a:fld>
            <a:endParaRPr lang="en-US" dirty="0"/>
          </a:p>
        </p:txBody>
      </p:sp>
    </p:spTree>
    <p:extLst>
      <p:ext uri="{BB962C8B-B14F-4D97-AF65-F5344CB8AC3E}">
        <p14:creationId xmlns:p14="http://schemas.microsoft.com/office/powerpoint/2010/main" val="3540772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28</a:t>
            </a:fld>
            <a:endParaRPr lang="en-US" dirty="0"/>
          </a:p>
        </p:txBody>
      </p:sp>
    </p:spTree>
    <p:extLst>
      <p:ext uri="{BB962C8B-B14F-4D97-AF65-F5344CB8AC3E}">
        <p14:creationId xmlns:p14="http://schemas.microsoft.com/office/powerpoint/2010/main" val="3130289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0508"/>
          </a:xfrm>
        </p:spPr>
        <p:txBody>
          <a:bodyPr/>
          <a:lstStyle/>
          <a:p>
            <a:pPr marR="0" lvl="0" algn="l" defTabSz="914400" rtl="0" eaLnBrk="1" fontAlgn="auto" latinLnBrk="0" hangingPunct="1">
              <a:lnSpc>
                <a:spcPct val="110000"/>
              </a:lnSpc>
              <a:spcBef>
                <a:spcPts val="1000"/>
              </a:spcBef>
              <a:spcAft>
                <a:spcPts val="0"/>
              </a:spcAft>
              <a:buClrTx/>
              <a:buSzTx/>
              <a:tabLst/>
              <a:defRPr/>
            </a:pPr>
            <a:endParaRPr lang="en-US" dirty="0">
              <a:solidFill>
                <a:srgbClr val="003A63"/>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29</a:t>
            </a:fld>
            <a:endParaRPr lang="en-US" dirty="0"/>
          </a:p>
        </p:txBody>
      </p:sp>
    </p:spTree>
    <p:extLst>
      <p:ext uri="{BB962C8B-B14F-4D97-AF65-F5344CB8AC3E}">
        <p14:creationId xmlns:p14="http://schemas.microsoft.com/office/powerpoint/2010/main" val="1394867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30</a:t>
            </a:fld>
            <a:endParaRPr lang="en-US" dirty="0"/>
          </a:p>
        </p:txBody>
      </p:sp>
    </p:spTree>
    <p:extLst>
      <p:ext uri="{BB962C8B-B14F-4D97-AF65-F5344CB8AC3E}">
        <p14:creationId xmlns:p14="http://schemas.microsoft.com/office/powerpoint/2010/main" val="3012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3</a:t>
            </a:fld>
            <a:endParaRPr lang="en-US" dirty="0"/>
          </a:p>
        </p:txBody>
      </p:sp>
    </p:spTree>
    <p:extLst>
      <p:ext uri="{BB962C8B-B14F-4D97-AF65-F5344CB8AC3E}">
        <p14:creationId xmlns:p14="http://schemas.microsoft.com/office/powerpoint/2010/main" val="929358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31</a:t>
            </a:fld>
            <a:endParaRPr lang="en-US" dirty="0"/>
          </a:p>
        </p:txBody>
      </p:sp>
    </p:spTree>
    <p:extLst>
      <p:ext uri="{BB962C8B-B14F-4D97-AF65-F5344CB8AC3E}">
        <p14:creationId xmlns:p14="http://schemas.microsoft.com/office/powerpoint/2010/main" val="3636295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3C021585-860D-4E40-8744-A8DFB307F7C8}" type="slidenum">
              <a:rPr lang="en-US" smtClean="0"/>
              <a:t>32</a:t>
            </a:fld>
            <a:endParaRPr lang="en-US" dirty="0"/>
          </a:p>
        </p:txBody>
      </p:sp>
    </p:spTree>
    <p:extLst>
      <p:ext uri="{BB962C8B-B14F-4D97-AF65-F5344CB8AC3E}">
        <p14:creationId xmlns:p14="http://schemas.microsoft.com/office/powerpoint/2010/main" val="408939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4</a:t>
            </a:fld>
            <a:endParaRPr lang="en-US" dirty="0"/>
          </a:p>
        </p:txBody>
      </p:sp>
    </p:spTree>
    <p:extLst>
      <p:ext uri="{BB962C8B-B14F-4D97-AF65-F5344CB8AC3E}">
        <p14:creationId xmlns:p14="http://schemas.microsoft.com/office/powerpoint/2010/main" val="65324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5</a:t>
            </a:fld>
            <a:endParaRPr lang="en-US" dirty="0"/>
          </a:p>
        </p:txBody>
      </p:sp>
    </p:spTree>
    <p:extLst>
      <p:ext uri="{BB962C8B-B14F-4D97-AF65-F5344CB8AC3E}">
        <p14:creationId xmlns:p14="http://schemas.microsoft.com/office/powerpoint/2010/main" val="24471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6</a:t>
            </a:fld>
            <a:endParaRPr lang="en-US" dirty="0"/>
          </a:p>
        </p:txBody>
      </p:sp>
    </p:spTree>
    <p:extLst>
      <p:ext uri="{BB962C8B-B14F-4D97-AF65-F5344CB8AC3E}">
        <p14:creationId xmlns:p14="http://schemas.microsoft.com/office/powerpoint/2010/main" val="344588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7</a:t>
            </a:fld>
            <a:endParaRPr lang="en-US" dirty="0"/>
          </a:p>
        </p:txBody>
      </p:sp>
    </p:spTree>
    <p:extLst>
      <p:ext uri="{BB962C8B-B14F-4D97-AF65-F5344CB8AC3E}">
        <p14:creationId xmlns:p14="http://schemas.microsoft.com/office/powerpoint/2010/main" val="4058413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8</a:t>
            </a:fld>
            <a:endParaRPr lang="en-US" dirty="0"/>
          </a:p>
        </p:txBody>
      </p:sp>
    </p:spTree>
    <p:extLst>
      <p:ext uri="{BB962C8B-B14F-4D97-AF65-F5344CB8AC3E}">
        <p14:creationId xmlns:p14="http://schemas.microsoft.com/office/powerpoint/2010/main" val="265012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3C021585-860D-4E40-8744-A8DFB307F7C8}" type="slidenum">
              <a:rPr lang="en-US" smtClean="0"/>
              <a:t>9</a:t>
            </a:fld>
            <a:endParaRPr lang="en-US" dirty="0"/>
          </a:p>
        </p:txBody>
      </p:sp>
    </p:spTree>
    <p:extLst>
      <p:ext uri="{BB962C8B-B14F-4D97-AF65-F5344CB8AC3E}">
        <p14:creationId xmlns:p14="http://schemas.microsoft.com/office/powerpoint/2010/main" val="225507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5AAB-C59B-44B2-BF91-A9BC839356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BB386E-A599-446D-A88C-E2476C231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6F50D2-EDC7-4680-B5FF-E61A398CE21B}"/>
              </a:ext>
            </a:extLst>
          </p:cNvPr>
          <p:cNvSpPr>
            <a:spLocks noGrp="1"/>
          </p:cNvSpPr>
          <p:nvPr>
            <p:ph type="dt" sz="half" idx="10"/>
          </p:nvPr>
        </p:nvSpPr>
        <p:spPr/>
        <p:txBody>
          <a:bodyPr/>
          <a:lstStyle/>
          <a:p>
            <a:fld id="{20A12FB7-F6E2-4193-89C8-ACC1DA37E6B7}" type="datetimeFigureOut">
              <a:rPr lang="en-US" smtClean="0"/>
              <a:t>4/12/2023</a:t>
            </a:fld>
            <a:endParaRPr lang="en-US" dirty="0"/>
          </a:p>
        </p:txBody>
      </p:sp>
      <p:sp>
        <p:nvSpPr>
          <p:cNvPr id="5" name="Footer Placeholder 4">
            <a:extLst>
              <a:ext uri="{FF2B5EF4-FFF2-40B4-BE49-F238E27FC236}">
                <a16:creationId xmlns:a16="http://schemas.microsoft.com/office/drawing/2014/main" id="{FAE53EA6-E18B-4988-853A-C0C785780A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7DA9F7-CAFE-45AB-A418-EBBDDE60BC16}"/>
              </a:ext>
            </a:extLst>
          </p:cNvPr>
          <p:cNvSpPr>
            <a:spLocks noGrp="1"/>
          </p:cNvSpPr>
          <p:nvPr>
            <p:ph type="sldNum" sz="quarter" idx="12"/>
          </p:nvPr>
        </p:nvSpPr>
        <p:spPr/>
        <p:txBody>
          <a:bodyPr/>
          <a:lstStyle/>
          <a:p>
            <a:fld id="{A70DEF81-83BD-4947-8AFC-3B6E194E089D}" type="slidenum">
              <a:rPr lang="en-US" smtClean="0"/>
              <a:t>‹#›</a:t>
            </a:fld>
            <a:endParaRPr lang="en-US" dirty="0"/>
          </a:p>
        </p:txBody>
      </p:sp>
    </p:spTree>
    <p:extLst>
      <p:ext uri="{BB962C8B-B14F-4D97-AF65-F5344CB8AC3E}">
        <p14:creationId xmlns:p14="http://schemas.microsoft.com/office/powerpoint/2010/main" val="419201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45F1-8BC8-49EA-85F7-A0413EE641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500BFA-1D93-4190-AF75-DD3E6BADD5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9621B-8FF7-4922-B8F3-835C24E788C6}"/>
              </a:ext>
            </a:extLst>
          </p:cNvPr>
          <p:cNvSpPr>
            <a:spLocks noGrp="1"/>
          </p:cNvSpPr>
          <p:nvPr>
            <p:ph type="dt" sz="half" idx="10"/>
          </p:nvPr>
        </p:nvSpPr>
        <p:spPr/>
        <p:txBody>
          <a:bodyPr/>
          <a:lstStyle/>
          <a:p>
            <a:fld id="{20A12FB7-F6E2-4193-89C8-ACC1DA37E6B7}" type="datetimeFigureOut">
              <a:rPr lang="en-US" smtClean="0"/>
              <a:t>4/12/2023</a:t>
            </a:fld>
            <a:endParaRPr lang="en-US" dirty="0"/>
          </a:p>
        </p:txBody>
      </p:sp>
      <p:sp>
        <p:nvSpPr>
          <p:cNvPr id="5" name="Footer Placeholder 4">
            <a:extLst>
              <a:ext uri="{FF2B5EF4-FFF2-40B4-BE49-F238E27FC236}">
                <a16:creationId xmlns:a16="http://schemas.microsoft.com/office/drawing/2014/main" id="{CDFF7D6E-1947-4307-A413-1EE6C301CB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2244FD-FA08-4615-8651-F1E31804E481}"/>
              </a:ext>
            </a:extLst>
          </p:cNvPr>
          <p:cNvSpPr>
            <a:spLocks noGrp="1"/>
          </p:cNvSpPr>
          <p:nvPr>
            <p:ph type="sldNum" sz="quarter" idx="12"/>
          </p:nvPr>
        </p:nvSpPr>
        <p:spPr/>
        <p:txBody>
          <a:bodyPr/>
          <a:lstStyle/>
          <a:p>
            <a:fld id="{A70DEF81-83BD-4947-8AFC-3B6E194E089D}" type="slidenum">
              <a:rPr lang="en-US" smtClean="0"/>
              <a:t>‹#›</a:t>
            </a:fld>
            <a:endParaRPr lang="en-US" dirty="0"/>
          </a:p>
        </p:txBody>
      </p:sp>
    </p:spTree>
    <p:extLst>
      <p:ext uri="{BB962C8B-B14F-4D97-AF65-F5344CB8AC3E}">
        <p14:creationId xmlns:p14="http://schemas.microsoft.com/office/powerpoint/2010/main" val="192375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44C42F-79C3-4D98-8F79-1314845E55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F433CA-8A15-4985-8536-326A796A0A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79456-DD3A-4AEB-A3C5-069DF9EA9849}"/>
              </a:ext>
            </a:extLst>
          </p:cNvPr>
          <p:cNvSpPr>
            <a:spLocks noGrp="1"/>
          </p:cNvSpPr>
          <p:nvPr>
            <p:ph type="dt" sz="half" idx="10"/>
          </p:nvPr>
        </p:nvSpPr>
        <p:spPr/>
        <p:txBody>
          <a:bodyPr/>
          <a:lstStyle/>
          <a:p>
            <a:fld id="{20A12FB7-F6E2-4193-89C8-ACC1DA37E6B7}" type="datetimeFigureOut">
              <a:rPr lang="en-US" smtClean="0"/>
              <a:t>4/12/2023</a:t>
            </a:fld>
            <a:endParaRPr lang="en-US" dirty="0"/>
          </a:p>
        </p:txBody>
      </p:sp>
      <p:sp>
        <p:nvSpPr>
          <p:cNvPr id="5" name="Footer Placeholder 4">
            <a:extLst>
              <a:ext uri="{FF2B5EF4-FFF2-40B4-BE49-F238E27FC236}">
                <a16:creationId xmlns:a16="http://schemas.microsoft.com/office/drawing/2014/main" id="{3BD5E8DA-6E3D-4FC1-8886-73E006039A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560C3C-4205-4DD6-9DDC-5392FD045773}"/>
              </a:ext>
            </a:extLst>
          </p:cNvPr>
          <p:cNvSpPr>
            <a:spLocks noGrp="1"/>
          </p:cNvSpPr>
          <p:nvPr>
            <p:ph type="sldNum" sz="quarter" idx="12"/>
          </p:nvPr>
        </p:nvSpPr>
        <p:spPr/>
        <p:txBody>
          <a:bodyPr/>
          <a:lstStyle/>
          <a:p>
            <a:fld id="{A70DEF81-83BD-4947-8AFC-3B6E194E089D}" type="slidenum">
              <a:rPr lang="en-US" smtClean="0"/>
              <a:t>‹#›</a:t>
            </a:fld>
            <a:endParaRPr lang="en-US" dirty="0"/>
          </a:p>
        </p:txBody>
      </p:sp>
    </p:spTree>
    <p:extLst>
      <p:ext uri="{BB962C8B-B14F-4D97-AF65-F5344CB8AC3E}">
        <p14:creationId xmlns:p14="http://schemas.microsoft.com/office/powerpoint/2010/main" val="35048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B485F-A949-4D1D-A593-9353976CC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8B345E-3E95-4887-A528-C79626AE6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C4E1D-5007-44C7-A6DB-8F98D61F3950}"/>
              </a:ext>
            </a:extLst>
          </p:cNvPr>
          <p:cNvSpPr>
            <a:spLocks noGrp="1"/>
          </p:cNvSpPr>
          <p:nvPr>
            <p:ph type="dt" sz="half" idx="10"/>
          </p:nvPr>
        </p:nvSpPr>
        <p:spPr/>
        <p:txBody>
          <a:bodyPr/>
          <a:lstStyle/>
          <a:p>
            <a:fld id="{20A12FB7-F6E2-4193-89C8-ACC1DA37E6B7}" type="datetimeFigureOut">
              <a:rPr lang="en-US" smtClean="0"/>
              <a:t>4/12/2023</a:t>
            </a:fld>
            <a:endParaRPr lang="en-US" dirty="0"/>
          </a:p>
        </p:txBody>
      </p:sp>
      <p:sp>
        <p:nvSpPr>
          <p:cNvPr id="5" name="Footer Placeholder 4">
            <a:extLst>
              <a:ext uri="{FF2B5EF4-FFF2-40B4-BE49-F238E27FC236}">
                <a16:creationId xmlns:a16="http://schemas.microsoft.com/office/drawing/2014/main" id="{E6F5D779-E9A1-49A4-9326-56DC53187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BD456-E567-4270-AB58-EBBEFBE3B3ED}"/>
              </a:ext>
            </a:extLst>
          </p:cNvPr>
          <p:cNvSpPr>
            <a:spLocks noGrp="1"/>
          </p:cNvSpPr>
          <p:nvPr>
            <p:ph type="sldNum" sz="quarter" idx="12"/>
          </p:nvPr>
        </p:nvSpPr>
        <p:spPr/>
        <p:txBody>
          <a:bodyPr/>
          <a:lstStyle/>
          <a:p>
            <a:fld id="{A70DEF81-83BD-4947-8AFC-3B6E194E089D}" type="slidenum">
              <a:rPr lang="en-US" smtClean="0"/>
              <a:t>‹#›</a:t>
            </a:fld>
            <a:endParaRPr lang="en-US" dirty="0"/>
          </a:p>
        </p:txBody>
      </p:sp>
    </p:spTree>
    <p:extLst>
      <p:ext uri="{BB962C8B-B14F-4D97-AF65-F5344CB8AC3E}">
        <p14:creationId xmlns:p14="http://schemas.microsoft.com/office/powerpoint/2010/main" val="62984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9988-CDF3-4D5C-BDC4-0461118EC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FB4CC0-7921-4822-A164-A6792E0A0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726D13-6DCF-4833-82E7-0E165ADDEE10}"/>
              </a:ext>
            </a:extLst>
          </p:cNvPr>
          <p:cNvSpPr>
            <a:spLocks noGrp="1"/>
          </p:cNvSpPr>
          <p:nvPr>
            <p:ph type="dt" sz="half" idx="10"/>
          </p:nvPr>
        </p:nvSpPr>
        <p:spPr/>
        <p:txBody>
          <a:bodyPr/>
          <a:lstStyle/>
          <a:p>
            <a:fld id="{20A12FB7-F6E2-4193-89C8-ACC1DA37E6B7}" type="datetimeFigureOut">
              <a:rPr lang="en-US" smtClean="0"/>
              <a:t>4/12/2023</a:t>
            </a:fld>
            <a:endParaRPr lang="en-US" dirty="0"/>
          </a:p>
        </p:txBody>
      </p:sp>
      <p:sp>
        <p:nvSpPr>
          <p:cNvPr id="5" name="Footer Placeholder 4">
            <a:extLst>
              <a:ext uri="{FF2B5EF4-FFF2-40B4-BE49-F238E27FC236}">
                <a16:creationId xmlns:a16="http://schemas.microsoft.com/office/drawing/2014/main" id="{1991E329-5572-47CF-9CF0-7790DE5537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8E656D-FBAA-49E6-9C71-11481CF9E2B8}"/>
              </a:ext>
            </a:extLst>
          </p:cNvPr>
          <p:cNvSpPr>
            <a:spLocks noGrp="1"/>
          </p:cNvSpPr>
          <p:nvPr>
            <p:ph type="sldNum" sz="quarter" idx="12"/>
          </p:nvPr>
        </p:nvSpPr>
        <p:spPr/>
        <p:txBody>
          <a:bodyPr/>
          <a:lstStyle/>
          <a:p>
            <a:fld id="{A70DEF81-83BD-4947-8AFC-3B6E194E089D}" type="slidenum">
              <a:rPr lang="en-US" smtClean="0"/>
              <a:t>‹#›</a:t>
            </a:fld>
            <a:endParaRPr lang="en-US" dirty="0"/>
          </a:p>
        </p:txBody>
      </p:sp>
    </p:spTree>
    <p:extLst>
      <p:ext uri="{BB962C8B-B14F-4D97-AF65-F5344CB8AC3E}">
        <p14:creationId xmlns:p14="http://schemas.microsoft.com/office/powerpoint/2010/main" val="60150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9820-3D8B-4DE3-8958-1741266ED0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1196EB-FFA1-4842-B886-968B1D2ADD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4D9F3-2140-4A6A-8C50-23377ABE52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3E82D9-0047-4CA5-995E-EF8CD3FA1E48}"/>
              </a:ext>
            </a:extLst>
          </p:cNvPr>
          <p:cNvSpPr>
            <a:spLocks noGrp="1"/>
          </p:cNvSpPr>
          <p:nvPr>
            <p:ph type="dt" sz="half" idx="10"/>
          </p:nvPr>
        </p:nvSpPr>
        <p:spPr/>
        <p:txBody>
          <a:bodyPr/>
          <a:lstStyle/>
          <a:p>
            <a:fld id="{20A12FB7-F6E2-4193-89C8-ACC1DA37E6B7}" type="datetimeFigureOut">
              <a:rPr lang="en-US" smtClean="0"/>
              <a:t>4/12/2023</a:t>
            </a:fld>
            <a:endParaRPr lang="en-US" dirty="0"/>
          </a:p>
        </p:txBody>
      </p:sp>
      <p:sp>
        <p:nvSpPr>
          <p:cNvPr id="6" name="Footer Placeholder 5">
            <a:extLst>
              <a:ext uri="{FF2B5EF4-FFF2-40B4-BE49-F238E27FC236}">
                <a16:creationId xmlns:a16="http://schemas.microsoft.com/office/drawing/2014/main" id="{85F9AF8D-AB42-4C6A-A0DB-CFED40B418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5C5F75-2562-4D0B-B225-0324763B789E}"/>
              </a:ext>
            </a:extLst>
          </p:cNvPr>
          <p:cNvSpPr>
            <a:spLocks noGrp="1"/>
          </p:cNvSpPr>
          <p:nvPr>
            <p:ph type="sldNum" sz="quarter" idx="12"/>
          </p:nvPr>
        </p:nvSpPr>
        <p:spPr/>
        <p:txBody>
          <a:bodyPr/>
          <a:lstStyle/>
          <a:p>
            <a:fld id="{A70DEF81-83BD-4947-8AFC-3B6E194E089D}" type="slidenum">
              <a:rPr lang="en-US" smtClean="0"/>
              <a:t>‹#›</a:t>
            </a:fld>
            <a:endParaRPr lang="en-US" dirty="0"/>
          </a:p>
        </p:txBody>
      </p:sp>
    </p:spTree>
    <p:extLst>
      <p:ext uri="{BB962C8B-B14F-4D97-AF65-F5344CB8AC3E}">
        <p14:creationId xmlns:p14="http://schemas.microsoft.com/office/powerpoint/2010/main" val="306543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98B0-F0F1-493A-85E0-AD084B7C5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14DAB1-0DAE-44EB-AD91-4E4ED9B1B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DE010B-4FB6-446F-9BBC-9BEAC80461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ED5963-6CB1-4980-8B89-C19A98913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1B8CCB-37F6-42DD-BD31-46BC613EFE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232621-A5B6-4CA0-9DCD-CC16E074E891}"/>
              </a:ext>
            </a:extLst>
          </p:cNvPr>
          <p:cNvSpPr>
            <a:spLocks noGrp="1"/>
          </p:cNvSpPr>
          <p:nvPr>
            <p:ph type="dt" sz="half" idx="10"/>
          </p:nvPr>
        </p:nvSpPr>
        <p:spPr/>
        <p:txBody>
          <a:bodyPr/>
          <a:lstStyle/>
          <a:p>
            <a:fld id="{20A12FB7-F6E2-4193-89C8-ACC1DA37E6B7}" type="datetimeFigureOut">
              <a:rPr lang="en-US" smtClean="0"/>
              <a:t>4/12/2023</a:t>
            </a:fld>
            <a:endParaRPr lang="en-US" dirty="0"/>
          </a:p>
        </p:txBody>
      </p:sp>
      <p:sp>
        <p:nvSpPr>
          <p:cNvPr id="8" name="Footer Placeholder 7">
            <a:extLst>
              <a:ext uri="{FF2B5EF4-FFF2-40B4-BE49-F238E27FC236}">
                <a16:creationId xmlns:a16="http://schemas.microsoft.com/office/drawing/2014/main" id="{9D9F1649-66FD-495C-B96E-115DC9A8E36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713E7B6-38F9-4B12-B0F0-8B64759724A4}"/>
              </a:ext>
            </a:extLst>
          </p:cNvPr>
          <p:cNvSpPr>
            <a:spLocks noGrp="1"/>
          </p:cNvSpPr>
          <p:nvPr>
            <p:ph type="sldNum" sz="quarter" idx="12"/>
          </p:nvPr>
        </p:nvSpPr>
        <p:spPr/>
        <p:txBody>
          <a:bodyPr/>
          <a:lstStyle/>
          <a:p>
            <a:fld id="{A70DEF81-83BD-4947-8AFC-3B6E194E089D}" type="slidenum">
              <a:rPr lang="en-US" smtClean="0"/>
              <a:t>‹#›</a:t>
            </a:fld>
            <a:endParaRPr lang="en-US" dirty="0"/>
          </a:p>
        </p:txBody>
      </p:sp>
    </p:spTree>
    <p:extLst>
      <p:ext uri="{BB962C8B-B14F-4D97-AF65-F5344CB8AC3E}">
        <p14:creationId xmlns:p14="http://schemas.microsoft.com/office/powerpoint/2010/main" val="98438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4FCC-13F8-45CC-B8EB-4FCE22CDF6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5C98E7-D767-4F9C-A47B-4B17EDE0BFE9}"/>
              </a:ext>
            </a:extLst>
          </p:cNvPr>
          <p:cNvSpPr>
            <a:spLocks noGrp="1"/>
          </p:cNvSpPr>
          <p:nvPr>
            <p:ph type="dt" sz="half" idx="10"/>
          </p:nvPr>
        </p:nvSpPr>
        <p:spPr/>
        <p:txBody>
          <a:bodyPr/>
          <a:lstStyle/>
          <a:p>
            <a:fld id="{20A12FB7-F6E2-4193-89C8-ACC1DA37E6B7}" type="datetimeFigureOut">
              <a:rPr lang="en-US" smtClean="0"/>
              <a:t>4/12/2023</a:t>
            </a:fld>
            <a:endParaRPr lang="en-US" dirty="0"/>
          </a:p>
        </p:txBody>
      </p:sp>
      <p:sp>
        <p:nvSpPr>
          <p:cNvPr id="4" name="Footer Placeholder 3">
            <a:extLst>
              <a:ext uri="{FF2B5EF4-FFF2-40B4-BE49-F238E27FC236}">
                <a16:creationId xmlns:a16="http://schemas.microsoft.com/office/drawing/2014/main" id="{1C137555-B532-4B7B-ACDC-66B1359957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1426E74-4755-4D8D-8021-655E700DAA67}"/>
              </a:ext>
            </a:extLst>
          </p:cNvPr>
          <p:cNvSpPr>
            <a:spLocks noGrp="1"/>
          </p:cNvSpPr>
          <p:nvPr>
            <p:ph type="sldNum" sz="quarter" idx="12"/>
          </p:nvPr>
        </p:nvSpPr>
        <p:spPr/>
        <p:txBody>
          <a:bodyPr/>
          <a:lstStyle/>
          <a:p>
            <a:fld id="{A70DEF81-83BD-4947-8AFC-3B6E194E089D}" type="slidenum">
              <a:rPr lang="en-US" smtClean="0"/>
              <a:t>‹#›</a:t>
            </a:fld>
            <a:endParaRPr lang="en-US" dirty="0"/>
          </a:p>
        </p:txBody>
      </p:sp>
    </p:spTree>
    <p:extLst>
      <p:ext uri="{BB962C8B-B14F-4D97-AF65-F5344CB8AC3E}">
        <p14:creationId xmlns:p14="http://schemas.microsoft.com/office/powerpoint/2010/main" val="249675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1F68D-A2DD-4530-B350-F8EC2E458FF1}"/>
              </a:ext>
            </a:extLst>
          </p:cNvPr>
          <p:cNvSpPr>
            <a:spLocks noGrp="1"/>
          </p:cNvSpPr>
          <p:nvPr>
            <p:ph type="dt" sz="half" idx="10"/>
          </p:nvPr>
        </p:nvSpPr>
        <p:spPr/>
        <p:txBody>
          <a:bodyPr/>
          <a:lstStyle/>
          <a:p>
            <a:fld id="{20A12FB7-F6E2-4193-89C8-ACC1DA37E6B7}" type="datetimeFigureOut">
              <a:rPr lang="en-US" smtClean="0"/>
              <a:t>4/12/2023</a:t>
            </a:fld>
            <a:endParaRPr lang="en-US" dirty="0"/>
          </a:p>
        </p:txBody>
      </p:sp>
      <p:sp>
        <p:nvSpPr>
          <p:cNvPr id="3" name="Footer Placeholder 2">
            <a:extLst>
              <a:ext uri="{FF2B5EF4-FFF2-40B4-BE49-F238E27FC236}">
                <a16:creationId xmlns:a16="http://schemas.microsoft.com/office/drawing/2014/main" id="{CC0C00AE-FB9C-451A-99F7-BD689D287C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F5F953-077B-45F8-99A0-B4B1158E2F7C}"/>
              </a:ext>
            </a:extLst>
          </p:cNvPr>
          <p:cNvSpPr>
            <a:spLocks noGrp="1"/>
          </p:cNvSpPr>
          <p:nvPr>
            <p:ph type="sldNum" sz="quarter" idx="12"/>
          </p:nvPr>
        </p:nvSpPr>
        <p:spPr/>
        <p:txBody>
          <a:bodyPr/>
          <a:lstStyle/>
          <a:p>
            <a:fld id="{A70DEF81-83BD-4947-8AFC-3B6E194E089D}" type="slidenum">
              <a:rPr lang="en-US" smtClean="0"/>
              <a:t>‹#›</a:t>
            </a:fld>
            <a:endParaRPr lang="en-US" dirty="0"/>
          </a:p>
        </p:txBody>
      </p:sp>
    </p:spTree>
    <p:extLst>
      <p:ext uri="{BB962C8B-B14F-4D97-AF65-F5344CB8AC3E}">
        <p14:creationId xmlns:p14="http://schemas.microsoft.com/office/powerpoint/2010/main" val="3771462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B8CB-283D-4983-B8BE-95667D64AB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EBD6F4-5ED5-4CEE-A72C-8951B585A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E9EC-658B-423F-943D-FFDBACC9F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21EF15-5142-4865-B6A5-066CB4320A3B}"/>
              </a:ext>
            </a:extLst>
          </p:cNvPr>
          <p:cNvSpPr>
            <a:spLocks noGrp="1"/>
          </p:cNvSpPr>
          <p:nvPr>
            <p:ph type="dt" sz="half" idx="10"/>
          </p:nvPr>
        </p:nvSpPr>
        <p:spPr/>
        <p:txBody>
          <a:bodyPr/>
          <a:lstStyle/>
          <a:p>
            <a:fld id="{20A12FB7-F6E2-4193-89C8-ACC1DA37E6B7}" type="datetimeFigureOut">
              <a:rPr lang="en-US" smtClean="0"/>
              <a:t>4/12/2023</a:t>
            </a:fld>
            <a:endParaRPr lang="en-US" dirty="0"/>
          </a:p>
        </p:txBody>
      </p:sp>
      <p:sp>
        <p:nvSpPr>
          <p:cNvPr id="6" name="Footer Placeholder 5">
            <a:extLst>
              <a:ext uri="{FF2B5EF4-FFF2-40B4-BE49-F238E27FC236}">
                <a16:creationId xmlns:a16="http://schemas.microsoft.com/office/drawing/2014/main" id="{E137846E-843E-43A9-914F-AD94661225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163431-A0ED-46D1-B6A7-A0DF874F1C9C}"/>
              </a:ext>
            </a:extLst>
          </p:cNvPr>
          <p:cNvSpPr>
            <a:spLocks noGrp="1"/>
          </p:cNvSpPr>
          <p:nvPr>
            <p:ph type="sldNum" sz="quarter" idx="12"/>
          </p:nvPr>
        </p:nvSpPr>
        <p:spPr/>
        <p:txBody>
          <a:bodyPr/>
          <a:lstStyle/>
          <a:p>
            <a:fld id="{A70DEF81-83BD-4947-8AFC-3B6E194E089D}" type="slidenum">
              <a:rPr lang="en-US" smtClean="0"/>
              <a:t>‹#›</a:t>
            </a:fld>
            <a:endParaRPr lang="en-US" dirty="0"/>
          </a:p>
        </p:txBody>
      </p:sp>
    </p:spTree>
    <p:extLst>
      <p:ext uri="{BB962C8B-B14F-4D97-AF65-F5344CB8AC3E}">
        <p14:creationId xmlns:p14="http://schemas.microsoft.com/office/powerpoint/2010/main" val="280024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FB8A-058B-4C67-A423-74CA89D85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DCA629-700D-4DF0-8979-AE6B76EC93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4DB8DE-C934-48EB-9BC9-364AF9C56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D72AB-5AB0-42BC-ACA3-3C2BA33B05B5}"/>
              </a:ext>
            </a:extLst>
          </p:cNvPr>
          <p:cNvSpPr>
            <a:spLocks noGrp="1"/>
          </p:cNvSpPr>
          <p:nvPr>
            <p:ph type="dt" sz="half" idx="10"/>
          </p:nvPr>
        </p:nvSpPr>
        <p:spPr/>
        <p:txBody>
          <a:bodyPr/>
          <a:lstStyle/>
          <a:p>
            <a:fld id="{20A12FB7-F6E2-4193-89C8-ACC1DA37E6B7}" type="datetimeFigureOut">
              <a:rPr lang="en-US" smtClean="0"/>
              <a:t>4/12/2023</a:t>
            </a:fld>
            <a:endParaRPr lang="en-US" dirty="0"/>
          </a:p>
        </p:txBody>
      </p:sp>
      <p:sp>
        <p:nvSpPr>
          <p:cNvPr id="6" name="Footer Placeholder 5">
            <a:extLst>
              <a:ext uri="{FF2B5EF4-FFF2-40B4-BE49-F238E27FC236}">
                <a16:creationId xmlns:a16="http://schemas.microsoft.com/office/drawing/2014/main" id="{1C8CCEA6-3F8B-471D-8912-F40BB6C0BF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58F736-7D29-4966-A6FD-FA2DA99D0D94}"/>
              </a:ext>
            </a:extLst>
          </p:cNvPr>
          <p:cNvSpPr>
            <a:spLocks noGrp="1"/>
          </p:cNvSpPr>
          <p:nvPr>
            <p:ph type="sldNum" sz="quarter" idx="12"/>
          </p:nvPr>
        </p:nvSpPr>
        <p:spPr/>
        <p:txBody>
          <a:bodyPr/>
          <a:lstStyle/>
          <a:p>
            <a:fld id="{A70DEF81-83BD-4947-8AFC-3B6E194E089D}" type="slidenum">
              <a:rPr lang="en-US" smtClean="0"/>
              <a:t>‹#›</a:t>
            </a:fld>
            <a:endParaRPr lang="en-US" dirty="0"/>
          </a:p>
        </p:txBody>
      </p:sp>
    </p:spTree>
    <p:extLst>
      <p:ext uri="{BB962C8B-B14F-4D97-AF65-F5344CB8AC3E}">
        <p14:creationId xmlns:p14="http://schemas.microsoft.com/office/powerpoint/2010/main" val="260062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7277F8-7E33-42C2-852C-2CD2104AA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D372D0-7FBB-412E-BFCB-FA3D743754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F80B8-E1D2-489E-A076-AD34DCFD0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12FB7-F6E2-4193-89C8-ACC1DA37E6B7}" type="datetimeFigureOut">
              <a:rPr lang="en-US" smtClean="0"/>
              <a:t>4/12/2023</a:t>
            </a:fld>
            <a:endParaRPr lang="en-US" dirty="0"/>
          </a:p>
        </p:txBody>
      </p:sp>
      <p:sp>
        <p:nvSpPr>
          <p:cNvPr id="5" name="Footer Placeholder 4">
            <a:extLst>
              <a:ext uri="{FF2B5EF4-FFF2-40B4-BE49-F238E27FC236}">
                <a16:creationId xmlns:a16="http://schemas.microsoft.com/office/drawing/2014/main" id="{58291396-9107-48F6-B388-E4424A77A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9FB170F-FF3C-4997-A004-AF5DF2EC3E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DEF81-83BD-4947-8AFC-3B6E194E089D}" type="slidenum">
              <a:rPr lang="en-US" smtClean="0"/>
              <a:t>‹#›</a:t>
            </a:fld>
            <a:endParaRPr lang="en-US" dirty="0"/>
          </a:p>
        </p:txBody>
      </p:sp>
    </p:spTree>
    <p:extLst>
      <p:ext uri="{BB962C8B-B14F-4D97-AF65-F5344CB8AC3E}">
        <p14:creationId xmlns:p14="http://schemas.microsoft.com/office/powerpoint/2010/main" val="19917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cholars@ksbor.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hyperlink" Target="mailto:scholars@ksbor.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96FB-A243-4004-8138-6134A00B02CA}"/>
              </a:ext>
            </a:extLst>
          </p:cNvPr>
          <p:cNvSpPr>
            <a:spLocks noGrp="1"/>
          </p:cNvSpPr>
          <p:nvPr>
            <p:ph type="ctrTitle"/>
          </p:nvPr>
        </p:nvSpPr>
        <p:spPr>
          <a:xfrm>
            <a:off x="262568" y="1990366"/>
            <a:ext cx="11666863" cy="1189253"/>
          </a:xfrm>
        </p:spPr>
        <p:txBody>
          <a:bodyPr>
            <a:normAutofit/>
          </a:bodyPr>
          <a:lstStyle/>
          <a:p>
            <a:r>
              <a:rPr lang="en-US" sz="5400" dirty="0">
                <a:solidFill>
                  <a:srgbClr val="003A63"/>
                </a:solidFill>
                <a:latin typeface="+mn-lt"/>
              </a:rPr>
              <a:t>Kansas Promise Scholarship Update</a:t>
            </a:r>
          </a:p>
        </p:txBody>
      </p:sp>
      <p:sp>
        <p:nvSpPr>
          <p:cNvPr id="3" name="Subtitle 2">
            <a:extLst>
              <a:ext uri="{FF2B5EF4-FFF2-40B4-BE49-F238E27FC236}">
                <a16:creationId xmlns:a16="http://schemas.microsoft.com/office/drawing/2014/main" id="{1E9A739C-06C3-4C3A-8C7E-EA908CF09C61}"/>
              </a:ext>
            </a:extLst>
          </p:cNvPr>
          <p:cNvSpPr>
            <a:spLocks noGrp="1"/>
          </p:cNvSpPr>
          <p:nvPr>
            <p:ph type="subTitle" idx="1"/>
          </p:nvPr>
        </p:nvSpPr>
        <p:spPr>
          <a:xfrm>
            <a:off x="1524000" y="3335258"/>
            <a:ext cx="9144000" cy="1236742"/>
          </a:xfrm>
        </p:spPr>
        <p:txBody>
          <a:bodyPr>
            <a:noAutofit/>
          </a:bodyPr>
          <a:lstStyle/>
          <a:p>
            <a:r>
              <a:rPr lang="en-US" dirty="0">
                <a:solidFill>
                  <a:srgbClr val="003A63"/>
                </a:solidFill>
              </a:rPr>
              <a:t>Leah Nicholson, Director of Student Financial Assistance</a:t>
            </a:r>
          </a:p>
        </p:txBody>
      </p:sp>
    </p:spTree>
    <p:extLst>
      <p:ext uri="{BB962C8B-B14F-4D97-AF65-F5344CB8AC3E}">
        <p14:creationId xmlns:p14="http://schemas.microsoft.com/office/powerpoint/2010/main" val="358685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CF83C4F-4817-4151-8719-533A4125AA35}"/>
              </a:ext>
            </a:extLst>
          </p:cNvPr>
          <p:cNvGraphicFramePr>
            <a:graphicFrameLocks noGrp="1"/>
          </p:cNvGraphicFramePr>
          <p:nvPr>
            <p:ph idx="1"/>
            <p:extLst>
              <p:ext uri="{D42A27DB-BD31-4B8C-83A1-F6EECF244321}">
                <p14:modId xmlns:p14="http://schemas.microsoft.com/office/powerpoint/2010/main" val="4027104492"/>
              </p:ext>
            </p:extLst>
          </p:nvPr>
        </p:nvGraphicFramePr>
        <p:xfrm>
          <a:off x="343667" y="1773568"/>
          <a:ext cx="11650410" cy="3785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17BBB07-0F16-4516-9F92-551661628EB2}"/>
              </a:ext>
            </a:extLst>
          </p:cNvPr>
          <p:cNvSpPr txBox="1">
            <a:spLocks/>
          </p:cNvSpPr>
          <p:nvPr/>
        </p:nvSpPr>
        <p:spPr>
          <a:xfrm>
            <a:off x="1279792" y="143926"/>
            <a:ext cx="10515600" cy="1347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3A63"/>
                </a:solidFill>
              </a:rPr>
              <a:t>Application Process</a:t>
            </a:r>
          </a:p>
        </p:txBody>
      </p:sp>
    </p:spTree>
    <p:extLst>
      <p:ext uri="{BB962C8B-B14F-4D97-AF65-F5344CB8AC3E}">
        <p14:creationId xmlns:p14="http://schemas.microsoft.com/office/powerpoint/2010/main" val="389951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96FB-A243-4004-8138-6134A00B02CA}"/>
              </a:ext>
            </a:extLst>
          </p:cNvPr>
          <p:cNvSpPr>
            <a:spLocks noGrp="1"/>
          </p:cNvSpPr>
          <p:nvPr>
            <p:ph type="title"/>
          </p:nvPr>
        </p:nvSpPr>
        <p:spPr>
          <a:xfrm>
            <a:off x="816935" y="205637"/>
            <a:ext cx="10515600" cy="1325563"/>
          </a:xfrm>
        </p:spPr>
        <p:txBody>
          <a:bodyPr/>
          <a:lstStyle/>
          <a:p>
            <a:r>
              <a:rPr lang="en-US" b="1" dirty="0">
                <a:solidFill>
                  <a:srgbClr val="003A63"/>
                </a:solidFill>
              </a:rPr>
              <a:t>Institutions should:</a:t>
            </a:r>
          </a:p>
        </p:txBody>
      </p:sp>
      <p:sp>
        <p:nvSpPr>
          <p:cNvPr id="3" name="Subtitle 2">
            <a:extLst>
              <a:ext uri="{FF2B5EF4-FFF2-40B4-BE49-F238E27FC236}">
                <a16:creationId xmlns:a16="http://schemas.microsoft.com/office/drawing/2014/main" id="{1E9A739C-06C3-4C3A-8C7E-EA908CF09C61}"/>
              </a:ext>
            </a:extLst>
          </p:cNvPr>
          <p:cNvSpPr>
            <a:spLocks noGrp="1"/>
          </p:cNvSpPr>
          <p:nvPr>
            <p:ph idx="1"/>
          </p:nvPr>
        </p:nvSpPr>
        <p:spPr>
          <a:xfrm>
            <a:off x="496925" y="1531200"/>
            <a:ext cx="11155619" cy="2856693"/>
          </a:xfrm>
        </p:spPr>
        <p:txBody>
          <a:bodyPr>
            <a:normAutofit/>
          </a:bodyPr>
          <a:lstStyle/>
          <a:p>
            <a:pPr>
              <a:lnSpc>
                <a:spcPct val="100000"/>
              </a:lnSpc>
            </a:pPr>
            <a:r>
              <a:rPr lang="en-US" dirty="0">
                <a:solidFill>
                  <a:schemeClr val="accent1"/>
                </a:solidFill>
              </a:rPr>
              <a:t>Review applications to confirm eligibility and calculate pre-award amounts</a:t>
            </a:r>
          </a:p>
          <a:p>
            <a:pPr>
              <a:lnSpc>
                <a:spcPct val="100000"/>
              </a:lnSpc>
            </a:pPr>
            <a:r>
              <a:rPr lang="en-US" dirty="0">
                <a:solidFill>
                  <a:schemeClr val="accent1"/>
                </a:solidFill>
              </a:rPr>
              <a:t>Communicate application decisions to students and counsel students on award offers and service obligations</a:t>
            </a:r>
          </a:p>
          <a:p>
            <a:pPr>
              <a:lnSpc>
                <a:spcPct val="100000"/>
              </a:lnSpc>
            </a:pPr>
            <a:r>
              <a:rPr lang="en-US" dirty="0">
                <a:solidFill>
                  <a:schemeClr val="accent1"/>
                </a:solidFill>
              </a:rPr>
              <a:t>Review students for SAP (Award Certification or Eligibility)</a:t>
            </a:r>
          </a:p>
        </p:txBody>
      </p:sp>
    </p:spTree>
    <p:extLst>
      <p:ext uri="{BB962C8B-B14F-4D97-AF65-F5344CB8AC3E}">
        <p14:creationId xmlns:p14="http://schemas.microsoft.com/office/powerpoint/2010/main" val="231051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7E58-DF69-4C40-91A2-B4DD3462BD4D}"/>
              </a:ext>
            </a:extLst>
          </p:cNvPr>
          <p:cNvSpPr>
            <a:spLocks noGrp="1"/>
          </p:cNvSpPr>
          <p:nvPr>
            <p:ph type="title"/>
          </p:nvPr>
        </p:nvSpPr>
        <p:spPr/>
        <p:txBody>
          <a:bodyPr/>
          <a:lstStyle/>
          <a:p>
            <a:r>
              <a:rPr lang="en-US" b="1" dirty="0">
                <a:solidFill>
                  <a:srgbClr val="003A63"/>
                </a:solidFill>
              </a:rPr>
              <a:t>Example Statement for School</a:t>
            </a:r>
          </a:p>
        </p:txBody>
      </p:sp>
      <p:sp>
        <p:nvSpPr>
          <p:cNvPr id="3" name="Content Placeholder 2">
            <a:extLst>
              <a:ext uri="{FF2B5EF4-FFF2-40B4-BE49-F238E27FC236}">
                <a16:creationId xmlns:a16="http://schemas.microsoft.com/office/drawing/2014/main" id="{EB81C23A-2A6E-4C02-A8CA-70F7A07F7426}"/>
              </a:ext>
            </a:extLst>
          </p:cNvPr>
          <p:cNvSpPr>
            <a:spLocks noGrp="1"/>
          </p:cNvSpPr>
          <p:nvPr>
            <p:ph idx="1"/>
          </p:nvPr>
        </p:nvSpPr>
        <p:spPr>
          <a:xfrm>
            <a:off x="838200" y="1511300"/>
            <a:ext cx="10515600" cy="4351338"/>
          </a:xfrm>
        </p:spPr>
        <p:txBody>
          <a:bodyPr>
            <a:normAutofit lnSpcReduction="1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have already signed a Promise Act service agreement promissory note with the Kansas Board of Regents, then there are no further steps you will need to take to receive your Promise Act award.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do not already have a signed Promise Act service agreement on file with the Kansas Board of Regents, the Kansas Board of Regents will reach out within the next 1-2 business days to request that you sign a service agreement promissory note for the Kansas Promise Act Scholarship. This service agreement acts as a contract between you and the state of Kansas. This service agreement will outline the requirements you must meet to remain eligible for the Promise scholarship, as well as the service obligations you must complete to avoid having to repay your scholarship back to the State of Kansas. The service obligation requires that you work and live in the State of Kansas for two consecutive years following the successful completion of your Promise-eligible program of study.</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Kansas Board of Regents will contact you within the next 1-2 business days by email from </a:t>
            </a:r>
            <a:r>
              <a:rPr lang="en-US"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scholars@ksbor.org</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instructions on how to review and sign your service agreement promissory note. You will not be able to receive your Promise scholarship until the Kansas Board of Regents has your signed service agreement on file.</a:t>
            </a:r>
          </a:p>
        </p:txBody>
      </p:sp>
    </p:spTree>
    <p:extLst>
      <p:ext uri="{BB962C8B-B14F-4D97-AF65-F5344CB8AC3E}">
        <p14:creationId xmlns:p14="http://schemas.microsoft.com/office/powerpoint/2010/main" val="2967290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CF83C4F-4817-4151-8719-533A4125AA35}"/>
              </a:ext>
            </a:extLst>
          </p:cNvPr>
          <p:cNvGraphicFramePr>
            <a:graphicFrameLocks noGrp="1"/>
          </p:cNvGraphicFramePr>
          <p:nvPr>
            <p:ph idx="1"/>
            <p:extLst>
              <p:ext uri="{D42A27DB-BD31-4B8C-83A1-F6EECF244321}">
                <p14:modId xmlns:p14="http://schemas.microsoft.com/office/powerpoint/2010/main" val="4274053865"/>
              </p:ext>
            </p:extLst>
          </p:nvPr>
        </p:nvGraphicFramePr>
        <p:xfrm>
          <a:off x="838200" y="1062842"/>
          <a:ext cx="11155878" cy="473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17BBB07-0F16-4516-9F92-551661628EB2}"/>
              </a:ext>
            </a:extLst>
          </p:cNvPr>
          <p:cNvSpPr txBox="1">
            <a:spLocks/>
          </p:cNvSpPr>
          <p:nvPr/>
        </p:nvSpPr>
        <p:spPr>
          <a:xfrm>
            <a:off x="1279792" y="143926"/>
            <a:ext cx="10515600" cy="1347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3A63"/>
                </a:solidFill>
              </a:rPr>
              <a:t>Application Process</a:t>
            </a:r>
          </a:p>
        </p:txBody>
      </p:sp>
      <p:sp>
        <p:nvSpPr>
          <p:cNvPr id="3" name="Arrow: Down 2">
            <a:extLst>
              <a:ext uri="{FF2B5EF4-FFF2-40B4-BE49-F238E27FC236}">
                <a16:creationId xmlns:a16="http://schemas.microsoft.com/office/drawing/2014/main" id="{AB2318CA-A851-424A-9ED5-69676EEC7EB3}"/>
              </a:ext>
            </a:extLst>
          </p:cNvPr>
          <p:cNvSpPr/>
          <p:nvPr/>
        </p:nvSpPr>
        <p:spPr>
          <a:xfrm rot="4534739">
            <a:off x="6212736" y="743700"/>
            <a:ext cx="317800" cy="52486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14269A-B30D-4597-A3A9-E6CAE756DA95}"/>
              </a:ext>
            </a:extLst>
          </p:cNvPr>
          <p:cNvSpPr txBox="1"/>
          <p:nvPr/>
        </p:nvSpPr>
        <p:spPr>
          <a:xfrm>
            <a:off x="3927672" y="2921168"/>
            <a:ext cx="1644692" cy="646331"/>
          </a:xfrm>
          <a:prstGeom prst="rect">
            <a:avLst/>
          </a:prstGeom>
          <a:noFill/>
        </p:spPr>
        <p:txBody>
          <a:bodyPr wrap="square" rtlCol="0">
            <a:spAutoFit/>
          </a:bodyPr>
          <a:lstStyle/>
          <a:p>
            <a:pPr algn="ctr"/>
            <a:r>
              <a:rPr lang="en-US" b="1" dirty="0">
                <a:solidFill>
                  <a:schemeClr val="accent6">
                    <a:lumMod val="75000"/>
                  </a:schemeClr>
                </a:solidFill>
              </a:rPr>
              <a:t>Renewal Students</a:t>
            </a:r>
          </a:p>
        </p:txBody>
      </p:sp>
      <p:sp>
        <p:nvSpPr>
          <p:cNvPr id="5" name="TextBox 4">
            <a:extLst>
              <a:ext uri="{FF2B5EF4-FFF2-40B4-BE49-F238E27FC236}">
                <a16:creationId xmlns:a16="http://schemas.microsoft.com/office/drawing/2014/main" id="{7BC5CC4B-D3E0-BD6C-1AF7-C3724F26DE97}"/>
              </a:ext>
            </a:extLst>
          </p:cNvPr>
          <p:cNvSpPr txBox="1"/>
          <p:nvPr/>
        </p:nvSpPr>
        <p:spPr>
          <a:xfrm>
            <a:off x="9672286" y="3059668"/>
            <a:ext cx="1681514" cy="369332"/>
          </a:xfrm>
          <a:prstGeom prst="rect">
            <a:avLst/>
          </a:prstGeom>
          <a:noFill/>
        </p:spPr>
        <p:txBody>
          <a:bodyPr wrap="square" rtlCol="0">
            <a:spAutoFit/>
          </a:bodyPr>
          <a:lstStyle/>
          <a:p>
            <a:pPr algn="ctr"/>
            <a:r>
              <a:rPr lang="en-US" dirty="0"/>
              <a:t>Nightly Process</a:t>
            </a:r>
          </a:p>
        </p:txBody>
      </p:sp>
      <p:sp>
        <p:nvSpPr>
          <p:cNvPr id="10" name="TextBox 9">
            <a:extLst>
              <a:ext uri="{FF2B5EF4-FFF2-40B4-BE49-F238E27FC236}">
                <a16:creationId xmlns:a16="http://schemas.microsoft.com/office/drawing/2014/main" id="{DE20A0BE-0E28-443E-6421-F574785376A4}"/>
              </a:ext>
            </a:extLst>
          </p:cNvPr>
          <p:cNvSpPr txBox="1"/>
          <p:nvPr/>
        </p:nvSpPr>
        <p:spPr>
          <a:xfrm>
            <a:off x="2727193" y="3429000"/>
            <a:ext cx="1681514" cy="369332"/>
          </a:xfrm>
          <a:prstGeom prst="rect">
            <a:avLst/>
          </a:prstGeom>
          <a:noFill/>
        </p:spPr>
        <p:txBody>
          <a:bodyPr wrap="square" rtlCol="0">
            <a:spAutoFit/>
          </a:bodyPr>
          <a:lstStyle/>
          <a:p>
            <a:pPr algn="ctr"/>
            <a:r>
              <a:rPr lang="en-US" dirty="0"/>
              <a:t>Nightly Process</a:t>
            </a:r>
          </a:p>
        </p:txBody>
      </p:sp>
      <p:sp>
        <p:nvSpPr>
          <p:cNvPr id="8" name="TextBox 7">
            <a:extLst>
              <a:ext uri="{FF2B5EF4-FFF2-40B4-BE49-F238E27FC236}">
                <a16:creationId xmlns:a16="http://schemas.microsoft.com/office/drawing/2014/main" id="{B019026A-6B7F-2F34-156F-F824AD02DB77}"/>
              </a:ext>
            </a:extLst>
          </p:cNvPr>
          <p:cNvSpPr txBox="1"/>
          <p:nvPr/>
        </p:nvSpPr>
        <p:spPr>
          <a:xfrm>
            <a:off x="3790431" y="5264500"/>
            <a:ext cx="1214598" cy="646331"/>
          </a:xfrm>
          <a:prstGeom prst="rect">
            <a:avLst/>
          </a:prstGeom>
          <a:noFill/>
        </p:spPr>
        <p:txBody>
          <a:bodyPr wrap="square" rtlCol="0">
            <a:spAutoFit/>
          </a:bodyPr>
          <a:lstStyle/>
          <a:p>
            <a:pPr algn="ctr"/>
            <a:r>
              <a:rPr lang="en-US" dirty="0"/>
              <a:t>Nightly Process</a:t>
            </a:r>
          </a:p>
        </p:txBody>
      </p:sp>
    </p:spTree>
    <p:extLst>
      <p:ext uri="{BB962C8B-B14F-4D97-AF65-F5344CB8AC3E}">
        <p14:creationId xmlns:p14="http://schemas.microsoft.com/office/powerpoint/2010/main" val="379679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96FB-A243-4004-8138-6134A00B02CA}"/>
              </a:ext>
            </a:extLst>
          </p:cNvPr>
          <p:cNvSpPr>
            <a:spLocks noGrp="1"/>
          </p:cNvSpPr>
          <p:nvPr>
            <p:ph type="title"/>
          </p:nvPr>
        </p:nvSpPr>
        <p:spPr>
          <a:xfrm>
            <a:off x="816935" y="205637"/>
            <a:ext cx="10515600" cy="1325563"/>
          </a:xfrm>
        </p:spPr>
        <p:txBody>
          <a:bodyPr/>
          <a:lstStyle/>
          <a:p>
            <a:r>
              <a:rPr lang="en-US" b="1" dirty="0">
                <a:solidFill>
                  <a:srgbClr val="003A63"/>
                </a:solidFill>
              </a:rPr>
              <a:t>Renewal students: Automatic Renewal</a:t>
            </a:r>
          </a:p>
        </p:txBody>
      </p:sp>
      <p:sp>
        <p:nvSpPr>
          <p:cNvPr id="3" name="Subtitle 2">
            <a:extLst>
              <a:ext uri="{FF2B5EF4-FFF2-40B4-BE49-F238E27FC236}">
                <a16:creationId xmlns:a16="http://schemas.microsoft.com/office/drawing/2014/main" id="{1E9A739C-06C3-4C3A-8C7E-EA908CF09C61}"/>
              </a:ext>
            </a:extLst>
          </p:cNvPr>
          <p:cNvSpPr>
            <a:spLocks noGrp="1"/>
          </p:cNvSpPr>
          <p:nvPr>
            <p:ph idx="1"/>
          </p:nvPr>
        </p:nvSpPr>
        <p:spPr>
          <a:xfrm>
            <a:off x="496925" y="1531200"/>
            <a:ext cx="11155619" cy="4627418"/>
          </a:xfrm>
        </p:spPr>
        <p:txBody>
          <a:bodyPr>
            <a:normAutofit fontScale="92500"/>
          </a:bodyPr>
          <a:lstStyle/>
          <a:p>
            <a:pPr>
              <a:lnSpc>
                <a:spcPct val="100000"/>
              </a:lnSpc>
            </a:pPr>
            <a:r>
              <a:rPr lang="en-US" dirty="0">
                <a:solidFill>
                  <a:schemeClr val="accent1"/>
                </a:solidFill>
              </a:rPr>
              <a:t>Receive an automated email informing them their scholarship is renewed. </a:t>
            </a:r>
          </a:p>
          <a:p>
            <a:pPr lvl="1">
              <a:lnSpc>
                <a:spcPct val="100000"/>
              </a:lnSpc>
            </a:pPr>
            <a:r>
              <a:rPr lang="en-US" dirty="0">
                <a:solidFill>
                  <a:schemeClr val="accent1"/>
                </a:solidFill>
              </a:rPr>
              <a:t>If they don’t plan to continue enrollment, they can disregard the email. </a:t>
            </a:r>
          </a:p>
          <a:p>
            <a:pPr lvl="1">
              <a:lnSpc>
                <a:spcPct val="100000"/>
              </a:lnSpc>
            </a:pPr>
            <a:r>
              <a:rPr lang="en-US" dirty="0">
                <a:solidFill>
                  <a:schemeClr val="accent1"/>
                </a:solidFill>
              </a:rPr>
              <a:t>If they plan to continue enrollment but don’t want further funding: contact your school.</a:t>
            </a:r>
          </a:p>
          <a:p>
            <a:pPr>
              <a:lnSpc>
                <a:spcPct val="100000"/>
              </a:lnSpc>
            </a:pPr>
            <a:r>
              <a:rPr lang="en-US" dirty="0">
                <a:solidFill>
                  <a:schemeClr val="accent1"/>
                </a:solidFill>
              </a:rPr>
              <a:t>We provide a link to where they can review and update their application. </a:t>
            </a:r>
          </a:p>
          <a:p>
            <a:pPr lvl="1">
              <a:lnSpc>
                <a:spcPct val="100000"/>
              </a:lnSpc>
            </a:pPr>
            <a:r>
              <a:rPr lang="en-US" dirty="0">
                <a:solidFill>
                  <a:schemeClr val="accent1"/>
                </a:solidFill>
              </a:rPr>
              <a:t>If they make an update, they get an automated email informing them they made an update.</a:t>
            </a:r>
          </a:p>
          <a:p>
            <a:pPr>
              <a:lnSpc>
                <a:spcPct val="100000"/>
              </a:lnSpc>
            </a:pPr>
            <a:r>
              <a:rPr lang="en-US" dirty="0">
                <a:solidFill>
                  <a:schemeClr val="accent1"/>
                </a:solidFill>
              </a:rPr>
              <a:t>We remind them to submit a FAFSA, to update their contact info with KBOR, and that they previously agreed to a service obligation.</a:t>
            </a:r>
          </a:p>
          <a:p>
            <a:pPr>
              <a:lnSpc>
                <a:spcPct val="100000"/>
              </a:lnSpc>
            </a:pPr>
            <a:r>
              <a:rPr lang="en-US" dirty="0">
                <a:solidFill>
                  <a:schemeClr val="accent1"/>
                </a:solidFill>
              </a:rPr>
              <a:t>We tell students to contact their school if they have questions about review timelines or award amounts, or if they want to decline further awards.</a:t>
            </a:r>
          </a:p>
        </p:txBody>
      </p:sp>
    </p:spTree>
    <p:extLst>
      <p:ext uri="{BB962C8B-B14F-4D97-AF65-F5344CB8AC3E}">
        <p14:creationId xmlns:p14="http://schemas.microsoft.com/office/powerpoint/2010/main" val="408378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7E58-DF69-4C40-91A2-B4DD3462BD4D}"/>
              </a:ext>
            </a:extLst>
          </p:cNvPr>
          <p:cNvSpPr>
            <a:spLocks noGrp="1"/>
          </p:cNvSpPr>
          <p:nvPr>
            <p:ph type="title"/>
          </p:nvPr>
        </p:nvSpPr>
        <p:spPr>
          <a:xfrm>
            <a:off x="6307279" y="126243"/>
            <a:ext cx="5257800" cy="1325563"/>
          </a:xfrm>
        </p:spPr>
        <p:txBody>
          <a:bodyPr/>
          <a:lstStyle/>
          <a:p>
            <a:r>
              <a:rPr lang="en-US" b="1" dirty="0">
                <a:solidFill>
                  <a:srgbClr val="003A63"/>
                </a:solidFill>
              </a:rPr>
              <a:t>Promissory Note Email</a:t>
            </a:r>
          </a:p>
        </p:txBody>
      </p:sp>
      <p:pic>
        <p:nvPicPr>
          <p:cNvPr id="7" name="Content Placeholder 6">
            <a:extLst>
              <a:ext uri="{FF2B5EF4-FFF2-40B4-BE49-F238E27FC236}">
                <a16:creationId xmlns:a16="http://schemas.microsoft.com/office/drawing/2014/main" id="{996D64E4-9F4A-4C6D-A5C2-19AEC76A7C8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24755" y="0"/>
            <a:ext cx="5043331" cy="6829512"/>
          </a:xfrm>
        </p:spPr>
      </p:pic>
      <p:pic>
        <p:nvPicPr>
          <p:cNvPr id="9" name="Picture 8">
            <a:extLst>
              <a:ext uri="{FF2B5EF4-FFF2-40B4-BE49-F238E27FC236}">
                <a16:creationId xmlns:a16="http://schemas.microsoft.com/office/drawing/2014/main" id="{73BCD248-DA0C-4240-960D-26606BE6BCB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63862" y="1192330"/>
            <a:ext cx="5718175" cy="5355756"/>
          </a:xfrm>
          <a:prstGeom prst="rect">
            <a:avLst/>
          </a:prstGeom>
        </p:spPr>
      </p:pic>
    </p:spTree>
    <p:extLst>
      <p:ext uri="{BB962C8B-B14F-4D97-AF65-F5344CB8AC3E}">
        <p14:creationId xmlns:p14="http://schemas.microsoft.com/office/powerpoint/2010/main" val="386530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8C482-8782-9585-02C8-3B4B821C012C}"/>
              </a:ext>
            </a:extLst>
          </p:cNvPr>
          <p:cNvSpPr>
            <a:spLocks noGrp="1"/>
          </p:cNvSpPr>
          <p:nvPr>
            <p:ph type="title"/>
          </p:nvPr>
        </p:nvSpPr>
        <p:spPr>
          <a:xfrm>
            <a:off x="1081087" y="-180832"/>
            <a:ext cx="8770144" cy="1325563"/>
          </a:xfrm>
        </p:spPr>
        <p:txBody>
          <a:bodyPr/>
          <a:lstStyle/>
          <a:p>
            <a:r>
              <a:rPr lang="en-US" b="1" dirty="0">
                <a:solidFill>
                  <a:schemeClr val="accent1"/>
                </a:solidFill>
              </a:rPr>
              <a:t>Promissory Note Process</a:t>
            </a:r>
          </a:p>
        </p:txBody>
      </p:sp>
      <p:pic>
        <p:nvPicPr>
          <p:cNvPr id="7" name="Content Placeholder 6">
            <a:extLst>
              <a:ext uri="{FF2B5EF4-FFF2-40B4-BE49-F238E27FC236}">
                <a16:creationId xmlns:a16="http://schemas.microsoft.com/office/drawing/2014/main" id="{3F3B314B-1D7C-260A-95CB-F58262F5786C}"/>
              </a:ext>
            </a:extLst>
          </p:cNvPr>
          <p:cNvPicPr>
            <a:picLocks noGrp="1" noChangeAspect="1"/>
          </p:cNvPicPr>
          <p:nvPr>
            <p:ph sz="half" idx="1"/>
          </p:nvPr>
        </p:nvPicPr>
        <p:blipFill>
          <a:blip r:embed="rId3"/>
          <a:stretch>
            <a:fillRect/>
          </a:stretch>
        </p:blipFill>
        <p:spPr>
          <a:xfrm>
            <a:off x="343694" y="788929"/>
            <a:ext cx="5686190" cy="3945747"/>
          </a:xfrm>
          <a:prstGeom prst="rect">
            <a:avLst/>
          </a:prstGeom>
        </p:spPr>
      </p:pic>
      <p:pic>
        <p:nvPicPr>
          <p:cNvPr id="8" name="Content Placeholder 7">
            <a:extLst>
              <a:ext uri="{FF2B5EF4-FFF2-40B4-BE49-F238E27FC236}">
                <a16:creationId xmlns:a16="http://schemas.microsoft.com/office/drawing/2014/main" id="{FD115134-4AA9-7C2A-DF17-A6FCC0B1E11F}"/>
              </a:ext>
            </a:extLst>
          </p:cNvPr>
          <p:cNvPicPr>
            <a:picLocks noGrp="1" noChangeAspect="1"/>
          </p:cNvPicPr>
          <p:nvPr>
            <p:ph sz="half" idx="2"/>
          </p:nvPr>
        </p:nvPicPr>
        <p:blipFill>
          <a:blip r:embed="rId4"/>
          <a:stretch>
            <a:fillRect/>
          </a:stretch>
        </p:blipFill>
        <p:spPr>
          <a:xfrm>
            <a:off x="489347" y="4458681"/>
            <a:ext cx="5181600" cy="2237699"/>
          </a:xfrm>
          <a:prstGeom prst="rect">
            <a:avLst/>
          </a:prstGeom>
        </p:spPr>
      </p:pic>
      <p:pic>
        <p:nvPicPr>
          <p:cNvPr id="9" name="Picture 8">
            <a:extLst>
              <a:ext uri="{FF2B5EF4-FFF2-40B4-BE49-F238E27FC236}">
                <a16:creationId xmlns:a16="http://schemas.microsoft.com/office/drawing/2014/main" id="{70811A63-B1F8-8799-4A21-90F802989E6C}"/>
              </a:ext>
            </a:extLst>
          </p:cNvPr>
          <p:cNvPicPr>
            <a:picLocks noChangeAspect="1"/>
          </p:cNvPicPr>
          <p:nvPr/>
        </p:nvPicPr>
        <p:blipFill>
          <a:blip r:embed="rId5"/>
          <a:stretch>
            <a:fillRect/>
          </a:stretch>
        </p:blipFill>
        <p:spPr>
          <a:xfrm>
            <a:off x="6029884" y="909241"/>
            <a:ext cx="5943600" cy="2432685"/>
          </a:xfrm>
          <a:prstGeom prst="rect">
            <a:avLst/>
          </a:prstGeom>
        </p:spPr>
      </p:pic>
      <p:pic>
        <p:nvPicPr>
          <p:cNvPr id="10" name="Picture 9">
            <a:extLst>
              <a:ext uri="{FF2B5EF4-FFF2-40B4-BE49-F238E27FC236}">
                <a16:creationId xmlns:a16="http://schemas.microsoft.com/office/drawing/2014/main" id="{6952D316-1193-0E59-13CD-9EF93FA9E449}"/>
              </a:ext>
            </a:extLst>
          </p:cNvPr>
          <p:cNvPicPr>
            <a:picLocks noChangeAspect="1"/>
          </p:cNvPicPr>
          <p:nvPr/>
        </p:nvPicPr>
        <p:blipFill>
          <a:blip r:embed="rId6"/>
          <a:stretch>
            <a:fillRect/>
          </a:stretch>
        </p:blipFill>
        <p:spPr>
          <a:xfrm>
            <a:off x="6029884" y="3467643"/>
            <a:ext cx="5943600" cy="2296795"/>
          </a:xfrm>
          <a:prstGeom prst="rect">
            <a:avLst/>
          </a:prstGeom>
        </p:spPr>
      </p:pic>
    </p:spTree>
    <p:extLst>
      <p:ext uri="{BB962C8B-B14F-4D97-AF65-F5344CB8AC3E}">
        <p14:creationId xmlns:p14="http://schemas.microsoft.com/office/powerpoint/2010/main" val="147714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8C482-8782-9585-02C8-3B4B821C012C}"/>
              </a:ext>
            </a:extLst>
          </p:cNvPr>
          <p:cNvSpPr>
            <a:spLocks noGrp="1"/>
          </p:cNvSpPr>
          <p:nvPr>
            <p:ph type="title"/>
          </p:nvPr>
        </p:nvSpPr>
        <p:spPr>
          <a:xfrm>
            <a:off x="1081087" y="-180832"/>
            <a:ext cx="8770144" cy="1325563"/>
          </a:xfrm>
        </p:spPr>
        <p:txBody>
          <a:bodyPr/>
          <a:lstStyle/>
          <a:p>
            <a:r>
              <a:rPr lang="en-US" b="1" dirty="0">
                <a:solidFill>
                  <a:schemeClr val="accent1"/>
                </a:solidFill>
              </a:rPr>
              <a:t>Promissory Note Process</a:t>
            </a:r>
          </a:p>
        </p:txBody>
      </p:sp>
      <p:pic>
        <p:nvPicPr>
          <p:cNvPr id="12" name="Content Placeholder 11">
            <a:extLst>
              <a:ext uri="{FF2B5EF4-FFF2-40B4-BE49-F238E27FC236}">
                <a16:creationId xmlns:a16="http://schemas.microsoft.com/office/drawing/2014/main" id="{EF37799A-1465-9E85-A2EB-5550F259A7A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915195" y="774192"/>
            <a:ext cx="10048989" cy="5895406"/>
          </a:xfrm>
          <a:prstGeom prst="rect">
            <a:avLst/>
          </a:prstGeom>
        </p:spPr>
      </p:pic>
    </p:spTree>
    <p:extLst>
      <p:ext uri="{BB962C8B-B14F-4D97-AF65-F5344CB8AC3E}">
        <p14:creationId xmlns:p14="http://schemas.microsoft.com/office/powerpoint/2010/main" val="877897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8C482-8782-9585-02C8-3B4B821C012C}"/>
              </a:ext>
            </a:extLst>
          </p:cNvPr>
          <p:cNvSpPr>
            <a:spLocks noGrp="1"/>
          </p:cNvSpPr>
          <p:nvPr>
            <p:ph type="title"/>
          </p:nvPr>
        </p:nvSpPr>
        <p:spPr>
          <a:xfrm>
            <a:off x="1081087" y="-180832"/>
            <a:ext cx="8770144" cy="1325563"/>
          </a:xfrm>
        </p:spPr>
        <p:txBody>
          <a:bodyPr/>
          <a:lstStyle/>
          <a:p>
            <a:r>
              <a:rPr lang="en-US" b="1" dirty="0">
                <a:solidFill>
                  <a:schemeClr val="accent1"/>
                </a:solidFill>
              </a:rPr>
              <a:t>Promissory Note Process</a:t>
            </a:r>
          </a:p>
        </p:txBody>
      </p:sp>
      <p:pic>
        <p:nvPicPr>
          <p:cNvPr id="12" name="Content Placeholder 11">
            <a:extLst>
              <a:ext uri="{FF2B5EF4-FFF2-40B4-BE49-F238E27FC236}">
                <a16:creationId xmlns:a16="http://schemas.microsoft.com/office/drawing/2014/main" id="{EF37799A-1465-9E85-A2EB-5550F259A7A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2779"/>
          <a:stretch/>
        </p:blipFill>
        <p:spPr>
          <a:xfrm>
            <a:off x="283094" y="779387"/>
            <a:ext cx="6344772" cy="3195519"/>
          </a:xfrm>
          <a:prstGeom prst="rect">
            <a:avLst/>
          </a:prstGeom>
        </p:spPr>
      </p:pic>
      <p:pic>
        <p:nvPicPr>
          <p:cNvPr id="2" name="Picture 1">
            <a:extLst>
              <a:ext uri="{FF2B5EF4-FFF2-40B4-BE49-F238E27FC236}">
                <a16:creationId xmlns:a16="http://schemas.microsoft.com/office/drawing/2014/main" id="{08C51800-52B8-1AA4-6722-D734BC82B876}"/>
              </a:ext>
            </a:extLst>
          </p:cNvPr>
          <p:cNvPicPr>
            <a:picLocks noChangeAspect="1"/>
          </p:cNvPicPr>
          <p:nvPr/>
        </p:nvPicPr>
        <p:blipFill>
          <a:blip r:embed="rId4"/>
          <a:stretch>
            <a:fillRect/>
          </a:stretch>
        </p:blipFill>
        <p:spPr>
          <a:xfrm>
            <a:off x="283094" y="4030980"/>
            <a:ext cx="5943600" cy="2827020"/>
          </a:xfrm>
          <a:prstGeom prst="rect">
            <a:avLst/>
          </a:prstGeom>
        </p:spPr>
      </p:pic>
      <p:pic>
        <p:nvPicPr>
          <p:cNvPr id="3" name="Content Placeholder 11">
            <a:extLst>
              <a:ext uri="{FF2B5EF4-FFF2-40B4-BE49-F238E27FC236}">
                <a16:creationId xmlns:a16="http://schemas.microsoft.com/office/drawing/2014/main" id="{9A384613-B033-6963-8EC3-C13696B5D6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27866" y="1403323"/>
            <a:ext cx="5498674" cy="3575549"/>
          </a:xfrm>
          <a:prstGeom prst="rect">
            <a:avLst/>
          </a:prstGeom>
        </p:spPr>
      </p:pic>
    </p:spTree>
    <p:extLst>
      <p:ext uri="{BB962C8B-B14F-4D97-AF65-F5344CB8AC3E}">
        <p14:creationId xmlns:p14="http://schemas.microsoft.com/office/powerpoint/2010/main" val="2702386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8C482-8782-9585-02C8-3B4B821C012C}"/>
              </a:ext>
            </a:extLst>
          </p:cNvPr>
          <p:cNvSpPr>
            <a:spLocks noGrp="1"/>
          </p:cNvSpPr>
          <p:nvPr>
            <p:ph type="title"/>
          </p:nvPr>
        </p:nvSpPr>
        <p:spPr>
          <a:xfrm>
            <a:off x="1081087" y="-180832"/>
            <a:ext cx="8770144" cy="1325563"/>
          </a:xfrm>
        </p:spPr>
        <p:txBody>
          <a:bodyPr/>
          <a:lstStyle/>
          <a:p>
            <a:r>
              <a:rPr lang="en-US" b="1" dirty="0">
                <a:solidFill>
                  <a:schemeClr val="accent1"/>
                </a:solidFill>
              </a:rPr>
              <a:t>Promissory Note Process</a:t>
            </a:r>
          </a:p>
        </p:txBody>
      </p:sp>
      <p:pic>
        <p:nvPicPr>
          <p:cNvPr id="12" name="Content Placeholder 11">
            <a:extLst>
              <a:ext uri="{FF2B5EF4-FFF2-40B4-BE49-F238E27FC236}">
                <a16:creationId xmlns:a16="http://schemas.microsoft.com/office/drawing/2014/main" id="{EF37799A-1465-9E85-A2EB-5550F259A7A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6255821" y="1714010"/>
            <a:ext cx="5863528" cy="1876329"/>
          </a:xfrm>
          <a:prstGeom prst="rect">
            <a:avLst/>
          </a:prstGeom>
        </p:spPr>
      </p:pic>
      <p:pic>
        <p:nvPicPr>
          <p:cNvPr id="2" name="Picture 1">
            <a:extLst>
              <a:ext uri="{FF2B5EF4-FFF2-40B4-BE49-F238E27FC236}">
                <a16:creationId xmlns:a16="http://schemas.microsoft.com/office/drawing/2014/main" id="{08C51800-52B8-1AA4-6722-D734BC82B87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70753" y="4032766"/>
            <a:ext cx="5848596" cy="2435415"/>
          </a:xfrm>
          <a:prstGeom prst="rect">
            <a:avLst/>
          </a:prstGeom>
        </p:spPr>
      </p:pic>
      <p:pic>
        <p:nvPicPr>
          <p:cNvPr id="5" name="Picture 4">
            <a:extLst>
              <a:ext uri="{FF2B5EF4-FFF2-40B4-BE49-F238E27FC236}">
                <a16:creationId xmlns:a16="http://schemas.microsoft.com/office/drawing/2014/main" id="{FDCDCC68-E09E-143E-D989-0EEC616ED6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2216" y="871284"/>
            <a:ext cx="5543964" cy="3161482"/>
          </a:xfrm>
          <a:prstGeom prst="rect">
            <a:avLst/>
          </a:prstGeom>
        </p:spPr>
      </p:pic>
      <p:pic>
        <p:nvPicPr>
          <p:cNvPr id="6" name="Picture 5">
            <a:extLst>
              <a:ext uri="{FF2B5EF4-FFF2-40B4-BE49-F238E27FC236}">
                <a16:creationId xmlns:a16="http://schemas.microsoft.com/office/drawing/2014/main" id="{A1891758-0979-CFCD-A60F-E86A6586CE34}"/>
              </a:ext>
            </a:extLst>
          </p:cNvPr>
          <p:cNvPicPr>
            <a:picLocks noChangeAspect="1"/>
          </p:cNvPicPr>
          <p:nvPr/>
        </p:nvPicPr>
        <p:blipFill rotWithShape="1">
          <a:blip r:embed="rId6"/>
          <a:srcRect t="2380"/>
          <a:stretch/>
        </p:blipFill>
        <p:spPr>
          <a:xfrm>
            <a:off x="273898" y="4032766"/>
            <a:ext cx="5943600" cy="2709529"/>
          </a:xfrm>
          <a:prstGeom prst="rect">
            <a:avLst/>
          </a:prstGeom>
        </p:spPr>
      </p:pic>
    </p:spTree>
    <p:extLst>
      <p:ext uri="{BB962C8B-B14F-4D97-AF65-F5344CB8AC3E}">
        <p14:creationId xmlns:p14="http://schemas.microsoft.com/office/powerpoint/2010/main" val="204273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CF83C4F-4817-4151-8719-533A4125AA35}"/>
              </a:ext>
            </a:extLst>
          </p:cNvPr>
          <p:cNvGraphicFramePr>
            <a:graphicFrameLocks noGrp="1"/>
          </p:cNvGraphicFramePr>
          <p:nvPr>
            <p:ph idx="1"/>
            <p:extLst>
              <p:ext uri="{D42A27DB-BD31-4B8C-83A1-F6EECF244321}">
                <p14:modId xmlns:p14="http://schemas.microsoft.com/office/powerpoint/2010/main" val="858738719"/>
              </p:ext>
            </p:extLst>
          </p:nvPr>
        </p:nvGraphicFramePr>
        <p:xfrm>
          <a:off x="838200" y="1062842"/>
          <a:ext cx="11155878" cy="473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17BBB07-0F16-4516-9F92-551661628EB2}"/>
              </a:ext>
            </a:extLst>
          </p:cNvPr>
          <p:cNvSpPr txBox="1">
            <a:spLocks/>
          </p:cNvSpPr>
          <p:nvPr/>
        </p:nvSpPr>
        <p:spPr>
          <a:xfrm>
            <a:off x="1279792" y="143926"/>
            <a:ext cx="10515600" cy="1347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3A63"/>
                </a:solidFill>
              </a:rPr>
              <a:t>Application Process</a:t>
            </a:r>
          </a:p>
        </p:txBody>
      </p:sp>
    </p:spTree>
    <p:extLst>
      <p:ext uri="{BB962C8B-B14F-4D97-AF65-F5344CB8AC3E}">
        <p14:creationId xmlns:p14="http://schemas.microsoft.com/office/powerpoint/2010/main" val="2135766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8C482-8782-9585-02C8-3B4B821C012C}"/>
              </a:ext>
            </a:extLst>
          </p:cNvPr>
          <p:cNvSpPr>
            <a:spLocks noGrp="1"/>
          </p:cNvSpPr>
          <p:nvPr>
            <p:ph type="title"/>
          </p:nvPr>
        </p:nvSpPr>
        <p:spPr>
          <a:xfrm>
            <a:off x="1081087" y="-180832"/>
            <a:ext cx="8770144" cy="1325563"/>
          </a:xfrm>
        </p:spPr>
        <p:txBody>
          <a:bodyPr/>
          <a:lstStyle/>
          <a:p>
            <a:r>
              <a:rPr lang="en-US" b="1" dirty="0">
                <a:solidFill>
                  <a:schemeClr val="accent1"/>
                </a:solidFill>
              </a:rPr>
              <a:t>Promissory Note Process</a:t>
            </a:r>
          </a:p>
        </p:txBody>
      </p:sp>
      <p:pic>
        <p:nvPicPr>
          <p:cNvPr id="5" name="Picture 4">
            <a:extLst>
              <a:ext uri="{FF2B5EF4-FFF2-40B4-BE49-F238E27FC236}">
                <a16:creationId xmlns:a16="http://schemas.microsoft.com/office/drawing/2014/main" id="{FDCDCC68-E09E-143E-D989-0EEC616ED6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0673" y="919023"/>
            <a:ext cx="5465327" cy="3161482"/>
          </a:xfrm>
          <a:prstGeom prst="rect">
            <a:avLst/>
          </a:prstGeom>
        </p:spPr>
      </p:pic>
      <p:pic>
        <p:nvPicPr>
          <p:cNvPr id="6" name="Picture 5">
            <a:extLst>
              <a:ext uri="{FF2B5EF4-FFF2-40B4-BE49-F238E27FC236}">
                <a16:creationId xmlns:a16="http://schemas.microsoft.com/office/drawing/2014/main" id="{A1891758-0979-CFCD-A60F-E86A6586CE34}"/>
              </a:ext>
            </a:extLst>
          </p:cNvPr>
          <p:cNvPicPr>
            <a:picLocks noChangeAspect="1"/>
          </p:cNvPicPr>
          <p:nvPr/>
        </p:nvPicPr>
        <p:blipFill rotWithShape="1">
          <a:blip r:embed="rId4">
            <a:extLst>
              <a:ext uri="{28A0092B-C50C-407E-A947-70E740481C1C}">
                <a14:useLocalDpi xmlns:a14="http://schemas.microsoft.com/office/drawing/2010/main" val="0"/>
              </a:ext>
            </a:extLst>
          </a:blip>
          <a:srcRect t="10101" b="10101"/>
          <a:stretch/>
        </p:blipFill>
        <p:spPr>
          <a:xfrm>
            <a:off x="6053042" y="3353054"/>
            <a:ext cx="5943600" cy="2709529"/>
          </a:xfrm>
          <a:prstGeom prst="rect">
            <a:avLst/>
          </a:prstGeom>
        </p:spPr>
      </p:pic>
    </p:spTree>
    <p:extLst>
      <p:ext uri="{BB962C8B-B14F-4D97-AF65-F5344CB8AC3E}">
        <p14:creationId xmlns:p14="http://schemas.microsoft.com/office/powerpoint/2010/main" val="425432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7E58-DF69-4C40-91A2-B4DD3462BD4D}"/>
              </a:ext>
            </a:extLst>
          </p:cNvPr>
          <p:cNvSpPr>
            <a:spLocks noGrp="1"/>
          </p:cNvSpPr>
          <p:nvPr>
            <p:ph type="title"/>
          </p:nvPr>
        </p:nvSpPr>
        <p:spPr/>
        <p:txBody>
          <a:bodyPr/>
          <a:lstStyle/>
          <a:p>
            <a:r>
              <a:rPr lang="en-US" b="1" dirty="0">
                <a:solidFill>
                  <a:srgbClr val="003A63"/>
                </a:solidFill>
              </a:rPr>
              <a:t>Promissory Notes</a:t>
            </a:r>
          </a:p>
        </p:txBody>
      </p:sp>
      <p:sp>
        <p:nvSpPr>
          <p:cNvPr id="3" name="Content Placeholder 2">
            <a:extLst>
              <a:ext uri="{FF2B5EF4-FFF2-40B4-BE49-F238E27FC236}">
                <a16:creationId xmlns:a16="http://schemas.microsoft.com/office/drawing/2014/main" id="{EB81C23A-2A6E-4C02-A8CA-70F7A07F7426}"/>
              </a:ext>
            </a:extLst>
          </p:cNvPr>
          <p:cNvSpPr>
            <a:spLocks noGrp="1"/>
          </p:cNvSpPr>
          <p:nvPr>
            <p:ph idx="1"/>
          </p:nvPr>
        </p:nvSpPr>
        <p:spPr/>
        <p:txBody>
          <a:bodyPr/>
          <a:lstStyle/>
          <a:p>
            <a:r>
              <a:rPr lang="en-US" dirty="0">
                <a:solidFill>
                  <a:srgbClr val="003A63"/>
                </a:solidFill>
              </a:rPr>
              <a:t>If students cannot find their promissory note email, they can contact </a:t>
            </a:r>
            <a:r>
              <a:rPr lang="en-US" dirty="0">
                <a:solidFill>
                  <a:srgbClr val="003A63"/>
                </a:solidFill>
                <a:hlinkClick r:id="rId2"/>
              </a:rPr>
              <a:t>scholars@ksbor.org</a:t>
            </a:r>
            <a:r>
              <a:rPr lang="en-US" dirty="0">
                <a:solidFill>
                  <a:srgbClr val="003A63"/>
                </a:solidFill>
              </a:rPr>
              <a:t> to request a new one be sent.</a:t>
            </a:r>
          </a:p>
          <a:p>
            <a:r>
              <a:rPr lang="en-US" dirty="0">
                <a:solidFill>
                  <a:srgbClr val="003A63"/>
                </a:solidFill>
              </a:rPr>
              <a:t>Award amount listed in the promissory note is based on </a:t>
            </a:r>
            <a:r>
              <a:rPr lang="en-US" b="1" u="sng" dirty="0">
                <a:solidFill>
                  <a:srgbClr val="003A63"/>
                </a:solidFill>
              </a:rPr>
              <a:t>all pre-award </a:t>
            </a:r>
            <a:r>
              <a:rPr lang="en-US" dirty="0">
                <a:solidFill>
                  <a:srgbClr val="003A63"/>
                </a:solidFill>
              </a:rPr>
              <a:t>information reported at the time the promissory note email was sent to the student. If the amount has changed, we will update the award amount with certified award information at the end of each certification period.</a:t>
            </a:r>
          </a:p>
          <a:p>
            <a:r>
              <a:rPr lang="en-US" dirty="0">
                <a:solidFill>
                  <a:srgbClr val="003A63"/>
                </a:solidFill>
              </a:rPr>
              <a:t>Updating signatures is a manual process, resulting in a 1-2 day delay.</a:t>
            </a:r>
          </a:p>
        </p:txBody>
      </p:sp>
    </p:spTree>
    <p:extLst>
      <p:ext uri="{BB962C8B-B14F-4D97-AF65-F5344CB8AC3E}">
        <p14:creationId xmlns:p14="http://schemas.microsoft.com/office/powerpoint/2010/main" val="611420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CF83C4F-4817-4151-8719-533A4125AA35}"/>
              </a:ext>
            </a:extLst>
          </p:cNvPr>
          <p:cNvGraphicFramePr>
            <a:graphicFrameLocks noGrp="1"/>
          </p:cNvGraphicFramePr>
          <p:nvPr>
            <p:ph idx="1"/>
            <p:extLst>
              <p:ext uri="{D42A27DB-BD31-4B8C-83A1-F6EECF244321}">
                <p14:modId xmlns:p14="http://schemas.microsoft.com/office/powerpoint/2010/main" val="2478820164"/>
              </p:ext>
            </p:extLst>
          </p:nvPr>
        </p:nvGraphicFramePr>
        <p:xfrm>
          <a:off x="838200" y="1062842"/>
          <a:ext cx="11155878" cy="473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17BBB07-0F16-4516-9F92-551661628EB2}"/>
              </a:ext>
            </a:extLst>
          </p:cNvPr>
          <p:cNvSpPr txBox="1">
            <a:spLocks/>
          </p:cNvSpPr>
          <p:nvPr/>
        </p:nvSpPr>
        <p:spPr>
          <a:xfrm>
            <a:off x="1279792" y="143926"/>
            <a:ext cx="10515600" cy="1347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3A63"/>
                </a:solidFill>
              </a:rPr>
              <a:t>Application Process</a:t>
            </a:r>
          </a:p>
        </p:txBody>
      </p:sp>
      <p:sp>
        <p:nvSpPr>
          <p:cNvPr id="3" name="Arrow: Down 2">
            <a:extLst>
              <a:ext uri="{FF2B5EF4-FFF2-40B4-BE49-F238E27FC236}">
                <a16:creationId xmlns:a16="http://schemas.microsoft.com/office/drawing/2014/main" id="{AB2318CA-A851-424A-9ED5-69676EEC7EB3}"/>
              </a:ext>
            </a:extLst>
          </p:cNvPr>
          <p:cNvSpPr/>
          <p:nvPr/>
        </p:nvSpPr>
        <p:spPr>
          <a:xfrm>
            <a:off x="7729947" y="3117551"/>
            <a:ext cx="446200" cy="454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14269A-B30D-4597-A3A9-E6CAE756DA95}"/>
              </a:ext>
            </a:extLst>
          </p:cNvPr>
          <p:cNvSpPr txBox="1"/>
          <p:nvPr/>
        </p:nvSpPr>
        <p:spPr>
          <a:xfrm>
            <a:off x="6537592" y="3022287"/>
            <a:ext cx="1644692" cy="369332"/>
          </a:xfrm>
          <a:prstGeom prst="rect">
            <a:avLst/>
          </a:prstGeom>
          <a:noFill/>
        </p:spPr>
        <p:txBody>
          <a:bodyPr wrap="square" rtlCol="0">
            <a:spAutoFit/>
          </a:bodyPr>
          <a:lstStyle/>
          <a:p>
            <a:pPr algn="ctr"/>
            <a:r>
              <a:rPr lang="en-US" b="1" dirty="0">
                <a:solidFill>
                  <a:schemeClr val="accent6">
                    <a:lumMod val="75000"/>
                  </a:schemeClr>
                </a:solidFill>
              </a:rPr>
              <a:t>Renewal</a:t>
            </a:r>
          </a:p>
        </p:txBody>
      </p:sp>
      <p:sp>
        <p:nvSpPr>
          <p:cNvPr id="7" name="TextBox 6">
            <a:extLst>
              <a:ext uri="{FF2B5EF4-FFF2-40B4-BE49-F238E27FC236}">
                <a16:creationId xmlns:a16="http://schemas.microsoft.com/office/drawing/2014/main" id="{18B6D749-3525-4A44-8803-B67ACA3DF2FB}"/>
              </a:ext>
            </a:extLst>
          </p:cNvPr>
          <p:cNvSpPr txBox="1"/>
          <p:nvPr/>
        </p:nvSpPr>
        <p:spPr>
          <a:xfrm>
            <a:off x="7831211" y="3022287"/>
            <a:ext cx="1478485" cy="369332"/>
          </a:xfrm>
          <a:prstGeom prst="rect">
            <a:avLst/>
          </a:prstGeom>
          <a:noFill/>
        </p:spPr>
        <p:txBody>
          <a:bodyPr wrap="square">
            <a:spAutoFit/>
          </a:bodyPr>
          <a:lstStyle/>
          <a:p>
            <a:pPr algn="ctr"/>
            <a:r>
              <a:rPr lang="en-US" b="1" dirty="0">
                <a:solidFill>
                  <a:schemeClr val="accent6">
                    <a:lumMod val="75000"/>
                  </a:schemeClr>
                </a:solidFill>
              </a:rPr>
              <a:t>Students</a:t>
            </a:r>
          </a:p>
        </p:txBody>
      </p:sp>
      <p:sp>
        <p:nvSpPr>
          <p:cNvPr id="5" name="TextBox 4">
            <a:extLst>
              <a:ext uri="{FF2B5EF4-FFF2-40B4-BE49-F238E27FC236}">
                <a16:creationId xmlns:a16="http://schemas.microsoft.com/office/drawing/2014/main" id="{7BC5CC4B-D3E0-BD6C-1AF7-C3724F26DE97}"/>
              </a:ext>
            </a:extLst>
          </p:cNvPr>
          <p:cNvSpPr txBox="1"/>
          <p:nvPr/>
        </p:nvSpPr>
        <p:spPr>
          <a:xfrm>
            <a:off x="8570453" y="1174689"/>
            <a:ext cx="1681514" cy="369332"/>
          </a:xfrm>
          <a:prstGeom prst="rect">
            <a:avLst/>
          </a:prstGeom>
          <a:noFill/>
        </p:spPr>
        <p:txBody>
          <a:bodyPr wrap="square" rtlCol="0">
            <a:spAutoFit/>
          </a:bodyPr>
          <a:lstStyle/>
          <a:p>
            <a:pPr algn="ctr"/>
            <a:r>
              <a:rPr lang="en-US" dirty="0"/>
              <a:t>Nightly Process</a:t>
            </a:r>
          </a:p>
        </p:txBody>
      </p:sp>
      <p:sp>
        <p:nvSpPr>
          <p:cNvPr id="9" name="TextBox 8">
            <a:extLst>
              <a:ext uri="{FF2B5EF4-FFF2-40B4-BE49-F238E27FC236}">
                <a16:creationId xmlns:a16="http://schemas.microsoft.com/office/drawing/2014/main" id="{8086B7FF-FBAF-B9A0-7249-3856AE5B3E0E}"/>
              </a:ext>
            </a:extLst>
          </p:cNvPr>
          <p:cNvSpPr txBox="1"/>
          <p:nvPr/>
        </p:nvSpPr>
        <p:spPr>
          <a:xfrm>
            <a:off x="8513175" y="5190122"/>
            <a:ext cx="1681514" cy="369332"/>
          </a:xfrm>
          <a:prstGeom prst="rect">
            <a:avLst/>
          </a:prstGeom>
          <a:noFill/>
        </p:spPr>
        <p:txBody>
          <a:bodyPr wrap="square" rtlCol="0">
            <a:spAutoFit/>
          </a:bodyPr>
          <a:lstStyle/>
          <a:p>
            <a:pPr algn="ctr"/>
            <a:r>
              <a:rPr lang="en-US" dirty="0"/>
              <a:t>Nightly Process</a:t>
            </a:r>
          </a:p>
        </p:txBody>
      </p:sp>
      <p:sp>
        <p:nvSpPr>
          <p:cNvPr id="10" name="TextBox 9">
            <a:extLst>
              <a:ext uri="{FF2B5EF4-FFF2-40B4-BE49-F238E27FC236}">
                <a16:creationId xmlns:a16="http://schemas.microsoft.com/office/drawing/2014/main" id="{DE20A0BE-0E28-443E-6421-F574785376A4}"/>
              </a:ext>
            </a:extLst>
          </p:cNvPr>
          <p:cNvSpPr txBox="1"/>
          <p:nvPr/>
        </p:nvSpPr>
        <p:spPr>
          <a:xfrm>
            <a:off x="7118427" y="3493020"/>
            <a:ext cx="1681514" cy="369332"/>
          </a:xfrm>
          <a:prstGeom prst="rect">
            <a:avLst/>
          </a:prstGeom>
          <a:noFill/>
        </p:spPr>
        <p:txBody>
          <a:bodyPr wrap="square" rtlCol="0">
            <a:spAutoFit/>
          </a:bodyPr>
          <a:lstStyle/>
          <a:p>
            <a:pPr algn="ctr"/>
            <a:r>
              <a:rPr lang="en-US" dirty="0"/>
              <a:t>Nightly Process</a:t>
            </a:r>
          </a:p>
        </p:txBody>
      </p:sp>
    </p:spTree>
    <p:extLst>
      <p:ext uri="{BB962C8B-B14F-4D97-AF65-F5344CB8AC3E}">
        <p14:creationId xmlns:p14="http://schemas.microsoft.com/office/powerpoint/2010/main" val="301592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7E58-DF69-4C40-91A2-B4DD3462BD4D}"/>
              </a:ext>
            </a:extLst>
          </p:cNvPr>
          <p:cNvSpPr>
            <a:spLocks noGrp="1"/>
          </p:cNvSpPr>
          <p:nvPr>
            <p:ph type="title"/>
          </p:nvPr>
        </p:nvSpPr>
        <p:spPr/>
        <p:txBody>
          <a:bodyPr/>
          <a:lstStyle/>
          <a:p>
            <a:r>
              <a:rPr lang="en-US" b="1" dirty="0">
                <a:solidFill>
                  <a:srgbClr val="003A63"/>
                </a:solidFill>
              </a:rPr>
              <a:t>Award Certification</a:t>
            </a:r>
          </a:p>
        </p:txBody>
      </p:sp>
      <p:sp>
        <p:nvSpPr>
          <p:cNvPr id="3" name="Content Placeholder 2">
            <a:extLst>
              <a:ext uri="{FF2B5EF4-FFF2-40B4-BE49-F238E27FC236}">
                <a16:creationId xmlns:a16="http://schemas.microsoft.com/office/drawing/2014/main" id="{EB81C23A-2A6E-4C02-A8CA-70F7A07F7426}"/>
              </a:ext>
            </a:extLst>
          </p:cNvPr>
          <p:cNvSpPr>
            <a:spLocks noGrp="1"/>
          </p:cNvSpPr>
          <p:nvPr>
            <p:ph idx="1"/>
          </p:nvPr>
        </p:nvSpPr>
        <p:spPr/>
        <p:txBody>
          <a:bodyPr/>
          <a:lstStyle/>
          <a:p>
            <a:r>
              <a:rPr lang="en-US" dirty="0">
                <a:solidFill>
                  <a:srgbClr val="003A63"/>
                </a:solidFill>
              </a:rPr>
              <a:t>Students will show up on your Award Certification screen 1-3 days after they have signed and submitted their promissory note. </a:t>
            </a:r>
          </a:p>
        </p:txBody>
      </p:sp>
      <p:sp>
        <p:nvSpPr>
          <p:cNvPr id="4" name="Title 1">
            <a:extLst>
              <a:ext uri="{FF2B5EF4-FFF2-40B4-BE49-F238E27FC236}">
                <a16:creationId xmlns:a16="http://schemas.microsoft.com/office/drawing/2014/main" id="{7E1B8A99-68AA-2C7D-4371-3E9D4863D7EF}"/>
              </a:ext>
            </a:extLst>
          </p:cNvPr>
          <p:cNvSpPr txBox="1">
            <a:spLocks/>
          </p:cNvSpPr>
          <p:nvPr/>
        </p:nvSpPr>
        <p:spPr>
          <a:xfrm>
            <a:off x="700334" y="26051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03A63"/>
                </a:solidFill>
              </a:rPr>
              <a:t>Institutions should:</a:t>
            </a:r>
            <a:endParaRPr lang="en-US" b="1" dirty="0">
              <a:solidFill>
                <a:srgbClr val="003A63"/>
              </a:solidFill>
            </a:endParaRPr>
          </a:p>
        </p:txBody>
      </p:sp>
      <p:sp>
        <p:nvSpPr>
          <p:cNvPr id="5" name="Subtitle 2">
            <a:extLst>
              <a:ext uri="{FF2B5EF4-FFF2-40B4-BE49-F238E27FC236}">
                <a16:creationId xmlns:a16="http://schemas.microsoft.com/office/drawing/2014/main" id="{19BDF10A-F0A6-9946-4F4E-4ED6EB126ED0}"/>
              </a:ext>
            </a:extLst>
          </p:cNvPr>
          <p:cNvSpPr txBox="1">
            <a:spLocks/>
          </p:cNvSpPr>
          <p:nvPr/>
        </p:nvSpPr>
        <p:spPr>
          <a:xfrm>
            <a:off x="838200" y="3826406"/>
            <a:ext cx="11155619" cy="189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solidFill>
                  <a:schemeClr val="accent1"/>
                </a:solidFill>
              </a:rPr>
              <a:t>Review students for adjustments and actual disbursed awards (Award Certification)</a:t>
            </a:r>
          </a:p>
          <a:p>
            <a:pPr>
              <a:lnSpc>
                <a:spcPct val="100000"/>
              </a:lnSpc>
            </a:pPr>
            <a:r>
              <a:rPr lang="en-US">
                <a:solidFill>
                  <a:schemeClr val="accent1"/>
                </a:solidFill>
              </a:rPr>
              <a:t>Review students for SAP (Award Certification or Eligibility)</a:t>
            </a:r>
            <a:endParaRPr lang="en-US" dirty="0">
              <a:solidFill>
                <a:schemeClr val="accent1"/>
              </a:solidFill>
            </a:endParaRPr>
          </a:p>
        </p:txBody>
      </p:sp>
    </p:spTree>
    <p:extLst>
      <p:ext uri="{BB962C8B-B14F-4D97-AF65-F5344CB8AC3E}">
        <p14:creationId xmlns:p14="http://schemas.microsoft.com/office/powerpoint/2010/main" val="2218233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CF83C4F-4817-4151-8719-533A4125AA35}"/>
              </a:ext>
            </a:extLst>
          </p:cNvPr>
          <p:cNvGraphicFramePr>
            <a:graphicFrameLocks noGrp="1"/>
          </p:cNvGraphicFramePr>
          <p:nvPr>
            <p:ph idx="1"/>
            <p:extLst>
              <p:ext uri="{D42A27DB-BD31-4B8C-83A1-F6EECF244321}">
                <p14:modId xmlns:p14="http://schemas.microsoft.com/office/powerpoint/2010/main" val="2904383039"/>
              </p:ext>
            </p:extLst>
          </p:nvPr>
        </p:nvGraphicFramePr>
        <p:xfrm>
          <a:off x="838200" y="1062842"/>
          <a:ext cx="11155878" cy="473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17BBB07-0F16-4516-9F92-551661628EB2}"/>
              </a:ext>
            </a:extLst>
          </p:cNvPr>
          <p:cNvSpPr txBox="1">
            <a:spLocks/>
          </p:cNvSpPr>
          <p:nvPr/>
        </p:nvSpPr>
        <p:spPr>
          <a:xfrm>
            <a:off x="1279792" y="143926"/>
            <a:ext cx="10515600" cy="1347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3A63"/>
                </a:solidFill>
              </a:rPr>
              <a:t>Application Process</a:t>
            </a:r>
          </a:p>
        </p:txBody>
      </p:sp>
      <p:sp>
        <p:nvSpPr>
          <p:cNvPr id="3" name="Arrow: Down 2">
            <a:extLst>
              <a:ext uri="{FF2B5EF4-FFF2-40B4-BE49-F238E27FC236}">
                <a16:creationId xmlns:a16="http://schemas.microsoft.com/office/drawing/2014/main" id="{AB2318CA-A851-424A-9ED5-69676EEC7EB3}"/>
              </a:ext>
            </a:extLst>
          </p:cNvPr>
          <p:cNvSpPr/>
          <p:nvPr/>
        </p:nvSpPr>
        <p:spPr>
          <a:xfrm>
            <a:off x="7705399" y="3067544"/>
            <a:ext cx="446200" cy="454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14269A-B30D-4597-A3A9-E6CAE756DA95}"/>
              </a:ext>
            </a:extLst>
          </p:cNvPr>
          <p:cNvSpPr txBox="1"/>
          <p:nvPr/>
        </p:nvSpPr>
        <p:spPr>
          <a:xfrm>
            <a:off x="6513044" y="2972280"/>
            <a:ext cx="1644692" cy="369332"/>
          </a:xfrm>
          <a:prstGeom prst="rect">
            <a:avLst/>
          </a:prstGeom>
          <a:noFill/>
        </p:spPr>
        <p:txBody>
          <a:bodyPr wrap="square" rtlCol="0">
            <a:spAutoFit/>
          </a:bodyPr>
          <a:lstStyle/>
          <a:p>
            <a:pPr algn="ctr"/>
            <a:r>
              <a:rPr lang="en-US" b="1" dirty="0">
                <a:solidFill>
                  <a:schemeClr val="accent6">
                    <a:lumMod val="75000"/>
                  </a:schemeClr>
                </a:solidFill>
              </a:rPr>
              <a:t>Renewal</a:t>
            </a:r>
          </a:p>
        </p:txBody>
      </p:sp>
      <p:sp>
        <p:nvSpPr>
          <p:cNvPr id="7" name="TextBox 6">
            <a:extLst>
              <a:ext uri="{FF2B5EF4-FFF2-40B4-BE49-F238E27FC236}">
                <a16:creationId xmlns:a16="http://schemas.microsoft.com/office/drawing/2014/main" id="{18B6D749-3525-4A44-8803-B67ACA3DF2FB}"/>
              </a:ext>
            </a:extLst>
          </p:cNvPr>
          <p:cNvSpPr txBox="1"/>
          <p:nvPr/>
        </p:nvSpPr>
        <p:spPr>
          <a:xfrm>
            <a:off x="7806663" y="2972280"/>
            <a:ext cx="1478485" cy="369332"/>
          </a:xfrm>
          <a:prstGeom prst="rect">
            <a:avLst/>
          </a:prstGeom>
          <a:noFill/>
        </p:spPr>
        <p:txBody>
          <a:bodyPr wrap="square">
            <a:spAutoFit/>
          </a:bodyPr>
          <a:lstStyle/>
          <a:p>
            <a:pPr algn="ctr"/>
            <a:r>
              <a:rPr lang="en-US" b="1" dirty="0">
                <a:solidFill>
                  <a:schemeClr val="accent6">
                    <a:lumMod val="75000"/>
                  </a:schemeClr>
                </a:solidFill>
              </a:rPr>
              <a:t>Students</a:t>
            </a:r>
          </a:p>
        </p:txBody>
      </p:sp>
      <p:sp>
        <p:nvSpPr>
          <p:cNvPr id="5" name="TextBox 4">
            <a:extLst>
              <a:ext uri="{FF2B5EF4-FFF2-40B4-BE49-F238E27FC236}">
                <a16:creationId xmlns:a16="http://schemas.microsoft.com/office/drawing/2014/main" id="{7BC5CC4B-D3E0-BD6C-1AF7-C3724F26DE97}"/>
              </a:ext>
            </a:extLst>
          </p:cNvPr>
          <p:cNvSpPr txBox="1"/>
          <p:nvPr/>
        </p:nvSpPr>
        <p:spPr>
          <a:xfrm>
            <a:off x="8539768" y="1189341"/>
            <a:ext cx="1681514" cy="369332"/>
          </a:xfrm>
          <a:prstGeom prst="rect">
            <a:avLst/>
          </a:prstGeom>
          <a:noFill/>
        </p:spPr>
        <p:txBody>
          <a:bodyPr wrap="square" rtlCol="0">
            <a:spAutoFit/>
          </a:bodyPr>
          <a:lstStyle/>
          <a:p>
            <a:pPr algn="ctr"/>
            <a:r>
              <a:rPr lang="en-US" dirty="0"/>
              <a:t>Nightly Process</a:t>
            </a:r>
          </a:p>
        </p:txBody>
      </p:sp>
      <p:sp>
        <p:nvSpPr>
          <p:cNvPr id="9" name="TextBox 8">
            <a:extLst>
              <a:ext uri="{FF2B5EF4-FFF2-40B4-BE49-F238E27FC236}">
                <a16:creationId xmlns:a16="http://schemas.microsoft.com/office/drawing/2014/main" id="{8086B7FF-FBAF-B9A0-7249-3856AE5B3E0E}"/>
              </a:ext>
            </a:extLst>
          </p:cNvPr>
          <p:cNvSpPr txBox="1"/>
          <p:nvPr/>
        </p:nvSpPr>
        <p:spPr>
          <a:xfrm>
            <a:off x="8539768" y="5193927"/>
            <a:ext cx="1681514" cy="369332"/>
          </a:xfrm>
          <a:prstGeom prst="rect">
            <a:avLst/>
          </a:prstGeom>
          <a:noFill/>
        </p:spPr>
        <p:txBody>
          <a:bodyPr wrap="square" rtlCol="0">
            <a:spAutoFit/>
          </a:bodyPr>
          <a:lstStyle/>
          <a:p>
            <a:pPr algn="ctr"/>
            <a:r>
              <a:rPr lang="en-US" dirty="0"/>
              <a:t>Nightly Process</a:t>
            </a:r>
          </a:p>
        </p:txBody>
      </p:sp>
      <p:sp>
        <p:nvSpPr>
          <p:cNvPr id="10" name="TextBox 9">
            <a:extLst>
              <a:ext uri="{FF2B5EF4-FFF2-40B4-BE49-F238E27FC236}">
                <a16:creationId xmlns:a16="http://schemas.microsoft.com/office/drawing/2014/main" id="{DE20A0BE-0E28-443E-6421-F574785376A4}"/>
              </a:ext>
            </a:extLst>
          </p:cNvPr>
          <p:cNvSpPr txBox="1"/>
          <p:nvPr/>
        </p:nvSpPr>
        <p:spPr>
          <a:xfrm>
            <a:off x="7093879" y="3443013"/>
            <a:ext cx="1681514" cy="369332"/>
          </a:xfrm>
          <a:prstGeom prst="rect">
            <a:avLst/>
          </a:prstGeom>
          <a:noFill/>
        </p:spPr>
        <p:txBody>
          <a:bodyPr wrap="square" rtlCol="0">
            <a:spAutoFit/>
          </a:bodyPr>
          <a:lstStyle/>
          <a:p>
            <a:pPr algn="ctr"/>
            <a:r>
              <a:rPr lang="en-US" dirty="0"/>
              <a:t>Nightly Process</a:t>
            </a:r>
          </a:p>
        </p:txBody>
      </p:sp>
    </p:spTree>
    <p:extLst>
      <p:ext uri="{BB962C8B-B14F-4D97-AF65-F5344CB8AC3E}">
        <p14:creationId xmlns:p14="http://schemas.microsoft.com/office/powerpoint/2010/main" val="196620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7E58-DF69-4C40-91A2-B4DD3462BD4D}"/>
              </a:ext>
            </a:extLst>
          </p:cNvPr>
          <p:cNvSpPr>
            <a:spLocks noGrp="1"/>
          </p:cNvSpPr>
          <p:nvPr>
            <p:ph type="title"/>
          </p:nvPr>
        </p:nvSpPr>
        <p:spPr/>
        <p:txBody>
          <a:bodyPr/>
          <a:lstStyle/>
          <a:p>
            <a:r>
              <a:rPr lang="en-US" b="1" dirty="0">
                <a:solidFill>
                  <a:srgbClr val="003A63"/>
                </a:solidFill>
              </a:rPr>
              <a:t>Promise Act Payments</a:t>
            </a:r>
          </a:p>
        </p:txBody>
      </p:sp>
      <p:sp>
        <p:nvSpPr>
          <p:cNvPr id="3" name="Content Placeholder 2">
            <a:extLst>
              <a:ext uri="{FF2B5EF4-FFF2-40B4-BE49-F238E27FC236}">
                <a16:creationId xmlns:a16="http://schemas.microsoft.com/office/drawing/2014/main" id="{EB81C23A-2A6E-4C02-A8CA-70F7A07F7426}"/>
              </a:ext>
            </a:extLst>
          </p:cNvPr>
          <p:cNvSpPr>
            <a:spLocks noGrp="1"/>
          </p:cNvSpPr>
          <p:nvPr>
            <p:ph idx="1"/>
          </p:nvPr>
        </p:nvSpPr>
        <p:spPr>
          <a:xfrm>
            <a:off x="838200" y="1773567"/>
            <a:ext cx="10515600" cy="3967675"/>
          </a:xfrm>
        </p:spPr>
        <p:txBody>
          <a:bodyPr/>
          <a:lstStyle/>
          <a:p>
            <a:r>
              <a:rPr lang="en-US" dirty="0">
                <a:solidFill>
                  <a:srgbClr val="003A63"/>
                </a:solidFill>
              </a:rPr>
              <a:t>All payments will be based on </a:t>
            </a:r>
            <a:r>
              <a:rPr lang="en-US" b="1" i="1" dirty="0">
                <a:solidFill>
                  <a:srgbClr val="003A63"/>
                </a:solidFill>
              </a:rPr>
              <a:t>certified</a:t>
            </a:r>
            <a:r>
              <a:rPr lang="en-US" dirty="0">
                <a:solidFill>
                  <a:srgbClr val="003A63"/>
                </a:solidFill>
              </a:rPr>
              <a:t> award amounts. This means that the certify check box has a check mark indicating your school confirms that the amount reported on the award certification screen is what the student actually received.</a:t>
            </a:r>
          </a:p>
          <a:p>
            <a:endParaRPr lang="en-US" dirty="0">
              <a:solidFill>
                <a:srgbClr val="003A63"/>
              </a:solidFill>
            </a:endParaRPr>
          </a:p>
          <a:p>
            <a:r>
              <a:rPr lang="en-US" dirty="0">
                <a:solidFill>
                  <a:srgbClr val="003A63"/>
                </a:solidFill>
              </a:rPr>
              <a:t>Payments will be made in lump sum to schools. If you download a list after you certify awards, you can cross reference your award certification list to determine awards paid, if needed.</a:t>
            </a:r>
          </a:p>
        </p:txBody>
      </p:sp>
    </p:spTree>
    <p:extLst>
      <p:ext uri="{BB962C8B-B14F-4D97-AF65-F5344CB8AC3E}">
        <p14:creationId xmlns:p14="http://schemas.microsoft.com/office/powerpoint/2010/main" val="1036755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7E58-DF69-4C40-91A2-B4DD3462BD4D}"/>
              </a:ext>
            </a:extLst>
          </p:cNvPr>
          <p:cNvSpPr>
            <a:spLocks noGrp="1"/>
          </p:cNvSpPr>
          <p:nvPr>
            <p:ph type="title"/>
          </p:nvPr>
        </p:nvSpPr>
        <p:spPr>
          <a:xfrm>
            <a:off x="1089814" y="162607"/>
            <a:ext cx="10515600" cy="1325563"/>
          </a:xfrm>
        </p:spPr>
        <p:txBody>
          <a:bodyPr/>
          <a:lstStyle/>
          <a:p>
            <a:r>
              <a:rPr lang="en-US" b="1" dirty="0">
                <a:solidFill>
                  <a:srgbClr val="003A63"/>
                </a:solidFill>
              </a:rPr>
              <a:t>Promise Act Payments</a:t>
            </a:r>
          </a:p>
        </p:txBody>
      </p:sp>
      <p:sp>
        <p:nvSpPr>
          <p:cNvPr id="3" name="Content Placeholder 2">
            <a:extLst>
              <a:ext uri="{FF2B5EF4-FFF2-40B4-BE49-F238E27FC236}">
                <a16:creationId xmlns:a16="http://schemas.microsoft.com/office/drawing/2014/main" id="{EB81C23A-2A6E-4C02-A8CA-70F7A07F7426}"/>
              </a:ext>
            </a:extLst>
          </p:cNvPr>
          <p:cNvSpPr>
            <a:spLocks noGrp="1"/>
          </p:cNvSpPr>
          <p:nvPr>
            <p:ph idx="1"/>
          </p:nvPr>
        </p:nvSpPr>
        <p:spPr>
          <a:xfrm>
            <a:off x="282298" y="1319436"/>
            <a:ext cx="11795146" cy="4743834"/>
          </a:xfrm>
        </p:spPr>
        <p:txBody>
          <a:bodyPr>
            <a:normAutofit fontScale="92500" lnSpcReduction="10000"/>
          </a:bodyPr>
          <a:lstStyle/>
          <a:p>
            <a:pPr algn="just"/>
            <a:r>
              <a:rPr lang="en-US" sz="2000" b="1" dirty="0">
                <a:solidFill>
                  <a:srgbClr val="003A63"/>
                </a:solidFill>
              </a:rPr>
              <a:t>Mar. 15, 2023: </a:t>
            </a:r>
            <a:r>
              <a:rPr lang="en-US" sz="2000" dirty="0">
                <a:solidFill>
                  <a:srgbClr val="003A63"/>
                </a:solidFill>
              </a:rPr>
              <a:t>KBOR sent remaining fall awards, and any certified spring awards; summer certification opened</a:t>
            </a:r>
          </a:p>
          <a:p>
            <a:pPr algn="just"/>
            <a:r>
              <a:rPr lang="en-US" sz="2000" b="1" dirty="0">
                <a:solidFill>
                  <a:srgbClr val="003A63"/>
                </a:solidFill>
              </a:rPr>
              <a:t>June 1, 2023: </a:t>
            </a:r>
            <a:r>
              <a:rPr lang="en-US" sz="2000" dirty="0">
                <a:solidFill>
                  <a:srgbClr val="003A63"/>
                </a:solidFill>
              </a:rPr>
              <a:t>Spring certification closes; KBOR will pull certified award amounts for spring and summer</a:t>
            </a:r>
          </a:p>
          <a:p>
            <a:pPr algn="just"/>
            <a:r>
              <a:rPr lang="en-US" sz="2000" b="1" dirty="0">
                <a:solidFill>
                  <a:srgbClr val="003A63"/>
                </a:solidFill>
              </a:rPr>
              <a:t>June 15, 2023: </a:t>
            </a:r>
            <a:r>
              <a:rPr lang="en-US" sz="2000" dirty="0">
                <a:solidFill>
                  <a:srgbClr val="003A63"/>
                </a:solidFill>
              </a:rPr>
              <a:t>KBOR will send remaining spring awards, and any certified summer awards</a:t>
            </a:r>
          </a:p>
          <a:p>
            <a:pPr algn="just"/>
            <a:r>
              <a:rPr lang="en-US" sz="2000" b="1" dirty="0">
                <a:solidFill>
                  <a:srgbClr val="003A63"/>
                </a:solidFill>
              </a:rPr>
              <a:t>Sept. 1, 2023: </a:t>
            </a:r>
            <a:r>
              <a:rPr lang="en-US" sz="2000" dirty="0">
                <a:solidFill>
                  <a:srgbClr val="003A63"/>
                </a:solidFill>
              </a:rPr>
              <a:t>Summer certification closes; KBOR will collect certified award amounts for summer</a:t>
            </a:r>
          </a:p>
          <a:p>
            <a:pPr algn="just"/>
            <a:r>
              <a:rPr lang="en-US" sz="2000" b="1" dirty="0">
                <a:solidFill>
                  <a:srgbClr val="003A63"/>
                </a:solidFill>
              </a:rPr>
              <a:t>Sept. 15, 2023: </a:t>
            </a:r>
            <a:r>
              <a:rPr lang="en-US" sz="2000" dirty="0">
                <a:solidFill>
                  <a:srgbClr val="003A63"/>
                </a:solidFill>
              </a:rPr>
              <a:t>KBOR will send remaining 2022-2023 payment to schools and will reconcile overpayments after</a:t>
            </a:r>
          </a:p>
          <a:p>
            <a:pPr algn="just"/>
            <a:r>
              <a:rPr lang="en-US" sz="2000" b="1" dirty="0">
                <a:solidFill>
                  <a:srgbClr val="003A63"/>
                </a:solidFill>
              </a:rPr>
              <a:t>Dec. 1, 2023: </a:t>
            </a:r>
            <a:r>
              <a:rPr lang="en-US" sz="2000" dirty="0">
                <a:solidFill>
                  <a:srgbClr val="003A63"/>
                </a:solidFill>
              </a:rPr>
              <a:t>KBOR will pull certified award amounts for fall 2023</a:t>
            </a:r>
          </a:p>
          <a:p>
            <a:pPr algn="just"/>
            <a:r>
              <a:rPr lang="en-US" sz="2000" b="1" dirty="0">
                <a:solidFill>
                  <a:srgbClr val="003A63"/>
                </a:solidFill>
              </a:rPr>
              <a:t>Dec. 15, 2023: </a:t>
            </a:r>
            <a:r>
              <a:rPr lang="en-US" sz="2000" dirty="0">
                <a:solidFill>
                  <a:srgbClr val="003A63"/>
                </a:solidFill>
              </a:rPr>
              <a:t>KBOR will send another payment to schools; spring 2024 certification opens</a:t>
            </a:r>
          </a:p>
          <a:p>
            <a:pPr algn="just"/>
            <a:r>
              <a:rPr lang="en-US" sz="2000" b="1" dirty="0">
                <a:solidFill>
                  <a:srgbClr val="003A63"/>
                </a:solidFill>
              </a:rPr>
              <a:t>Mar. 1, 2024: </a:t>
            </a:r>
            <a:r>
              <a:rPr lang="en-US" sz="2000" dirty="0">
                <a:solidFill>
                  <a:srgbClr val="003A63"/>
                </a:solidFill>
              </a:rPr>
              <a:t>Fall certification closes; KBOR will pull certified award amounts for fall 2023 and spring 2024</a:t>
            </a:r>
          </a:p>
          <a:p>
            <a:pPr algn="just"/>
            <a:r>
              <a:rPr lang="en-US" sz="2000" b="1" dirty="0">
                <a:solidFill>
                  <a:srgbClr val="003A63"/>
                </a:solidFill>
              </a:rPr>
              <a:t>Mar. 15, 2024: </a:t>
            </a:r>
            <a:r>
              <a:rPr lang="en-US" sz="2000" dirty="0">
                <a:solidFill>
                  <a:srgbClr val="003A63"/>
                </a:solidFill>
              </a:rPr>
              <a:t>KBOR will send another payment to schools; summer certification opens</a:t>
            </a:r>
          </a:p>
          <a:p>
            <a:pPr algn="just"/>
            <a:r>
              <a:rPr lang="en-US" sz="2000" b="1" dirty="0">
                <a:solidFill>
                  <a:srgbClr val="003A63"/>
                </a:solidFill>
              </a:rPr>
              <a:t>June 1, 2024: </a:t>
            </a:r>
            <a:r>
              <a:rPr lang="en-US" sz="2000" dirty="0">
                <a:solidFill>
                  <a:srgbClr val="003A63"/>
                </a:solidFill>
              </a:rPr>
              <a:t>Spring certification closes; KBOR will pull certified award amounts for spring 2024 and summer 2024</a:t>
            </a:r>
          </a:p>
          <a:p>
            <a:pPr algn="just"/>
            <a:r>
              <a:rPr lang="en-US" sz="2000" b="1" dirty="0">
                <a:solidFill>
                  <a:srgbClr val="003A63"/>
                </a:solidFill>
              </a:rPr>
              <a:t>June 15, 2024: </a:t>
            </a:r>
            <a:r>
              <a:rPr lang="en-US" sz="2000" dirty="0">
                <a:solidFill>
                  <a:srgbClr val="003A63"/>
                </a:solidFill>
              </a:rPr>
              <a:t>KBOR will send another payment to schools</a:t>
            </a:r>
          </a:p>
          <a:p>
            <a:pPr algn="just"/>
            <a:r>
              <a:rPr lang="en-US" sz="2000" b="1" dirty="0">
                <a:solidFill>
                  <a:srgbClr val="003A63"/>
                </a:solidFill>
              </a:rPr>
              <a:t>Sept. 1, 2024: </a:t>
            </a:r>
            <a:r>
              <a:rPr lang="en-US" sz="2000" dirty="0">
                <a:solidFill>
                  <a:srgbClr val="003A63"/>
                </a:solidFill>
              </a:rPr>
              <a:t>Summer certification closes; KBOR will collect certified award amounts for summer 2024</a:t>
            </a:r>
          </a:p>
          <a:p>
            <a:pPr algn="just"/>
            <a:r>
              <a:rPr lang="en-US" sz="2000" b="1" dirty="0">
                <a:solidFill>
                  <a:srgbClr val="003A63"/>
                </a:solidFill>
              </a:rPr>
              <a:t>Sept. 15, 2024: </a:t>
            </a:r>
            <a:r>
              <a:rPr lang="en-US" sz="2000" dirty="0">
                <a:solidFill>
                  <a:srgbClr val="003A63"/>
                </a:solidFill>
              </a:rPr>
              <a:t>KBOR will send final 2023-2024 payment to schools</a:t>
            </a:r>
          </a:p>
          <a:p>
            <a:pPr algn="just"/>
            <a:endParaRPr lang="en-US" sz="2000" dirty="0">
              <a:solidFill>
                <a:srgbClr val="003A63"/>
              </a:solidFill>
            </a:endParaRPr>
          </a:p>
          <a:p>
            <a:pPr algn="just"/>
            <a:endParaRPr lang="en-US" dirty="0">
              <a:solidFill>
                <a:srgbClr val="003A63"/>
              </a:solidFill>
            </a:endParaRPr>
          </a:p>
          <a:p>
            <a:pPr algn="just"/>
            <a:endParaRPr lang="en-US" dirty="0">
              <a:solidFill>
                <a:srgbClr val="003A63"/>
              </a:solidFill>
            </a:endParaRPr>
          </a:p>
        </p:txBody>
      </p:sp>
    </p:spTree>
    <p:extLst>
      <p:ext uri="{BB962C8B-B14F-4D97-AF65-F5344CB8AC3E}">
        <p14:creationId xmlns:p14="http://schemas.microsoft.com/office/powerpoint/2010/main" val="292352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CF83C4F-4817-4151-8719-533A4125AA35}"/>
              </a:ext>
            </a:extLst>
          </p:cNvPr>
          <p:cNvGraphicFramePr>
            <a:graphicFrameLocks noGrp="1"/>
          </p:cNvGraphicFramePr>
          <p:nvPr>
            <p:ph idx="1"/>
            <p:extLst>
              <p:ext uri="{D42A27DB-BD31-4B8C-83A1-F6EECF244321}">
                <p14:modId xmlns:p14="http://schemas.microsoft.com/office/powerpoint/2010/main" val="569794699"/>
              </p:ext>
            </p:extLst>
          </p:nvPr>
        </p:nvGraphicFramePr>
        <p:xfrm>
          <a:off x="838200" y="1062842"/>
          <a:ext cx="11155878" cy="473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17BBB07-0F16-4516-9F92-551661628EB2}"/>
              </a:ext>
            </a:extLst>
          </p:cNvPr>
          <p:cNvSpPr txBox="1">
            <a:spLocks/>
          </p:cNvSpPr>
          <p:nvPr/>
        </p:nvSpPr>
        <p:spPr>
          <a:xfrm>
            <a:off x="1279792" y="143926"/>
            <a:ext cx="10515600" cy="1347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3A63"/>
                </a:solidFill>
              </a:rPr>
              <a:t>Application Process</a:t>
            </a:r>
          </a:p>
        </p:txBody>
      </p:sp>
      <p:sp>
        <p:nvSpPr>
          <p:cNvPr id="3" name="Arrow: Down 2">
            <a:extLst>
              <a:ext uri="{FF2B5EF4-FFF2-40B4-BE49-F238E27FC236}">
                <a16:creationId xmlns:a16="http://schemas.microsoft.com/office/drawing/2014/main" id="{AB2318CA-A851-424A-9ED5-69676EEC7EB3}"/>
              </a:ext>
            </a:extLst>
          </p:cNvPr>
          <p:cNvSpPr/>
          <p:nvPr/>
        </p:nvSpPr>
        <p:spPr>
          <a:xfrm>
            <a:off x="7416960" y="2202238"/>
            <a:ext cx="446200" cy="454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14269A-B30D-4597-A3A9-E6CAE756DA95}"/>
              </a:ext>
            </a:extLst>
          </p:cNvPr>
          <p:cNvSpPr txBox="1"/>
          <p:nvPr/>
        </p:nvSpPr>
        <p:spPr>
          <a:xfrm>
            <a:off x="6224605" y="2106974"/>
            <a:ext cx="1644692" cy="369332"/>
          </a:xfrm>
          <a:prstGeom prst="rect">
            <a:avLst/>
          </a:prstGeom>
          <a:noFill/>
        </p:spPr>
        <p:txBody>
          <a:bodyPr wrap="square" rtlCol="0">
            <a:spAutoFit/>
          </a:bodyPr>
          <a:lstStyle/>
          <a:p>
            <a:pPr algn="ctr"/>
            <a:r>
              <a:rPr lang="en-US" b="1" dirty="0">
                <a:solidFill>
                  <a:schemeClr val="accent6">
                    <a:lumMod val="75000"/>
                  </a:schemeClr>
                </a:solidFill>
              </a:rPr>
              <a:t>Renewal</a:t>
            </a:r>
          </a:p>
        </p:txBody>
      </p:sp>
      <p:sp>
        <p:nvSpPr>
          <p:cNvPr id="7" name="TextBox 6">
            <a:extLst>
              <a:ext uri="{FF2B5EF4-FFF2-40B4-BE49-F238E27FC236}">
                <a16:creationId xmlns:a16="http://schemas.microsoft.com/office/drawing/2014/main" id="{18B6D749-3525-4A44-8803-B67ACA3DF2FB}"/>
              </a:ext>
            </a:extLst>
          </p:cNvPr>
          <p:cNvSpPr txBox="1"/>
          <p:nvPr/>
        </p:nvSpPr>
        <p:spPr>
          <a:xfrm>
            <a:off x="7518224" y="2106974"/>
            <a:ext cx="1478485" cy="369332"/>
          </a:xfrm>
          <a:prstGeom prst="rect">
            <a:avLst/>
          </a:prstGeom>
          <a:noFill/>
        </p:spPr>
        <p:txBody>
          <a:bodyPr wrap="square">
            <a:spAutoFit/>
          </a:bodyPr>
          <a:lstStyle/>
          <a:p>
            <a:pPr algn="ctr"/>
            <a:r>
              <a:rPr lang="en-US" b="1" dirty="0">
                <a:solidFill>
                  <a:schemeClr val="accent6">
                    <a:lumMod val="75000"/>
                  </a:schemeClr>
                </a:solidFill>
              </a:rPr>
              <a:t>Students</a:t>
            </a:r>
          </a:p>
        </p:txBody>
      </p:sp>
      <p:sp>
        <p:nvSpPr>
          <p:cNvPr id="5" name="TextBox 4">
            <a:extLst>
              <a:ext uri="{FF2B5EF4-FFF2-40B4-BE49-F238E27FC236}">
                <a16:creationId xmlns:a16="http://schemas.microsoft.com/office/drawing/2014/main" id="{7BC5CC4B-D3E0-BD6C-1AF7-C3724F26DE97}"/>
              </a:ext>
            </a:extLst>
          </p:cNvPr>
          <p:cNvSpPr txBox="1"/>
          <p:nvPr/>
        </p:nvSpPr>
        <p:spPr>
          <a:xfrm>
            <a:off x="8091774" y="565400"/>
            <a:ext cx="1681514" cy="369332"/>
          </a:xfrm>
          <a:prstGeom prst="rect">
            <a:avLst/>
          </a:prstGeom>
          <a:noFill/>
        </p:spPr>
        <p:txBody>
          <a:bodyPr wrap="square" rtlCol="0">
            <a:spAutoFit/>
          </a:bodyPr>
          <a:lstStyle/>
          <a:p>
            <a:pPr algn="ctr"/>
            <a:r>
              <a:rPr lang="en-US" dirty="0"/>
              <a:t>Nightly Process</a:t>
            </a:r>
          </a:p>
        </p:txBody>
      </p:sp>
      <p:sp>
        <p:nvSpPr>
          <p:cNvPr id="9" name="TextBox 8">
            <a:extLst>
              <a:ext uri="{FF2B5EF4-FFF2-40B4-BE49-F238E27FC236}">
                <a16:creationId xmlns:a16="http://schemas.microsoft.com/office/drawing/2014/main" id="{8086B7FF-FBAF-B9A0-7249-3856AE5B3E0E}"/>
              </a:ext>
            </a:extLst>
          </p:cNvPr>
          <p:cNvSpPr txBox="1"/>
          <p:nvPr/>
        </p:nvSpPr>
        <p:spPr>
          <a:xfrm>
            <a:off x="8155952" y="4116163"/>
            <a:ext cx="1681514" cy="369332"/>
          </a:xfrm>
          <a:prstGeom prst="rect">
            <a:avLst/>
          </a:prstGeom>
          <a:noFill/>
        </p:spPr>
        <p:txBody>
          <a:bodyPr wrap="square" rtlCol="0">
            <a:spAutoFit/>
          </a:bodyPr>
          <a:lstStyle/>
          <a:p>
            <a:pPr algn="ctr"/>
            <a:r>
              <a:rPr lang="en-US" dirty="0"/>
              <a:t>Nightly Process</a:t>
            </a:r>
          </a:p>
        </p:txBody>
      </p:sp>
      <p:sp>
        <p:nvSpPr>
          <p:cNvPr id="10" name="TextBox 9">
            <a:extLst>
              <a:ext uri="{FF2B5EF4-FFF2-40B4-BE49-F238E27FC236}">
                <a16:creationId xmlns:a16="http://schemas.microsoft.com/office/drawing/2014/main" id="{DE20A0BE-0E28-443E-6421-F574785376A4}"/>
              </a:ext>
            </a:extLst>
          </p:cNvPr>
          <p:cNvSpPr txBox="1"/>
          <p:nvPr/>
        </p:nvSpPr>
        <p:spPr>
          <a:xfrm>
            <a:off x="6805440" y="2577707"/>
            <a:ext cx="1681514" cy="369332"/>
          </a:xfrm>
          <a:prstGeom prst="rect">
            <a:avLst/>
          </a:prstGeom>
          <a:noFill/>
        </p:spPr>
        <p:txBody>
          <a:bodyPr wrap="square" rtlCol="0">
            <a:spAutoFit/>
          </a:bodyPr>
          <a:lstStyle/>
          <a:p>
            <a:pPr algn="ctr"/>
            <a:r>
              <a:rPr lang="en-US" dirty="0"/>
              <a:t>Nightly Process</a:t>
            </a:r>
          </a:p>
        </p:txBody>
      </p:sp>
    </p:spTree>
    <p:extLst>
      <p:ext uri="{BB962C8B-B14F-4D97-AF65-F5344CB8AC3E}">
        <p14:creationId xmlns:p14="http://schemas.microsoft.com/office/powerpoint/2010/main" val="27065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96FB-A243-4004-8138-6134A00B02CA}"/>
              </a:ext>
            </a:extLst>
          </p:cNvPr>
          <p:cNvSpPr>
            <a:spLocks noGrp="1"/>
          </p:cNvSpPr>
          <p:nvPr>
            <p:ph type="title"/>
          </p:nvPr>
        </p:nvSpPr>
        <p:spPr>
          <a:xfrm>
            <a:off x="816935" y="205637"/>
            <a:ext cx="10515600" cy="1325563"/>
          </a:xfrm>
        </p:spPr>
        <p:txBody>
          <a:bodyPr/>
          <a:lstStyle/>
          <a:p>
            <a:r>
              <a:rPr lang="en-US" b="1" dirty="0">
                <a:solidFill>
                  <a:srgbClr val="003A63"/>
                </a:solidFill>
              </a:rPr>
              <a:t>Program Completion</a:t>
            </a:r>
          </a:p>
        </p:txBody>
      </p:sp>
      <p:sp>
        <p:nvSpPr>
          <p:cNvPr id="3" name="Subtitle 2">
            <a:extLst>
              <a:ext uri="{FF2B5EF4-FFF2-40B4-BE49-F238E27FC236}">
                <a16:creationId xmlns:a16="http://schemas.microsoft.com/office/drawing/2014/main" id="{1E9A739C-06C3-4C3A-8C7E-EA908CF09C61}"/>
              </a:ext>
            </a:extLst>
          </p:cNvPr>
          <p:cNvSpPr>
            <a:spLocks noGrp="1"/>
          </p:cNvSpPr>
          <p:nvPr>
            <p:ph idx="1"/>
          </p:nvPr>
        </p:nvSpPr>
        <p:spPr>
          <a:xfrm>
            <a:off x="496925" y="1340956"/>
            <a:ext cx="11155619" cy="4627418"/>
          </a:xfrm>
        </p:spPr>
        <p:txBody>
          <a:bodyPr>
            <a:normAutofit/>
          </a:bodyPr>
          <a:lstStyle/>
          <a:p>
            <a:pPr>
              <a:lnSpc>
                <a:spcPct val="100000"/>
              </a:lnSpc>
            </a:pPr>
            <a:r>
              <a:rPr lang="en-US" dirty="0">
                <a:solidFill>
                  <a:schemeClr val="accent1"/>
                </a:solidFill>
              </a:rPr>
              <a:t>You can do this once per semester, as long as we receive information by the requested date.</a:t>
            </a:r>
          </a:p>
          <a:p>
            <a:pPr>
              <a:lnSpc>
                <a:spcPct val="100000"/>
              </a:lnSpc>
            </a:pPr>
            <a:endParaRPr lang="en-US" dirty="0">
              <a:solidFill>
                <a:schemeClr val="accent1"/>
              </a:solidFill>
            </a:endParaRPr>
          </a:p>
          <a:p>
            <a:pPr>
              <a:lnSpc>
                <a:spcPct val="100000"/>
              </a:lnSpc>
            </a:pPr>
            <a:r>
              <a:rPr lang="en-US" dirty="0">
                <a:solidFill>
                  <a:schemeClr val="accent1"/>
                </a:solidFill>
              </a:rPr>
              <a:t>The program(s) we have on record for the student will be listed on the screen; you can other promise programs if the student completed a different one. </a:t>
            </a:r>
          </a:p>
          <a:p>
            <a:pPr>
              <a:lnSpc>
                <a:spcPct val="100000"/>
              </a:lnSpc>
            </a:pPr>
            <a:endParaRPr lang="en-US" dirty="0">
              <a:solidFill>
                <a:schemeClr val="accent1"/>
              </a:solidFill>
            </a:endParaRPr>
          </a:p>
          <a:p>
            <a:pPr>
              <a:lnSpc>
                <a:spcPct val="100000"/>
              </a:lnSpc>
            </a:pPr>
            <a:r>
              <a:rPr lang="en-US" dirty="0">
                <a:solidFill>
                  <a:schemeClr val="accent1"/>
                </a:solidFill>
              </a:rPr>
              <a:t>This information will be used to determine which students KBOR needs to reach out to, and which students will eventually be put into repayement. </a:t>
            </a:r>
          </a:p>
          <a:p>
            <a:pPr>
              <a:lnSpc>
                <a:spcPct val="100000"/>
              </a:lnSpc>
            </a:pPr>
            <a:endParaRPr lang="en-US" dirty="0">
              <a:solidFill>
                <a:schemeClr val="accent1"/>
              </a:solidFill>
            </a:endParaRPr>
          </a:p>
          <a:p>
            <a:pPr marL="0" indent="0">
              <a:lnSpc>
                <a:spcPct val="100000"/>
              </a:lnSpc>
              <a:buNone/>
            </a:pPr>
            <a:endParaRPr lang="en-US" dirty="0">
              <a:solidFill>
                <a:schemeClr val="accent1"/>
              </a:solidFill>
            </a:endParaRPr>
          </a:p>
        </p:txBody>
      </p:sp>
    </p:spTree>
    <p:extLst>
      <p:ext uri="{BB962C8B-B14F-4D97-AF65-F5344CB8AC3E}">
        <p14:creationId xmlns:p14="http://schemas.microsoft.com/office/powerpoint/2010/main" val="3661466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CF83C4F-4817-4151-8719-533A4125AA35}"/>
              </a:ext>
            </a:extLst>
          </p:cNvPr>
          <p:cNvGraphicFramePr>
            <a:graphicFrameLocks noGrp="1"/>
          </p:cNvGraphicFramePr>
          <p:nvPr>
            <p:ph idx="1"/>
          </p:nvPr>
        </p:nvGraphicFramePr>
        <p:xfrm>
          <a:off x="838200" y="1062842"/>
          <a:ext cx="11155878" cy="473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217BBB07-0F16-4516-9F92-551661628EB2}"/>
              </a:ext>
            </a:extLst>
          </p:cNvPr>
          <p:cNvSpPr txBox="1">
            <a:spLocks/>
          </p:cNvSpPr>
          <p:nvPr/>
        </p:nvSpPr>
        <p:spPr>
          <a:xfrm>
            <a:off x="1279792" y="143926"/>
            <a:ext cx="10515600" cy="13477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3A63"/>
                </a:solidFill>
              </a:rPr>
              <a:t>Application Process</a:t>
            </a:r>
          </a:p>
        </p:txBody>
      </p:sp>
      <p:sp>
        <p:nvSpPr>
          <p:cNvPr id="3" name="Arrow: Down 2">
            <a:extLst>
              <a:ext uri="{FF2B5EF4-FFF2-40B4-BE49-F238E27FC236}">
                <a16:creationId xmlns:a16="http://schemas.microsoft.com/office/drawing/2014/main" id="{AB2318CA-A851-424A-9ED5-69676EEC7EB3}"/>
              </a:ext>
            </a:extLst>
          </p:cNvPr>
          <p:cNvSpPr/>
          <p:nvPr/>
        </p:nvSpPr>
        <p:spPr>
          <a:xfrm>
            <a:off x="7416960" y="2202238"/>
            <a:ext cx="446200" cy="454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14269A-B30D-4597-A3A9-E6CAE756DA95}"/>
              </a:ext>
            </a:extLst>
          </p:cNvPr>
          <p:cNvSpPr txBox="1"/>
          <p:nvPr/>
        </p:nvSpPr>
        <p:spPr>
          <a:xfrm>
            <a:off x="6224605" y="2106974"/>
            <a:ext cx="1644692" cy="369332"/>
          </a:xfrm>
          <a:prstGeom prst="rect">
            <a:avLst/>
          </a:prstGeom>
          <a:noFill/>
        </p:spPr>
        <p:txBody>
          <a:bodyPr wrap="square" rtlCol="0">
            <a:spAutoFit/>
          </a:bodyPr>
          <a:lstStyle/>
          <a:p>
            <a:pPr algn="ctr"/>
            <a:r>
              <a:rPr lang="en-US" b="1" dirty="0">
                <a:solidFill>
                  <a:schemeClr val="accent6">
                    <a:lumMod val="75000"/>
                  </a:schemeClr>
                </a:solidFill>
              </a:rPr>
              <a:t>Renewal</a:t>
            </a:r>
          </a:p>
        </p:txBody>
      </p:sp>
      <p:sp>
        <p:nvSpPr>
          <p:cNvPr id="7" name="TextBox 6">
            <a:extLst>
              <a:ext uri="{FF2B5EF4-FFF2-40B4-BE49-F238E27FC236}">
                <a16:creationId xmlns:a16="http://schemas.microsoft.com/office/drawing/2014/main" id="{18B6D749-3525-4A44-8803-B67ACA3DF2FB}"/>
              </a:ext>
            </a:extLst>
          </p:cNvPr>
          <p:cNvSpPr txBox="1"/>
          <p:nvPr/>
        </p:nvSpPr>
        <p:spPr>
          <a:xfrm>
            <a:off x="7518224" y="2106974"/>
            <a:ext cx="1478485" cy="369332"/>
          </a:xfrm>
          <a:prstGeom prst="rect">
            <a:avLst/>
          </a:prstGeom>
          <a:noFill/>
        </p:spPr>
        <p:txBody>
          <a:bodyPr wrap="square">
            <a:spAutoFit/>
          </a:bodyPr>
          <a:lstStyle/>
          <a:p>
            <a:pPr algn="ctr"/>
            <a:r>
              <a:rPr lang="en-US" b="1" dirty="0">
                <a:solidFill>
                  <a:schemeClr val="accent6">
                    <a:lumMod val="75000"/>
                  </a:schemeClr>
                </a:solidFill>
              </a:rPr>
              <a:t>Students</a:t>
            </a:r>
          </a:p>
        </p:txBody>
      </p:sp>
      <p:sp>
        <p:nvSpPr>
          <p:cNvPr id="5" name="TextBox 4">
            <a:extLst>
              <a:ext uri="{FF2B5EF4-FFF2-40B4-BE49-F238E27FC236}">
                <a16:creationId xmlns:a16="http://schemas.microsoft.com/office/drawing/2014/main" id="{7BC5CC4B-D3E0-BD6C-1AF7-C3724F26DE97}"/>
              </a:ext>
            </a:extLst>
          </p:cNvPr>
          <p:cNvSpPr txBox="1"/>
          <p:nvPr/>
        </p:nvSpPr>
        <p:spPr>
          <a:xfrm>
            <a:off x="8091774" y="565400"/>
            <a:ext cx="1681514" cy="369332"/>
          </a:xfrm>
          <a:prstGeom prst="rect">
            <a:avLst/>
          </a:prstGeom>
          <a:noFill/>
        </p:spPr>
        <p:txBody>
          <a:bodyPr wrap="square" rtlCol="0">
            <a:spAutoFit/>
          </a:bodyPr>
          <a:lstStyle/>
          <a:p>
            <a:pPr algn="ctr"/>
            <a:r>
              <a:rPr lang="en-US" dirty="0"/>
              <a:t>Nightly Process</a:t>
            </a:r>
          </a:p>
        </p:txBody>
      </p:sp>
      <p:sp>
        <p:nvSpPr>
          <p:cNvPr id="9" name="TextBox 8">
            <a:extLst>
              <a:ext uri="{FF2B5EF4-FFF2-40B4-BE49-F238E27FC236}">
                <a16:creationId xmlns:a16="http://schemas.microsoft.com/office/drawing/2014/main" id="{8086B7FF-FBAF-B9A0-7249-3856AE5B3E0E}"/>
              </a:ext>
            </a:extLst>
          </p:cNvPr>
          <p:cNvSpPr txBox="1"/>
          <p:nvPr/>
        </p:nvSpPr>
        <p:spPr>
          <a:xfrm>
            <a:off x="8155952" y="4116163"/>
            <a:ext cx="1681514" cy="369332"/>
          </a:xfrm>
          <a:prstGeom prst="rect">
            <a:avLst/>
          </a:prstGeom>
          <a:noFill/>
        </p:spPr>
        <p:txBody>
          <a:bodyPr wrap="square" rtlCol="0">
            <a:spAutoFit/>
          </a:bodyPr>
          <a:lstStyle/>
          <a:p>
            <a:pPr algn="ctr"/>
            <a:r>
              <a:rPr lang="en-US" dirty="0"/>
              <a:t>Nightly Process</a:t>
            </a:r>
          </a:p>
        </p:txBody>
      </p:sp>
      <p:sp>
        <p:nvSpPr>
          <p:cNvPr id="10" name="TextBox 9">
            <a:extLst>
              <a:ext uri="{FF2B5EF4-FFF2-40B4-BE49-F238E27FC236}">
                <a16:creationId xmlns:a16="http://schemas.microsoft.com/office/drawing/2014/main" id="{DE20A0BE-0E28-443E-6421-F574785376A4}"/>
              </a:ext>
            </a:extLst>
          </p:cNvPr>
          <p:cNvSpPr txBox="1"/>
          <p:nvPr/>
        </p:nvSpPr>
        <p:spPr>
          <a:xfrm>
            <a:off x="6805440" y="2577707"/>
            <a:ext cx="1681514" cy="369332"/>
          </a:xfrm>
          <a:prstGeom prst="rect">
            <a:avLst/>
          </a:prstGeom>
          <a:noFill/>
        </p:spPr>
        <p:txBody>
          <a:bodyPr wrap="square" rtlCol="0">
            <a:spAutoFit/>
          </a:bodyPr>
          <a:lstStyle/>
          <a:p>
            <a:pPr algn="ctr"/>
            <a:r>
              <a:rPr lang="en-US" dirty="0"/>
              <a:t>Nightly Process</a:t>
            </a:r>
          </a:p>
        </p:txBody>
      </p:sp>
    </p:spTree>
    <p:extLst>
      <p:ext uri="{BB962C8B-B14F-4D97-AF65-F5344CB8AC3E}">
        <p14:creationId xmlns:p14="http://schemas.microsoft.com/office/powerpoint/2010/main" val="99446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F-14B4-75B5-18C0-9B5208F63ACE}"/>
              </a:ext>
            </a:extLst>
          </p:cNvPr>
          <p:cNvSpPr>
            <a:spLocks noGrp="1"/>
          </p:cNvSpPr>
          <p:nvPr>
            <p:ph type="title"/>
          </p:nvPr>
        </p:nvSpPr>
        <p:spPr>
          <a:xfrm>
            <a:off x="1056881" y="0"/>
            <a:ext cx="10515600" cy="1325563"/>
          </a:xfrm>
        </p:spPr>
        <p:txBody>
          <a:bodyPr/>
          <a:lstStyle/>
          <a:p>
            <a:r>
              <a:rPr lang="en-US" b="1" dirty="0">
                <a:solidFill>
                  <a:schemeClr val="accent1"/>
                </a:solidFill>
              </a:rPr>
              <a:t>Student Application: sfa.kansasregents.org</a:t>
            </a:r>
          </a:p>
        </p:txBody>
      </p:sp>
      <p:pic>
        <p:nvPicPr>
          <p:cNvPr id="5" name="Content Placeholder 4">
            <a:extLst>
              <a:ext uri="{FF2B5EF4-FFF2-40B4-BE49-F238E27FC236}">
                <a16:creationId xmlns:a16="http://schemas.microsoft.com/office/drawing/2014/main" id="{D19AB193-14AE-5B25-EE92-277A5ADD800B}"/>
              </a:ext>
            </a:extLst>
          </p:cNvPr>
          <p:cNvPicPr>
            <a:picLocks noGrp="1" noChangeAspect="1"/>
          </p:cNvPicPr>
          <p:nvPr>
            <p:ph idx="1"/>
          </p:nvPr>
        </p:nvPicPr>
        <p:blipFill>
          <a:blip r:embed="rId3"/>
          <a:stretch>
            <a:fillRect/>
          </a:stretch>
        </p:blipFill>
        <p:spPr>
          <a:xfrm>
            <a:off x="341727" y="1520794"/>
            <a:ext cx="5972954" cy="4351338"/>
          </a:xfrm>
        </p:spPr>
      </p:pic>
      <p:pic>
        <p:nvPicPr>
          <p:cNvPr id="7" name="Picture 6">
            <a:extLst>
              <a:ext uri="{FF2B5EF4-FFF2-40B4-BE49-F238E27FC236}">
                <a16:creationId xmlns:a16="http://schemas.microsoft.com/office/drawing/2014/main" id="{470D9C5E-E9FA-9503-9620-36F97ACD8011}"/>
              </a:ext>
            </a:extLst>
          </p:cNvPr>
          <p:cNvPicPr>
            <a:picLocks noChangeAspect="1"/>
          </p:cNvPicPr>
          <p:nvPr/>
        </p:nvPicPr>
        <p:blipFill>
          <a:blip r:embed="rId4"/>
          <a:stretch>
            <a:fillRect/>
          </a:stretch>
        </p:blipFill>
        <p:spPr>
          <a:xfrm>
            <a:off x="6432254" y="1090987"/>
            <a:ext cx="5759746" cy="4921503"/>
          </a:xfrm>
          <a:prstGeom prst="rect">
            <a:avLst/>
          </a:prstGeom>
        </p:spPr>
      </p:pic>
    </p:spTree>
    <p:extLst>
      <p:ext uri="{BB962C8B-B14F-4D97-AF65-F5344CB8AC3E}">
        <p14:creationId xmlns:p14="http://schemas.microsoft.com/office/powerpoint/2010/main" val="352356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96FB-A243-4004-8138-6134A00B02CA}"/>
              </a:ext>
            </a:extLst>
          </p:cNvPr>
          <p:cNvSpPr>
            <a:spLocks noGrp="1"/>
          </p:cNvSpPr>
          <p:nvPr>
            <p:ph type="title"/>
          </p:nvPr>
        </p:nvSpPr>
        <p:spPr>
          <a:xfrm>
            <a:off x="816935" y="205637"/>
            <a:ext cx="10515600" cy="1325563"/>
          </a:xfrm>
        </p:spPr>
        <p:txBody>
          <a:bodyPr/>
          <a:lstStyle/>
          <a:p>
            <a:r>
              <a:rPr lang="en-US" b="1" dirty="0">
                <a:solidFill>
                  <a:srgbClr val="003A63"/>
                </a:solidFill>
              </a:rPr>
              <a:t>Status Verification</a:t>
            </a:r>
          </a:p>
        </p:txBody>
      </p:sp>
      <p:sp>
        <p:nvSpPr>
          <p:cNvPr id="3" name="Subtitle 2">
            <a:extLst>
              <a:ext uri="{FF2B5EF4-FFF2-40B4-BE49-F238E27FC236}">
                <a16:creationId xmlns:a16="http://schemas.microsoft.com/office/drawing/2014/main" id="{1E9A739C-06C3-4C3A-8C7E-EA908CF09C61}"/>
              </a:ext>
            </a:extLst>
          </p:cNvPr>
          <p:cNvSpPr>
            <a:spLocks noGrp="1"/>
          </p:cNvSpPr>
          <p:nvPr>
            <p:ph idx="1"/>
          </p:nvPr>
        </p:nvSpPr>
        <p:spPr>
          <a:xfrm>
            <a:off x="496925" y="1340956"/>
            <a:ext cx="11155619" cy="4627418"/>
          </a:xfrm>
        </p:spPr>
        <p:txBody>
          <a:bodyPr>
            <a:normAutofit/>
          </a:bodyPr>
          <a:lstStyle/>
          <a:p>
            <a:pPr>
              <a:lnSpc>
                <a:spcPct val="100000"/>
              </a:lnSpc>
            </a:pPr>
            <a:r>
              <a:rPr lang="en-US" dirty="0">
                <a:solidFill>
                  <a:schemeClr val="accent1"/>
                </a:solidFill>
              </a:rPr>
              <a:t>Students must complete a Promise program within 36-months of their first award</a:t>
            </a:r>
          </a:p>
          <a:p>
            <a:pPr>
              <a:lnSpc>
                <a:spcPct val="100000"/>
              </a:lnSpc>
            </a:pPr>
            <a:r>
              <a:rPr lang="en-US" dirty="0">
                <a:solidFill>
                  <a:schemeClr val="accent1"/>
                </a:solidFill>
              </a:rPr>
              <a:t>Within six months of completion, they must then work AND live in Kansas for two </a:t>
            </a:r>
            <a:r>
              <a:rPr lang="en-US" i="1" dirty="0">
                <a:solidFill>
                  <a:schemeClr val="accent1"/>
                </a:solidFill>
              </a:rPr>
              <a:t>consecutive</a:t>
            </a:r>
            <a:r>
              <a:rPr lang="en-US" dirty="0">
                <a:solidFill>
                  <a:schemeClr val="accent1"/>
                </a:solidFill>
              </a:rPr>
              <a:t> years (24 months - full-time or part-time work)</a:t>
            </a:r>
          </a:p>
          <a:p>
            <a:pPr lvl="1">
              <a:lnSpc>
                <a:spcPct val="100000"/>
              </a:lnSpc>
            </a:pPr>
            <a:r>
              <a:rPr lang="en-US" dirty="0">
                <a:solidFill>
                  <a:schemeClr val="accent1"/>
                </a:solidFill>
              </a:rPr>
              <a:t>They can postpone for specific reasons</a:t>
            </a:r>
          </a:p>
          <a:p>
            <a:pPr>
              <a:lnSpc>
                <a:spcPct val="100000"/>
              </a:lnSpc>
            </a:pPr>
            <a:r>
              <a:rPr lang="en-US" dirty="0">
                <a:solidFill>
                  <a:schemeClr val="accent1"/>
                </a:solidFill>
              </a:rPr>
              <a:t>If they do not meet the above, they will be placed into repayement</a:t>
            </a:r>
          </a:p>
          <a:p>
            <a:pPr>
              <a:lnSpc>
                <a:spcPct val="100000"/>
              </a:lnSpc>
            </a:pPr>
            <a:endParaRPr lang="en-US" dirty="0">
              <a:solidFill>
                <a:schemeClr val="accent1"/>
              </a:solidFill>
            </a:endParaRPr>
          </a:p>
          <a:p>
            <a:pPr marL="0" indent="0">
              <a:lnSpc>
                <a:spcPct val="100000"/>
              </a:lnSpc>
              <a:buNone/>
            </a:pPr>
            <a:endParaRPr lang="en-US" dirty="0">
              <a:solidFill>
                <a:schemeClr val="accent1"/>
              </a:solidFill>
            </a:endParaRPr>
          </a:p>
        </p:txBody>
      </p:sp>
    </p:spTree>
    <p:extLst>
      <p:ext uri="{BB962C8B-B14F-4D97-AF65-F5344CB8AC3E}">
        <p14:creationId xmlns:p14="http://schemas.microsoft.com/office/powerpoint/2010/main" val="2199196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96FB-A243-4004-8138-6134A00B02CA}"/>
              </a:ext>
            </a:extLst>
          </p:cNvPr>
          <p:cNvSpPr>
            <a:spLocks noGrp="1"/>
          </p:cNvSpPr>
          <p:nvPr>
            <p:ph type="title"/>
          </p:nvPr>
        </p:nvSpPr>
        <p:spPr>
          <a:xfrm>
            <a:off x="816935" y="205637"/>
            <a:ext cx="10515600" cy="1325563"/>
          </a:xfrm>
        </p:spPr>
        <p:txBody>
          <a:bodyPr/>
          <a:lstStyle/>
          <a:p>
            <a:r>
              <a:rPr lang="en-US" b="1" dirty="0">
                <a:solidFill>
                  <a:srgbClr val="003A63"/>
                </a:solidFill>
              </a:rPr>
              <a:t>Status Verification</a:t>
            </a:r>
          </a:p>
        </p:txBody>
      </p:sp>
      <p:sp>
        <p:nvSpPr>
          <p:cNvPr id="3" name="Subtitle 2">
            <a:extLst>
              <a:ext uri="{FF2B5EF4-FFF2-40B4-BE49-F238E27FC236}">
                <a16:creationId xmlns:a16="http://schemas.microsoft.com/office/drawing/2014/main" id="{1E9A739C-06C3-4C3A-8C7E-EA908CF09C61}"/>
              </a:ext>
            </a:extLst>
          </p:cNvPr>
          <p:cNvSpPr>
            <a:spLocks noGrp="1"/>
          </p:cNvSpPr>
          <p:nvPr>
            <p:ph idx="1"/>
          </p:nvPr>
        </p:nvSpPr>
        <p:spPr>
          <a:xfrm>
            <a:off x="496925" y="1340956"/>
            <a:ext cx="11155619" cy="4627418"/>
          </a:xfrm>
        </p:spPr>
        <p:txBody>
          <a:bodyPr>
            <a:normAutofit lnSpcReduction="10000"/>
          </a:bodyPr>
          <a:lstStyle/>
          <a:p>
            <a:pPr>
              <a:lnSpc>
                <a:spcPct val="100000"/>
              </a:lnSpc>
            </a:pPr>
            <a:r>
              <a:rPr lang="en-US" dirty="0">
                <a:solidFill>
                  <a:schemeClr val="accent1"/>
                </a:solidFill>
              </a:rPr>
              <a:t>About a month after you report completion, we will reach out to students to communicate the status verification process. </a:t>
            </a:r>
          </a:p>
          <a:p>
            <a:pPr>
              <a:lnSpc>
                <a:spcPct val="100000"/>
              </a:lnSpc>
            </a:pPr>
            <a:r>
              <a:rPr lang="en-US" dirty="0">
                <a:solidFill>
                  <a:schemeClr val="accent1"/>
                </a:solidFill>
              </a:rPr>
              <a:t>We will request they submit their status verification within the 6-month period</a:t>
            </a:r>
          </a:p>
          <a:p>
            <a:pPr>
              <a:lnSpc>
                <a:spcPct val="100000"/>
              </a:lnSpc>
            </a:pPr>
            <a:r>
              <a:rPr lang="en-US" dirty="0">
                <a:solidFill>
                  <a:schemeClr val="accent1"/>
                </a:solidFill>
              </a:rPr>
              <a:t>We will request status verification at the beginning, midway, and end of the two-year requirement. </a:t>
            </a:r>
          </a:p>
          <a:p>
            <a:pPr>
              <a:lnSpc>
                <a:spcPct val="100000"/>
              </a:lnSpc>
            </a:pPr>
            <a:r>
              <a:rPr lang="en-US" dirty="0">
                <a:solidFill>
                  <a:schemeClr val="accent1"/>
                </a:solidFill>
              </a:rPr>
              <a:t>Students will have to have 24 months of work verified; will have to continue obligation until the 24 months are met. </a:t>
            </a:r>
          </a:p>
          <a:p>
            <a:pPr>
              <a:lnSpc>
                <a:spcPct val="100000"/>
              </a:lnSpc>
            </a:pPr>
            <a:endParaRPr lang="en-US" dirty="0">
              <a:solidFill>
                <a:schemeClr val="accent1"/>
              </a:solidFill>
            </a:endParaRPr>
          </a:p>
          <a:p>
            <a:pPr marL="0" indent="0">
              <a:lnSpc>
                <a:spcPct val="100000"/>
              </a:lnSpc>
              <a:buNone/>
            </a:pPr>
            <a:r>
              <a:rPr lang="en-US" dirty="0">
                <a:solidFill>
                  <a:schemeClr val="accent1"/>
                </a:solidFill>
              </a:rPr>
              <a:t>Let’s look at the form together…</a:t>
            </a:r>
          </a:p>
          <a:p>
            <a:pPr marL="0" indent="0">
              <a:lnSpc>
                <a:spcPct val="100000"/>
              </a:lnSpc>
              <a:buNone/>
            </a:pPr>
            <a:endParaRPr lang="en-US" dirty="0">
              <a:solidFill>
                <a:schemeClr val="accent1"/>
              </a:solidFill>
            </a:endParaRPr>
          </a:p>
        </p:txBody>
      </p:sp>
    </p:spTree>
    <p:extLst>
      <p:ext uri="{BB962C8B-B14F-4D97-AF65-F5344CB8AC3E}">
        <p14:creationId xmlns:p14="http://schemas.microsoft.com/office/powerpoint/2010/main" val="3277030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9A739C-06C3-4C3A-8C7E-EA908CF09C61}"/>
              </a:ext>
            </a:extLst>
          </p:cNvPr>
          <p:cNvSpPr>
            <a:spLocks noGrp="1"/>
          </p:cNvSpPr>
          <p:nvPr>
            <p:ph idx="1"/>
          </p:nvPr>
        </p:nvSpPr>
        <p:spPr>
          <a:xfrm>
            <a:off x="1030310" y="1866900"/>
            <a:ext cx="9777390" cy="2906577"/>
          </a:xfrm>
        </p:spPr>
        <p:txBody>
          <a:bodyPr>
            <a:normAutofit/>
          </a:bodyPr>
          <a:lstStyle/>
          <a:p>
            <a:pPr marL="0" indent="0" algn="ctr">
              <a:buSzPct val="80000"/>
              <a:buNone/>
            </a:pPr>
            <a:endParaRPr lang="en-US" altLang="en-US" sz="4000" dirty="0">
              <a:solidFill>
                <a:srgbClr val="003A63"/>
              </a:solidFill>
            </a:endParaRPr>
          </a:p>
          <a:p>
            <a:pPr marL="0" indent="0" algn="ctr">
              <a:buSzPct val="80000"/>
              <a:buNone/>
            </a:pPr>
            <a:r>
              <a:rPr lang="en-US" altLang="en-US" sz="4000" dirty="0">
                <a:solidFill>
                  <a:srgbClr val="003A63"/>
                </a:solidFill>
              </a:rPr>
              <a:t>Questions?</a:t>
            </a:r>
          </a:p>
          <a:p>
            <a:pPr marL="0" indent="0" algn="ctr">
              <a:buSzPct val="80000"/>
              <a:buNone/>
            </a:pPr>
            <a:r>
              <a:rPr lang="en-US" altLang="en-US" sz="4000" dirty="0">
                <a:solidFill>
                  <a:srgbClr val="003A63"/>
                </a:solidFill>
              </a:rPr>
              <a:t>Email promise@ksbor.org</a:t>
            </a:r>
          </a:p>
        </p:txBody>
      </p:sp>
      <p:sp>
        <p:nvSpPr>
          <p:cNvPr id="4" name="TextBox 3">
            <a:extLst>
              <a:ext uri="{FF2B5EF4-FFF2-40B4-BE49-F238E27FC236}">
                <a16:creationId xmlns:a16="http://schemas.microsoft.com/office/drawing/2014/main" id="{B4B65E56-A4A7-4BEE-9F8A-25A5302D3687}"/>
              </a:ext>
            </a:extLst>
          </p:cNvPr>
          <p:cNvSpPr txBox="1"/>
          <p:nvPr/>
        </p:nvSpPr>
        <p:spPr>
          <a:xfrm>
            <a:off x="632102" y="5093637"/>
            <a:ext cx="11715366" cy="892552"/>
          </a:xfrm>
          <a:prstGeom prst="rect">
            <a:avLst/>
          </a:prstGeom>
          <a:noFill/>
        </p:spPr>
        <p:txBody>
          <a:bodyPr wrap="square">
            <a:spAutoFit/>
          </a:bodyPr>
          <a:lstStyle/>
          <a:p>
            <a:pPr>
              <a:lnSpc>
                <a:spcPct val="100000"/>
              </a:lnSpc>
            </a:pPr>
            <a:r>
              <a:rPr lang="en-US" sz="2400" dirty="0">
                <a:solidFill>
                  <a:srgbClr val="003A63"/>
                </a:solidFill>
              </a:rPr>
              <a:t>Navigate the Kansas Regents’ website to for Promise information</a:t>
            </a:r>
            <a:r>
              <a:rPr kumimoji="0" lang="en-US" sz="2400" b="0" i="0" u="none" strike="noStrike" kern="1200" cap="none" spc="0" normalizeH="0" baseline="0" noProof="0" dirty="0">
                <a:ln>
                  <a:noFill/>
                </a:ln>
                <a:solidFill>
                  <a:srgbClr val="003A63"/>
                </a:solidFill>
                <a:effectLst/>
                <a:uLnTx/>
                <a:uFillTx/>
                <a:ea typeface="+mn-ea"/>
                <a:cs typeface="+mn-cs"/>
              </a:rPr>
              <a:t>:</a:t>
            </a:r>
          </a:p>
          <a:p>
            <a:pPr marL="457200" lvl="1" indent="0">
              <a:lnSpc>
                <a:spcPct val="100000"/>
              </a:lnSpc>
              <a:buNone/>
            </a:pPr>
            <a:r>
              <a:rPr lang="en-US" sz="2800" dirty="0">
                <a:solidFill>
                  <a:srgbClr val="003A63"/>
                </a:solidFill>
              </a:rPr>
              <a:t>Kansasregents.org &gt; Students &gt; Financial Aid &gt; Promise Act Scholarship</a:t>
            </a:r>
          </a:p>
        </p:txBody>
      </p:sp>
    </p:spTree>
    <p:extLst>
      <p:ext uri="{BB962C8B-B14F-4D97-AF65-F5344CB8AC3E}">
        <p14:creationId xmlns:p14="http://schemas.microsoft.com/office/powerpoint/2010/main" val="395960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F-14B4-75B5-18C0-9B5208F63ACE}"/>
              </a:ext>
            </a:extLst>
          </p:cNvPr>
          <p:cNvSpPr>
            <a:spLocks noGrp="1"/>
          </p:cNvSpPr>
          <p:nvPr>
            <p:ph type="title"/>
          </p:nvPr>
        </p:nvSpPr>
        <p:spPr/>
        <p:txBody>
          <a:bodyPr/>
          <a:lstStyle/>
          <a:p>
            <a:r>
              <a:rPr lang="en-US" b="1" dirty="0">
                <a:solidFill>
                  <a:schemeClr val="accent1"/>
                </a:solidFill>
              </a:rPr>
              <a:t>Student Application</a:t>
            </a:r>
          </a:p>
        </p:txBody>
      </p:sp>
      <p:pic>
        <p:nvPicPr>
          <p:cNvPr id="4" name="Picture 3">
            <a:extLst>
              <a:ext uri="{FF2B5EF4-FFF2-40B4-BE49-F238E27FC236}">
                <a16:creationId xmlns:a16="http://schemas.microsoft.com/office/drawing/2014/main" id="{BF1E343D-21EE-70FD-2E63-4B023566CC71}"/>
              </a:ext>
            </a:extLst>
          </p:cNvPr>
          <p:cNvPicPr>
            <a:picLocks noChangeAspect="1"/>
          </p:cNvPicPr>
          <p:nvPr/>
        </p:nvPicPr>
        <p:blipFill>
          <a:blip r:embed="rId3"/>
          <a:stretch>
            <a:fillRect/>
          </a:stretch>
        </p:blipFill>
        <p:spPr>
          <a:xfrm>
            <a:off x="5836294" y="496745"/>
            <a:ext cx="5791498" cy="5550185"/>
          </a:xfrm>
          <a:prstGeom prst="rect">
            <a:avLst/>
          </a:prstGeom>
        </p:spPr>
      </p:pic>
      <p:pic>
        <p:nvPicPr>
          <p:cNvPr id="10" name="Picture 9">
            <a:extLst>
              <a:ext uri="{FF2B5EF4-FFF2-40B4-BE49-F238E27FC236}">
                <a16:creationId xmlns:a16="http://schemas.microsoft.com/office/drawing/2014/main" id="{0B2BEFB3-05E8-2CB1-E994-1CDBB2696B3E}"/>
              </a:ext>
            </a:extLst>
          </p:cNvPr>
          <p:cNvPicPr>
            <a:picLocks noChangeAspect="1"/>
          </p:cNvPicPr>
          <p:nvPr/>
        </p:nvPicPr>
        <p:blipFill>
          <a:blip r:embed="rId4"/>
          <a:stretch>
            <a:fillRect/>
          </a:stretch>
        </p:blipFill>
        <p:spPr>
          <a:xfrm>
            <a:off x="838200" y="1637500"/>
            <a:ext cx="4234282" cy="462763"/>
          </a:xfrm>
          <a:prstGeom prst="rect">
            <a:avLst/>
          </a:prstGeom>
        </p:spPr>
      </p:pic>
      <p:sp>
        <p:nvSpPr>
          <p:cNvPr id="11" name="Subtitle 2">
            <a:extLst>
              <a:ext uri="{FF2B5EF4-FFF2-40B4-BE49-F238E27FC236}">
                <a16:creationId xmlns:a16="http://schemas.microsoft.com/office/drawing/2014/main" id="{9BEF2BBB-70F6-2FC2-DE4F-CCA1B0017DDB}"/>
              </a:ext>
            </a:extLst>
          </p:cNvPr>
          <p:cNvSpPr>
            <a:spLocks noGrp="1"/>
          </p:cNvSpPr>
          <p:nvPr>
            <p:ph idx="1"/>
          </p:nvPr>
        </p:nvSpPr>
        <p:spPr>
          <a:xfrm>
            <a:off x="496926" y="2271712"/>
            <a:ext cx="4846600" cy="3886905"/>
          </a:xfrm>
        </p:spPr>
        <p:txBody>
          <a:bodyPr>
            <a:normAutofit/>
          </a:bodyPr>
          <a:lstStyle/>
          <a:p>
            <a:pPr>
              <a:lnSpc>
                <a:spcPct val="100000"/>
              </a:lnSpc>
            </a:pPr>
            <a:r>
              <a:rPr lang="en-US" dirty="0">
                <a:solidFill>
                  <a:schemeClr val="accent1"/>
                </a:solidFill>
              </a:rPr>
              <a:t>Students can currently choose from two scholarship years; the newest scholarship year shows first. They can click on the 2022-2023 tab to see applications open for that year.</a:t>
            </a:r>
          </a:p>
        </p:txBody>
      </p:sp>
    </p:spTree>
    <p:extLst>
      <p:ext uri="{BB962C8B-B14F-4D97-AF65-F5344CB8AC3E}">
        <p14:creationId xmlns:p14="http://schemas.microsoft.com/office/powerpoint/2010/main" val="147714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F-14B4-75B5-18C0-9B5208F63ACE}"/>
              </a:ext>
            </a:extLst>
          </p:cNvPr>
          <p:cNvSpPr>
            <a:spLocks noGrp="1"/>
          </p:cNvSpPr>
          <p:nvPr>
            <p:ph type="title"/>
          </p:nvPr>
        </p:nvSpPr>
        <p:spPr/>
        <p:txBody>
          <a:bodyPr/>
          <a:lstStyle/>
          <a:p>
            <a:r>
              <a:rPr lang="en-US" b="1" dirty="0">
                <a:solidFill>
                  <a:schemeClr val="accent1"/>
                </a:solidFill>
              </a:rPr>
              <a:t>Student Application</a:t>
            </a:r>
          </a:p>
        </p:txBody>
      </p:sp>
      <p:pic>
        <p:nvPicPr>
          <p:cNvPr id="4" name="Picture 3">
            <a:extLst>
              <a:ext uri="{FF2B5EF4-FFF2-40B4-BE49-F238E27FC236}">
                <a16:creationId xmlns:a16="http://schemas.microsoft.com/office/drawing/2014/main" id="{BF1E343D-21EE-70FD-2E63-4B023566CC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6294" y="722942"/>
            <a:ext cx="5791498" cy="5097790"/>
          </a:xfrm>
          <a:prstGeom prst="rect">
            <a:avLst/>
          </a:prstGeom>
        </p:spPr>
      </p:pic>
      <p:pic>
        <p:nvPicPr>
          <p:cNvPr id="10" name="Picture 9">
            <a:extLst>
              <a:ext uri="{FF2B5EF4-FFF2-40B4-BE49-F238E27FC236}">
                <a16:creationId xmlns:a16="http://schemas.microsoft.com/office/drawing/2014/main" id="{0B2BEFB3-05E8-2CB1-E994-1CDBB2696B3E}"/>
              </a:ext>
            </a:extLst>
          </p:cNvPr>
          <p:cNvPicPr>
            <a:picLocks noChangeAspect="1"/>
          </p:cNvPicPr>
          <p:nvPr/>
        </p:nvPicPr>
        <p:blipFill>
          <a:blip r:embed="rId4"/>
          <a:stretch>
            <a:fillRect/>
          </a:stretch>
        </p:blipFill>
        <p:spPr>
          <a:xfrm>
            <a:off x="838200" y="1637500"/>
            <a:ext cx="4234282" cy="462763"/>
          </a:xfrm>
          <a:prstGeom prst="rect">
            <a:avLst/>
          </a:prstGeom>
        </p:spPr>
      </p:pic>
      <p:sp>
        <p:nvSpPr>
          <p:cNvPr id="11" name="Subtitle 2">
            <a:extLst>
              <a:ext uri="{FF2B5EF4-FFF2-40B4-BE49-F238E27FC236}">
                <a16:creationId xmlns:a16="http://schemas.microsoft.com/office/drawing/2014/main" id="{9BEF2BBB-70F6-2FC2-DE4F-CCA1B0017DDB}"/>
              </a:ext>
            </a:extLst>
          </p:cNvPr>
          <p:cNvSpPr>
            <a:spLocks noGrp="1"/>
          </p:cNvSpPr>
          <p:nvPr>
            <p:ph idx="1"/>
          </p:nvPr>
        </p:nvSpPr>
        <p:spPr>
          <a:xfrm>
            <a:off x="496926" y="2271712"/>
            <a:ext cx="4846600" cy="3886905"/>
          </a:xfrm>
        </p:spPr>
        <p:txBody>
          <a:bodyPr>
            <a:normAutofit/>
          </a:bodyPr>
          <a:lstStyle/>
          <a:p>
            <a:pPr>
              <a:lnSpc>
                <a:spcPct val="100000"/>
              </a:lnSpc>
            </a:pPr>
            <a:r>
              <a:rPr lang="en-US" dirty="0">
                <a:solidFill>
                  <a:schemeClr val="accent1"/>
                </a:solidFill>
              </a:rPr>
              <a:t>Students can currently choose from two scholarship years; the newest scholarship year shows first. They can click on the 2022-2023 tab to see applications open for that year.</a:t>
            </a:r>
          </a:p>
        </p:txBody>
      </p:sp>
    </p:spTree>
    <p:extLst>
      <p:ext uri="{BB962C8B-B14F-4D97-AF65-F5344CB8AC3E}">
        <p14:creationId xmlns:p14="http://schemas.microsoft.com/office/powerpoint/2010/main" val="3230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F-14B4-75B5-18C0-9B5208F63ACE}"/>
              </a:ext>
            </a:extLst>
          </p:cNvPr>
          <p:cNvSpPr>
            <a:spLocks noGrp="1"/>
          </p:cNvSpPr>
          <p:nvPr>
            <p:ph type="title"/>
          </p:nvPr>
        </p:nvSpPr>
        <p:spPr/>
        <p:txBody>
          <a:bodyPr/>
          <a:lstStyle/>
          <a:p>
            <a:r>
              <a:rPr lang="en-US" b="1" dirty="0">
                <a:solidFill>
                  <a:schemeClr val="accent1"/>
                </a:solidFill>
              </a:rPr>
              <a:t>Student Application</a:t>
            </a:r>
          </a:p>
        </p:txBody>
      </p:sp>
      <p:pic>
        <p:nvPicPr>
          <p:cNvPr id="10" name="Picture 9">
            <a:extLst>
              <a:ext uri="{FF2B5EF4-FFF2-40B4-BE49-F238E27FC236}">
                <a16:creationId xmlns:a16="http://schemas.microsoft.com/office/drawing/2014/main" id="{0B2BEFB3-05E8-2CB1-E994-1CDBB2696B3E}"/>
              </a:ext>
            </a:extLst>
          </p:cNvPr>
          <p:cNvPicPr>
            <a:picLocks noChangeAspect="1"/>
          </p:cNvPicPr>
          <p:nvPr/>
        </p:nvPicPr>
        <p:blipFill>
          <a:blip r:embed="rId3"/>
          <a:stretch>
            <a:fillRect/>
          </a:stretch>
        </p:blipFill>
        <p:spPr>
          <a:xfrm>
            <a:off x="838200" y="1637500"/>
            <a:ext cx="4234282" cy="462763"/>
          </a:xfrm>
          <a:prstGeom prst="rect">
            <a:avLst/>
          </a:prstGeom>
        </p:spPr>
      </p:pic>
      <p:sp>
        <p:nvSpPr>
          <p:cNvPr id="11" name="Subtitle 2">
            <a:extLst>
              <a:ext uri="{FF2B5EF4-FFF2-40B4-BE49-F238E27FC236}">
                <a16:creationId xmlns:a16="http://schemas.microsoft.com/office/drawing/2014/main" id="{9BEF2BBB-70F6-2FC2-DE4F-CCA1B0017DDB}"/>
              </a:ext>
            </a:extLst>
          </p:cNvPr>
          <p:cNvSpPr>
            <a:spLocks noGrp="1"/>
          </p:cNvSpPr>
          <p:nvPr>
            <p:ph idx="1"/>
          </p:nvPr>
        </p:nvSpPr>
        <p:spPr>
          <a:xfrm>
            <a:off x="496926" y="2271712"/>
            <a:ext cx="4846600" cy="3886905"/>
          </a:xfrm>
        </p:spPr>
        <p:txBody>
          <a:bodyPr>
            <a:normAutofit/>
          </a:bodyPr>
          <a:lstStyle/>
          <a:p>
            <a:pPr>
              <a:lnSpc>
                <a:spcPct val="100000"/>
              </a:lnSpc>
            </a:pPr>
            <a:r>
              <a:rPr lang="en-US" dirty="0">
                <a:solidFill>
                  <a:schemeClr val="accent1"/>
                </a:solidFill>
              </a:rPr>
              <a:t>Students can currently choose from two scholarship years; the newest scholarship year shows first. They can click on the 2022-2023 tab to see applications open for that year.</a:t>
            </a:r>
          </a:p>
        </p:txBody>
      </p:sp>
      <p:pic>
        <p:nvPicPr>
          <p:cNvPr id="13" name="Picture 12">
            <a:extLst>
              <a:ext uri="{FF2B5EF4-FFF2-40B4-BE49-F238E27FC236}">
                <a16:creationId xmlns:a16="http://schemas.microsoft.com/office/drawing/2014/main" id="{A603059D-3373-8554-5C5A-036C5B8E83E3}"/>
              </a:ext>
            </a:extLst>
          </p:cNvPr>
          <p:cNvPicPr>
            <a:picLocks noChangeAspect="1"/>
          </p:cNvPicPr>
          <p:nvPr/>
        </p:nvPicPr>
        <p:blipFill>
          <a:blip r:embed="rId4"/>
          <a:stretch>
            <a:fillRect/>
          </a:stretch>
        </p:blipFill>
        <p:spPr>
          <a:xfrm>
            <a:off x="5885299" y="487219"/>
            <a:ext cx="5736142" cy="5569236"/>
          </a:xfrm>
          <a:prstGeom prst="rect">
            <a:avLst/>
          </a:prstGeom>
        </p:spPr>
      </p:pic>
    </p:spTree>
    <p:extLst>
      <p:ext uri="{BB962C8B-B14F-4D97-AF65-F5344CB8AC3E}">
        <p14:creationId xmlns:p14="http://schemas.microsoft.com/office/powerpoint/2010/main" val="243385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F-14B4-75B5-18C0-9B5208F63ACE}"/>
              </a:ext>
            </a:extLst>
          </p:cNvPr>
          <p:cNvSpPr>
            <a:spLocks noGrp="1"/>
          </p:cNvSpPr>
          <p:nvPr>
            <p:ph type="title"/>
          </p:nvPr>
        </p:nvSpPr>
        <p:spPr/>
        <p:txBody>
          <a:bodyPr/>
          <a:lstStyle/>
          <a:p>
            <a:r>
              <a:rPr lang="en-US" b="1" dirty="0">
                <a:solidFill>
                  <a:schemeClr val="accent1"/>
                </a:solidFill>
              </a:rPr>
              <a:t>Student Application</a:t>
            </a:r>
          </a:p>
        </p:txBody>
      </p:sp>
      <p:pic>
        <p:nvPicPr>
          <p:cNvPr id="10" name="Picture 9">
            <a:extLst>
              <a:ext uri="{FF2B5EF4-FFF2-40B4-BE49-F238E27FC236}">
                <a16:creationId xmlns:a16="http://schemas.microsoft.com/office/drawing/2014/main" id="{0B2BEFB3-05E8-2CB1-E994-1CDBB2696B3E}"/>
              </a:ext>
            </a:extLst>
          </p:cNvPr>
          <p:cNvPicPr>
            <a:picLocks noChangeAspect="1"/>
          </p:cNvPicPr>
          <p:nvPr/>
        </p:nvPicPr>
        <p:blipFill>
          <a:blip r:embed="rId3"/>
          <a:stretch>
            <a:fillRect/>
          </a:stretch>
        </p:blipFill>
        <p:spPr>
          <a:xfrm>
            <a:off x="838200" y="1637500"/>
            <a:ext cx="4234282" cy="462763"/>
          </a:xfrm>
          <a:prstGeom prst="rect">
            <a:avLst/>
          </a:prstGeom>
        </p:spPr>
      </p:pic>
      <p:sp>
        <p:nvSpPr>
          <p:cNvPr id="11" name="Subtitle 2">
            <a:extLst>
              <a:ext uri="{FF2B5EF4-FFF2-40B4-BE49-F238E27FC236}">
                <a16:creationId xmlns:a16="http://schemas.microsoft.com/office/drawing/2014/main" id="{9BEF2BBB-70F6-2FC2-DE4F-CCA1B0017DDB}"/>
              </a:ext>
            </a:extLst>
          </p:cNvPr>
          <p:cNvSpPr>
            <a:spLocks noGrp="1"/>
          </p:cNvSpPr>
          <p:nvPr>
            <p:ph idx="1"/>
          </p:nvPr>
        </p:nvSpPr>
        <p:spPr>
          <a:xfrm>
            <a:off x="496926" y="2271712"/>
            <a:ext cx="4846600" cy="3886905"/>
          </a:xfrm>
        </p:spPr>
        <p:txBody>
          <a:bodyPr>
            <a:normAutofit/>
          </a:bodyPr>
          <a:lstStyle/>
          <a:p>
            <a:pPr>
              <a:lnSpc>
                <a:spcPct val="100000"/>
              </a:lnSpc>
            </a:pPr>
            <a:r>
              <a:rPr lang="en-US" dirty="0">
                <a:solidFill>
                  <a:schemeClr val="accent1"/>
                </a:solidFill>
              </a:rPr>
              <a:t>Students can currently choose from two scholarship years; the newest scholarship year shows first. They can click on the 2022-2023 tab to see applications open for that year.</a:t>
            </a:r>
          </a:p>
        </p:txBody>
      </p:sp>
      <p:pic>
        <p:nvPicPr>
          <p:cNvPr id="13" name="Picture 12">
            <a:extLst>
              <a:ext uri="{FF2B5EF4-FFF2-40B4-BE49-F238E27FC236}">
                <a16:creationId xmlns:a16="http://schemas.microsoft.com/office/drawing/2014/main" id="{A603059D-3373-8554-5C5A-036C5B8E83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42644" y="759454"/>
            <a:ext cx="5778797" cy="5024765"/>
          </a:xfrm>
          <a:prstGeom prst="rect">
            <a:avLst/>
          </a:prstGeom>
        </p:spPr>
      </p:pic>
    </p:spTree>
    <p:extLst>
      <p:ext uri="{BB962C8B-B14F-4D97-AF65-F5344CB8AC3E}">
        <p14:creationId xmlns:p14="http://schemas.microsoft.com/office/powerpoint/2010/main" val="98704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0AF-14B4-75B5-18C0-9B5208F63ACE}"/>
              </a:ext>
            </a:extLst>
          </p:cNvPr>
          <p:cNvSpPr>
            <a:spLocks noGrp="1"/>
          </p:cNvSpPr>
          <p:nvPr>
            <p:ph type="title"/>
          </p:nvPr>
        </p:nvSpPr>
        <p:spPr>
          <a:xfrm>
            <a:off x="1056881" y="0"/>
            <a:ext cx="10515600" cy="1325563"/>
          </a:xfrm>
        </p:spPr>
        <p:txBody>
          <a:bodyPr/>
          <a:lstStyle/>
          <a:p>
            <a:r>
              <a:rPr lang="en-US" b="1" dirty="0">
                <a:solidFill>
                  <a:schemeClr val="accent1"/>
                </a:solidFill>
              </a:rPr>
              <a:t>Student Application</a:t>
            </a:r>
          </a:p>
        </p:txBody>
      </p:sp>
      <p:pic>
        <p:nvPicPr>
          <p:cNvPr id="5" name="Content Placeholder 4">
            <a:extLst>
              <a:ext uri="{FF2B5EF4-FFF2-40B4-BE49-F238E27FC236}">
                <a16:creationId xmlns:a16="http://schemas.microsoft.com/office/drawing/2014/main" id="{D19AB193-14AE-5B25-EE92-277A5ADD800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80481" y="1048252"/>
            <a:ext cx="4559015" cy="4351338"/>
          </a:xfrm>
        </p:spPr>
      </p:pic>
      <p:pic>
        <p:nvPicPr>
          <p:cNvPr id="7" name="Picture 6">
            <a:extLst>
              <a:ext uri="{FF2B5EF4-FFF2-40B4-BE49-F238E27FC236}">
                <a16:creationId xmlns:a16="http://schemas.microsoft.com/office/drawing/2014/main" id="{470D9C5E-E9FA-9503-9620-36F97ACD801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86496" y="956198"/>
            <a:ext cx="5685985" cy="5125483"/>
          </a:xfrm>
          <a:prstGeom prst="rect">
            <a:avLst/>
          </a:prstGeom>
        </p:spPr>
      </p:pic>
    </p:spTree>
    <p:extLst>
      <p:ext uri="{BB962C8B-B14F-4D97-AF65-F5344CB8AC3E}">
        <p14:creationId xmlns:p14="http://schemas.microsoft.com/office/powerpoint/2010/main" val="24065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96FB-A243-4004-8138-6134A00B02CA}"/>
              </a:ext>
            </a:extLst>
          </p:cNvPr>
          <p:cNvSpPr>
            <a:spLocks noGrp="1"/>
          </p:cNvSpPr>
          <p:nvPr>
            <p:ph type="title"/>
          </p:nvPr>
        </p:nvSpPr>
        <p:spPr>
          <a:xfrm>
            <a:off x="816935" y="205637"/>
            <a:ext cx="10515600" cy="1325563"/>
          </a:xfrm>
        </p:spPr>
        <p:txBody>
          <a:bodyPr/>
          <a:lstStyle/>
          <a:p>
            <a:r>
              <a:rPr lang="en-US" b="1" dirty="0">
                <a:solidFill>
                  <a:srgbClr val="003A63"/>
                </a:solidFill>
              </a:rPr>
              <a:t>After a new student applies:</a:t>
            </a:r>
          </a:p>
        </p:txBody>
      </p:sp>
      <p:sp>
        <p:nvSpPr>
          <p:cNvPr id="3" name="Subtitle 2">
            <a:extLst>
              <a:ext uri="{FF2B5EF4-FFF2-40B4-BE49-F238E27FC236}">
                <a16:creationId xmlns:a16="http://schemas.microsoft.com/office/drawing/2014/main" id="{1E9A739C-06C3-4C3A-8C7E-EA908CF09C61}"/>
              </a:ext>
            </a:extLst>
          </p:cNvPr>
          <p:cNvSpPr>
            <a:spLocks noGrp="1"/>
          </p:cNvSpPr>
          <p:nvPr>
            <p:ph idx="1"/>
          </p:nvPr>
        </p:nvSpPr>
        <p:spPr>
          <a:xfrm>
            <a:off x="496925" y="1531200"/>
            <a:ext cx="11155619" cy="4627418"/>
          </a:xfrm>
        </p:spPr>
        <p:txBody>
          <a:bodyPr>
            <a:normAutofit/>
          </a:bodyPr>
          <a:lstStyle/>
          <a:p>
            <a:pPr>
              <a:lnSpc>
                <a:spcPct val="100000"/>
              </a:lnSpc>
            </a:pPr>
            <a:r>
              <a:rPr lang="en-US" dirty="0">
                <a:solidFill>
                  <a:schemeClr val="accent1"/>
                </a:solidFill>
              </a:rPr>
              <a:t>Students receives an automated email</a:t>
            </a:r>
          </a:p>
          <a:p>
            <a:pPr>
              <a:lnSpc>
                <a:spcPct val="100000"/>
              </a:lnSpc>
            </a:pPr>
            <a:r>
              <a:rPr lang="en-US" dirty="0">
                <a:solidFill>
                  <a:schemeClr val="accent1"/>
                </a:solidFill>
              </a:rPr>
              <a:t>We remind them to file a FAFSA</a:t>
            </a:r>
          </a:p>
          <a:p>
            <a:pPr lvl="1">
              <a:lnSpc>
                <a:spcPct val="100000"/>
              </a:lnSpc>
            </a:pPr>
            <a:r>
              <a:rPr lang="en-US" dirty="0">
                <a:solidFill>
                  <a:schemeClr val="accent1"/>
                </a:solidFill>
              </a:rPr>
              <a:t>And that their school might ask for residency documents</a:t>
            </a:r>
          </a:p>
          <a:p>
            <a:pPr>
              <a:lnSpc>
                <a:spcPct val="100000"/>
              </a:lnSpc>
            </a:pPr>
            <a:r>
              <a:rPr lang="en-US" dirty="0">
                <a:solidFill>
                  <a:schemeClr val="accent1"/>
                </a:solidFill>
              </a:rPr>
              <a:t>We inform them that the application will be reviewed by their school and, if eligible, they will be reached out to by their school and then KBOR if they need to sign a promissory note. </a:t>
            </a:r>
          </a:p>
          <a:p>
            <a:pPr>
              <a:lnSpc>
                <a:spcPct val="100000"/>
              </a:lnSpc>
            </a:pPr>
            <a:r>
              <a:rPr lang="en-US" dirty="0">
                <a:solidFill>
                  <a:schemeClr val="accent1"/>
                </a:solidFill>
              </a:rPr>
              <a:t>We tell them to contact the school for questions about eligibility, award amounts and timelines for review. They can contact KBOR for any other questions. </a:t>
            </a:r>
          </a:p>
        </p:txBody>
      </p:sp>
    </p:spTree>
    <p:extLst>
      <p:ext uri="{BB962C8B-B14F-4D97-AF65-F5344CB8AC3E}">
        <p14:creationId xmlns:p14="http://schemas.microsoft.com/office/powerpoint/2010/main" val="261503845"/>
      </p:ext>
    </p:extLst>
  </p:cSld>
  <p:clrMapOvr>
    <a:masterClrMapping/>
  </p:clrMapOvr>
</p:sld>
</file>

<file path=ppt/theme/theme1.xml><?xml version="1.0" encoding="utf-8"?>
<a:theme xmlns:a="http://schemas.openxmlformats.org/drawingml/2006/main" name="Office Theme">
  <a:themeElements>
    <a:clrScheme name="KBOR Colors">
      <a:dk1>
        <a:sysClr val="windowText" lastClr="000000"/>
      </a:dk1>
      <a:lt1>
        <a:sysClr val="window" lastClr="FFFFFF"/>
      </a:lt1>
      <a:dk2>
        <a:srgbClr val="44546A"/>
      </a:dk2>
      <a:lt2>
        <a:srgbClr val="E7E6E6"/>
      </a:lt2>
      <a:accent1>
        <a:srgbClr val="003A63"/>
      </a:accent1>
      <a:accent2>
        <a:srgbClr val="D59F0F"/>
      </a:accent2>
      <a:accent3>
        <a:srgbClr val="B9C7D4"/>
      </a:accent3>
      <a:accent4>
        <a:srgbClr val="FFE292"/>
      </a:accent4>
      <a:accent5>
        <a:srgbClr val="919195"/>
      </a:accent5>
      <a:accent6>
        <a:srgbClr val="BF311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10042</TotalTime>
  <Words>2122</Words>
  <Application>Microsoft Office PowerPoint</Application>
  <PresentationFormat>Widescreen</PresentationFormat>
  <Paragraphs>197</Paragraphs>
  <Slides>32</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Kansas Promise Scholarship Update</vt:lpstr>
      <vt:lpstr>PowerPoint Presentation</vt:lpstr>
      <vt:lpstr>Student Application: sfa.kansasregents.org</vt:lpstr>
      <vt:lpstr>Student Application</vt:lpstr>
      <vt:lpstr>Student Application</vt:lpstr>
      <vt:lpstr>Student Application</vt:lpstr>
      <vt:lpstr>Student Application</vt:lpstr>
      <vt:lpstr>Student Application</vt:lpstr>
      <vt:lpstr>After a new student applies:</vt:lpstr>
      <vt:lpstr>PowerPoint Presentation</vt:lpstr>
      <vt:lpstr>Institutions should:</vt:lpstr>
      <vt:lpstr>Example Statement for School</vt:lpstr>
      <vt:lpstr>PowerPoint Presentation</vt:lpstr>
      <vt:lpstr>Renewal students: Automatic Renewal</vt:lpstr>
      <vt:lpstr>Promissory Note Email</vt:lpstr>
      <vt:lpstr>Promissory Note Process</vt:lpstr>
      <vt:lpstr>Promissory Note Process</vt:lpstr>
      <vt:lpstr>Promissory Note Process</vt:lpstr>
      <vt:lpstr>Promissory Note Process</vt:lpstr>
      <vt:lpstr>Promissory Note Process</vt:lpstr>
      <vt:lpstr>Promissory Notes</vt:lpstr>
      <vt:lpstr>PowerPoint Presentation</vt:lpstr>
      <vt:lpstr>Award Certification</vt:lpstr>
      <vt:lpstr>PowerPoint Presentation</vt:lpstr>
      <vt:lpstr>Promise Act Payments</vt:lpstr>
      <vt:lpstr>Promise Act Payments</vt:lpstr>
      <vt:lpstr>PowerPoint Presentation</vt:lpstr>
      <vt:lpstr>Program Completion</vt:lpstr>
      <vt:lpstr>PowerPoint Presentation</vt:lpstr>
      <vt:lpstr>Status Verification</vt:lpstr>
      <vt:lpstr>Status Verification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Keith, Matt</dc:creator>
  <cp:lastModifiedBy>Nicholson, Leah</cp:lastModifiedBy>
  <cp:revision>321</cp:revision>
  <cp:lastPrinted>2022-04-05T13:15:57Z</cp:lastPrinted>
  <dcterms:created xsi:type="dcterms:W3CDTF">2020-06-30T19:35:19Z</dcterms:created>
  <dcterms:modified xsi:type="dcterms:W3CDTF">2023-04-13T13:17:39Z</dcterms:modified>
</cp:coreProperties>
</file>