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7"/>
  </p:notesMasterIdLst>
  <p:handoutMasterIdLst>
    <p:handoutMasterId r:id="rId28"/>
  </p:handoutMasterIdLst>
  <p:sldIdLst>
    <p:sldId id="256" r:id="rId2"/>
    <p:sldId id="286" r:id="rId3"/>
    <p:sldId id="277" r:id="rId4"/>
    <p:sldId id="276" r:id="rId5"/>
    <p:sldId id="320" r:id="rId6"/>
    <p:sldId id="321" r:id="rId7"/>
    <p:sldId id="322" r:id="rId8"/>
    <p:sldId id="300" r:id="rId9"/>
    <p:sldId id="302" r:id="rId10"/>
    <p:sldId id="315" r:id="rId11"/>
    <p:sldId id="316" r:id="rId12"/>
    <p:sldId id="318" r:id="rId13"/>
    <p:sldId id="301" r:id="rId14"/>
    <p:sldId id="303" r:id="rId15"/>
    <p:sldId id="305" r:id="rId16"/>
    <p:sldId id="306" r:id="rId17"/>
    <p:sldId id="307" r:id="rId18"/>
    <p:sldId id="309" r:id="rId19"/>
    <p:sldId id="310" r:id="rId20"/>
    <p:sldId id="311" r:id="rId21"/>
    <p:sldId id="304" r:id="rId22"/>
    <p:sldId id="312" r:id="rId23"/>
    <p:sldId id="313" r:id="rId24"/>
    <p:sldId id="314" r:id="rId25"/>
    <p:sldId id="323" r:id="rId26"/>
  </p:sldIdLst>
  <p:sldSz cx="9144000" cy="6858000" type="screen4x3"/>
  <p:notesSz cx="6858000" cy="91535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elia Anderson" initials="AA" lastIdx="1" clrIdx="0">
    <p:extLst>
      <p:ext uri="{19B8F6BF-5375-455C-9EA6-DF929625EA0E}">
        <p15:presenceInfo xmlns:p15="http://schemas.microsoft.com/office/powerpoint/2012/main" userId="S::aanderson@wfcorp.com::e9bfcc24-8748-4389-91aa-2e2daae05cd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78DF"/>
    <a:srgbClr val="17468F"/>
    <a:srgbClr val="1C3071"/>
    <a:srgbClr val="1B54A9"/>
    <a:srgbClr val="154285"/>
    <a:srgbClr val="1F5DC3"/>
    <a:srgbClr val="F8F8F8"/>
    <a:srgbClr val="215BB9"/>
    <a:srgbClr val="19468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0" autoAdjust="0"/>
    <p:restoredTop sz="0" autoAdjust="0"/>
  </p:normalViewPr>
  <p:slideViewPr>
    <p:cSldViewPr snapToGrid="0" snapToObjects="1">
      <p:cViewPr varScale="1">
        <p:scale>
          <a:sx n="114" d="100"/>
          <a:sy n="114" d="100"/>
        </p:scale>
        <p:origin x="221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67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676"/>
          </a:xfrm>
          <a:prstGeom prst="rect">
            <a:avLst/>
          </a:prstGeom>
        </p:spPr>
        <p:txBody>
          <a:bodyPr vert="horz" lIns="91440" tIns="45720" rIns="91440" bIns="45720" rtlCol="0"/>
          <a:lstStyle>
            <a:lvl1pPr algn="r">
              <a:defRPr sz="1200"/>
            </a:lvl1pPr>
          </a:lstStyle>
          <a:p>
            <a:fld id="{DDD48BC8-2732-8443-A0B1-278EC4EE5322}" type="datetimeFigureOut">
              <a:rPr lang="en-US" smtClean="0"/>
              <a:t>4/5/2021</a:t>
            </a:fld>
            <a:endParaRPr lang="en-US"/>
          </a:p>
        </p:txBody>
      </p:sp>
      <p:sp>
        <p:nvSpPr>
          <p:cNvPr id="4" name="Footer Placeholder 3"/>
          <p:cNvSpPr>
            <a:spLocks noGrp="1"/>
          </p:cNvSpPr>
          <p:nvPr>
            <p:ph type="ftr" sz="quarter" idx="2"/>
          </p:nvPr>
        </p:nvSpPr>
        <p:spPr>
          <a:xfrm>
            <a:off x="0" y="8694260"/>
            <a:ext cx="2971800" cy="45767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94260"/>
            <a:ext cx="2971800" cy="457676"/>
          </a:xfrm>
          <a:prstGeom prst="rect">
            <a:avLst/>
          </a:prstGeom>
        </p:spPr>
        <p:txBody>
          <a:bodyPr vert="horz" lIns="91440" tIns="45720" rIns="91440" bIns="45720" rtlCol="0" anchor="b"/>
          <a:lstStyle>
            <a:lvl1pPr algn="r">
              <a:defRPr sz="1200"/>
            </a:lvl1pPr>
          </a:lstStyle>
          <a:p>
            <a:fld id="{92A1C14E-93F5-E749-BFD8-D507458F860F}" type="slidenum">
              <a:rPr lang="en-US" smtClean="0"/>
              <a:t>‹#›</a:t>
            </a:fld>
            <a:endParaRPr lang="en-US"/>
          </a:p>
        </p:txBody>
      </p:sp>
    </p:spTree>
    <p:extLst>
      <p:ext uri="{BB962C8B-B14F-4D97-AF65-F5344CB8AC3E}">
        <p14:creationId xmlns:p14="http://schemas.microsoft.com/office/powerpoint/2010/main" val="12465581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67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676"/>
          </a:xfrm>
          <a:prstGeom prst="rect">
            <a:avLst/>
          </a:prstGeom>
        </p:spPr>
        <p:txBody>
          <a:bodyPr vert="horz" lIns="91440" tIns="45720" rIns="91440" bIns="45720" rtlCol="0"/>
          <a:lstStyle>
            <a:lvl1pPr algn="r">
              <a:defRPr sz="1200"/>
            </a:lvl1pPr>
          </a:lstStyle>
          <a:p>
            <a:fld id="{A19983BE-DC1E-1242-88D4-F19672B47A33}" type="datetimeFigureOut">
              <a:rPr lang="en-US" smtClean="0"/>
              <a:t>4/5/2021</a:t>
            </a:fld>
            <a:endParaRPr lang="en-US"/>
          </a:p>
        </p:txBody>
      </p:sp>
      <p:sp>
        <p:nvSpPr>
          <p:cNvPr id="4" name="Slide Image Placeholder 3"/>
          <p:cNvSpPr>
            <a:spLocks noGrp="1" noRot="1" noChangeAspect="1"/>
          </p:cNvSpPr>
          <p:nvPr>
            <p:ph type="sldImg" idx="2"/>
          </p:nvPr>
        </p:nvSpPr>
        <p:spPr>
          <a:xfrm>
            <a:off x="1139825" y="685800"/>
            <a:ext cx="4578350" cy="34337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7925"/>
            <a:ext cx="5486400" cy="411908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94260"/>
            <a:ext cx="2971800" cy="45767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94260"/>
            <a:ext cx="2971800" cy="457676"/>
          </a:xfrm>
          <a:prstGeom prst="rect">
            <a:avLst/>
          </a:prstGeom>
        </p:spPr>
        <p:txBody>
          <a:bodyPr vert="horz" lIns="91440" tIns="45720" rIns="91440" bIns="45720" rtlCol="0" anchor="b"/>
          <a:lstStyle>
            <a:lvl1pPr algn="r">
              <a:defRPr sz="1200"/>
            </a:lvl1pPr>
          </a:lstStyle>
          <a:p>
            <a:fld id="{B94F04FA-2F86-7841-A4BB-5F88CF8EE539}" type="slidenum">
              <a:rPr lang="en-US" smtClean="0"/>
              <a:t>‹#›</a:t>
            </a:fld>
            <a:endParaRPr lang="en-US"/>
          </a:p>
        </p:txBody>
      </p:sp>
    </p:spTree>
    <p:extLst>
      <p:ext uri="{BB962C8B-B14F-4D97-AF65-F5344CB8AC3E}">
        <p14:creationId xmlns:p14="http://schemas.microsoft.com/office/powerpoint/2010/main" val="25990795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4F04FA-2F86-7841-A4BB-5F88CF8EE539}" type="slidenum">
              <a:rPr lang="en-US" smtClean="0"/>
              <a:t>2</a:t>
            </a:fld>
            <a:endParaRPr lang="en-US"/>
          </a:p>
        </p:txBody>
      </p:sp>
    </p:spTree>
    <p:extLst>
      <p:ext uri="{BB962C8B-B14F-4D97-AF65-F5344CB8AC3E}">
        <p14:creationId xmlns:p14="http://schemas.microsoft.com/office/powerpoint/2010/main" val="2347145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4F04FA-2F86-7841-A4BB-5F88CF8EE539}" type="slidenum">
              <a:rPr lang="en-US" smtClean="0"/>
              <a:t>25</a:t>
            </a:fld>
            <a:endParaRPr lang="en-US"/>
          </a:p>
        </p:txBody>
      </p:sp>
    </p:spTree>
    <p:extLst>
      <p:ext uri="{BB962C8B-B14F-4D97-AF65-F5344CB8AC3E}">
        <p14:creationId xmlns:p14="http://schemas.microsoft.com/office/powerpoint/2010/main" val="4031929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D91A41FD-C9A7-4590-A4F3-7A7C80CABC62}" type="datetimeFigureOut">
              <a:rPr lang="en-US" smtClean="0"/>
              <a:t>4/5/2021</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F7EA2CA9-4CE9-4041-8C39-AD76B12B4502}" type="slidenum">
              <a:rPr lang="en-US" smtClean="0"/>
              <a:t>‹#›</a:t>
            </a:fld>
            <a:endParaRPr lang="en-US"/>
          </a:p>
        </p:txBody>
      </p:sp>
    </p:spTree>
    <p:extLst>
      <p:ext uri="{BB962C8B-B14F-4D97-AF65-F5344CB8AC3E}">
        <p14:creationId xmlns:p14="http://schemas.microsoft.com/office/powerpoint/2010/main" val="2380889764"/>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42B7CC-B7B9-0543-BF05-330CD605DFB5}" type="datetime1">
              <a:rPr lang="en-US" smtClean="0"/>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B136B-C6C2-A846-B003-F2F7131A9CB3}" type="slidenum">
              <a:rPr lang="en-US" smtClean="0"/>
              <a:t>‹#›</a:t>
            </a:fld>
            <a:endParaRPr lang="en-US"/>
          </a:p>
        </p:txBody>
      </p:sp>
    </p:spTree>
    <p:extLst>
      <p:ext uri="{BB962C8B-B14F-4D97-AF65-F5344CB8AC3E}">
        <p14:creationId xmlns:p14="http://schemas.microsoft.com/office/powerpoint/2010/main" val="3561694185"/>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fld id="{2F01F5E8-1BFE-EF4E-BA19-A1A9C249C3FC}" type="datetime1">
              <a:rPr lang="en-US" smtClean="0"/>
              <a:t>4/5/2021</a:t>
            </a:fld>
            <a:endParaRPr lang="en-US"/>
          </a:p>
        </p:txBody>
      </p:sp>
      <p:sp>
        <p:nvSpPr>
          <p:cNvPr id="5" name="Footer Placeholder 4"/>
          <p:cNvSpPr>
            <a:spLocks noGrp="1"/>
          </p:cNvSpPr>
          <p:nvPr>
            <p:ph type="ftr" sz="quarter" idx="11"/>
          </p:nvPr>
        </p:nvSpPr>
        <p:spPr>
          <a:xfrm>
            <a:off x="581192" y="5951810"/>
            <a:ext cx="5922209"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5B2B136B-C6C2-A846-B003-F2F7131A9CB3}" type="slidenum">
              <a:rPr lang="en-US" smtClean="0"/>
              <a:t>‹#›</a:t>
            </a:fld>
            <a:endParaRPr lang="en-US"/>
          </a:p>
        </p:txBody>
      </p:sp>
    </p:spTree>
    <p:extLst>
      <p:ext uri="{BB962C8B-B14F-4D97-AF65-F5344CB8AC3E}">
        <p14:creationId xmlns:p14="http://schemas.microsoft.com/office/powerpoint/2010/main" val="1067255041"/>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81192" y="2228003"/>
            <a:ext cx="7989752" cy="36307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347B23-80B0-5B4B-983C-886A78269882}" type="datetime1">
              <a:rPr lang="en-US" smtClean="0"/>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B136B-C6C2-A846-B003-F2F7131A9CB3}" type="slidenum">
              <a:rPr lang="en-US" smtClean="0"/>
              <a:t>‹#›</a:t>
            </a:fld>
            <a:endParaRPr lang="en-US"/>
          </a:p>
        </p:txBody>
      </p:sp>
    </p:spTree>
    <p:extLst>
      <p:ext uri="{BB962C8B-B14F-4D97-AF65-F5344CB8AC3E}">
        <p14:creationId xmlns:p14="http://schemas.microsoft.com/office/powerpoint/2010/main" val="2646472302"/>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838201"/>
            <a:ext cx="8238707" cy="5562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D91A41FD-C9A7-4590-A4F3-7A7C80CABC62}" type="datetimeFigureOut">
              <a:rPr lang="en-US" smtClean="0"/>
              <a:t>4/5/2021</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5B2B136B-C6C2-A846-B003-F2F7131A9CB3}" type="slidenum">
              <a:rPr lang="en-US" smtClean="0"/>
              <a:t>‹#›</a:t>
            </a:fld>
            <a:endParaRPr lang="en-US"/>
          </a:p>
        </p:txBody>
      </p:sp>
    </p:spTree>
    <p:extLst>
      <p:ext uri="{BB962C8B-B14F-4D97-AF65-F5344CB8AC3E}">
        <p14:creationId xmlns:p14="http://schemas.microsoft.com/office/powerpoint/2010/main" val="1135729830"/>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A66316-F9DA-3C44-8B1F-14AC1896C982}" type="datetime1">
              <a:rPr lang="en-US" smtClean="0"/>
              <a:t>4/5/2021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2B136B-C6C2-A846-B003-F2F7131A9CB3}" type="slidenum">
              <a:rPr lang="en-US" smtClean="0"/>
              <a:t>‹#›</a:t>
            </a:fld>
            <a:endParaRPr lang="en-US"/>
          </a:p>
        </p:txBody>
      </p:sp>
    </p:spTree>
    <p:extLst>
      <p:ext uri="{BB962C8B-B14F-4D97-AF65-F5344CB8AC3E}">
        <p14:creationId xmlns:p14="http://schemas.microsoft.com/office/powerpoint/2010/main" val="798532883"/>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D9D318-D51B-0145-B039-27E38AD70D6A}" type="datetime1">
              <a:rPr lang="en-US" smtClean="0"/>
              <a:t>4/5/2021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2B136B-C6C2-A846-B003-F2F7131A9CB3}" type="slidenum">
              <a:rPr lang="en-US" smtClean="0"/>
              <a:t>‹#›</a:t>
            </a:fld>
            <a:endParaRPr lang="en-US"/>
          </a:p>
        </p:txBody>
      </p:sp>
    </p:spTree>
    <p:extLst>
      <p:ext uri="{BB962C8B-B14F-4D97-AF65-F5344CB8AC3E}">
        <p14:creationId xmlns:p14="http://schemas.microsoft.com/office/powerpoint/2010/main" val="2272384049"/>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53E95C-ADB4-9741-9F74-3BF765675105}" type="datetime1">
              <a:rPr lang="en-US" smtClean="0"/>
              <a:t>4/5/2021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2B136B-C6C2-A846-B003-F2F7131A9CB3}" type="slidenum">
              <a:rPr lang="en-US" smtClean="0"/>
              <a:t>‹#›</a:t>
            </a:fld>
            <a:endParaRPr lang="en-US"/>
          </a:p>
        </p:txBody>
      </p:sp>
    </p:spTree>
    <p:extLst>
      <p:ext uri="{BB962C8B-B14F-4D97-AF65-F5344CB8AC3E}">
        <p14:creationId xmlns:p14="http://schemas.microsoft.com/office/powerpoint/2010/main" val="1988656827"/>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EF1268-08E7-0940-A2F5-158CD8631714}" type="datetime1">
              <a:rPr lang="en-US" smtClean="0"/>
              <a:t>4/5/2021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2B136B-C6C2-A846-B003-F2F7131A9CB3}" type="slidenum">
              <a:rPr lang="en-US" smtClean="0"/>
              <a:t>‹#›</a:t>
            </a:fld>
            <a:endParaRPr lang="en-US"/>
          </a:p>
        </p:txBody>
      </p:sp>
    </p:spTree>
    <p:extLst>
      <p:ext uri="{BB962C8B-B14F-4D97-AF65-F5344CB8AC3E}">
        <p14:creationId xmlns:p14="http://schemas.microsoft.com/office/powerpoint/2010/main" val="3818602375"/>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EBA6D91D-990A-9C40-B273-F8DD52FEB79C}" type="datetime1">
              <a:rPr lang="en-US" smtClean="0"/>
              <a:t>4/5/2021</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5B2B136B-C6C2-A846-B003-F2F7131A9CB3}" type="slidenum">
              <a:rPr lang="en-US" smtClean="0"/>
              <a:t>‹#›</a:t>
            </a:fld>
            <a:endParaRPr lang="en-US"/>
          </a:p>
        </p:txBody>
      </p:sp>
    </p:spTree>
    <p:extLst>
      <p:ext uri="{BB962C8B-B14F-4D97-AF65-F5344CB8AC3E}">
        <p14:creationId xmlns:p14="http://schemas.microsoft.com/office/powerpoint/2010/main" val="3970899664"/>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6F0FF89-C20D-ED46-A693-AE3D365FE477}" type="datetime1">
              <a:rPr lang="en-US" smtClean="0"/>
              <a:t>4/5/2021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2B136B-C6C2-A846-B003-F2F7131A9CB3}" type="slidenum">
              <a:rPr lang="en-US" smtClean="0"/>
              <a:t>‹#›</a:t>
            </a:fld>
            <a:endParaRPr lang="en-US"/>
          </a:p>
        </p:txBody>
      </p:sp>
    </p:spTree>
    <p:extLst>
      <p:ext uri="{BB962C8B-B14F-4D97-AF65-F5344CB8AC3E}">
        <p14:creationId xmlns:p14="http://schemas.microsoft.com/office/powerpoint/2010/main" val="1407365152"/>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fld id="{D91A41FD-C9A7-4590-A4F3-7A7C80CABC62}" type="datetimeFigureOut">
              <a:rPr lang="en-US" smtClean="0"/>
              <a:t>4/5/2021</a:t>
            </a:fld>
            <a:endParaRPr lang="en-US"/>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fld id="{5B2B136B-C6C2-A846-B003-F2F7131A9CB3}" type="slidenum">
              <a:rPr lang="en-US" smtClean="0"/>
              <a:pPr/>
              <a:t>‹#›</a:t>
            </a:fld>
            <a:endParaRPr lang="en-US" dirty="0"/>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93C7A729-574B-4913-8864-4F5EA0211E63}"/>
              </a:ext>
            </a:extLst>
          </p:cNvPr>
          <p:cNvSpPr/>
          <p:nvPr userDrawn="1"/>
        </p:nvSpPr>
        <p:spPr>
          <a:xfrm>
            <a:off x="698985" y="6557526"/>
            <a:ext cx="2274982" cy="205184"/>
          </a:xfrm>
          <a:prstGeom prst="rect">
            <a:avLst/>
          </a:prstGeom>
        </p:spPr>
        <p:txBody>
          <a:bodyPr wrap="none">
            <a:spAutoFit/>
          </a:bodyPr>
          <a:lstStyle/>
          <a:p>
            <a:pPr algn="l" rtl="0"/>
            <a:r>
              <a:rPr lang="en-US" sz="1100" b="1" i="0" u="none" strike="noStrike" kern="1200" baseline="30000" dirty="0">
                <a:solidFill>
                  <a:schemeClr val="bg1"/>
                </a:solidFill>
                <a:latin typeface="Arial"/>
                <a:ea typeface="+mn-ea"/>
                <a:cs typeface="Arial"/>
              </a:rPr>
              <a:t>PRESENTATION TITLE</a:t>
            </a:r>
            <a:r>
              <a:rPr lang="en-US" sz="1100" b="0" i="0" u="none" strike="noStrike" kern="1200" baseline="30000" dirty="0">
                <a:solidFill>
                  <a:schemeClr val="bg1"/>
                </a:solidFill>
                <a:latin typeface="Arial"/>
                <a:ea typeface="+mn-ea"/>
                <a:cs typeface="Arial"/>
              </a:rPr>
              <a:t>  |  WILLIAMS &amp; FUDGE</a:t>
            </a:r>
          </a:p>
        </p:txBody>
      </p:sp>
    </p:spTree>
    <p:extLst>
      <p:ext uri="{BB962C8B-B14F-4D97-AF65-F5344CB8AC3E}">
        <p14:creationId xmlns:p14="http://schemas.microsoft.com/office/powerpoint/2010/main" val="26190617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pull/>
  </p:transition>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www.creditworldservices.com/" TargetMode="External"/><Relationship Id="rId7"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wfcorp.com/" TargetMode="External"/><Relationship Id="rId11" Type="http://schemas.openxmlformats.org/officeDocument/2006/relationships/image" Target="../media/image21.jpg"/><Relationship Id="rId5" Type="http://schemas.openxmlformats.org/officeDocument/2006/relationships/hyperlink" Target="http://www.reliantcapitalsolutions.com/" TargetMode="External"/><Relationship Id="rId10" Type="http://schemas.openxmlformats.org/officeDocument/2006/relationships/image" Target="../media/image20.jpg"/><Relationship Id="rId4" Type="http://schemas.openxmlformats.org/officeDocument/2006/relationships/image" Target="../media/image16.jpg"/><Relationship Id="rId9"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7124" y="3598181"/>
            <a:ext cx="7989752" cy="1504844"/>
          </a:xfrm>
        </p:spPr>
        <p:txBody>
          <a:bodyPr anchor="ctr">
            <a:normAutofit/>
          </a:bodyPr>
          <a:lstStyle/>
          <a:p>
            <a:pPr algn="ctr"/>
            <a:r>
              <a:rPr lang="en-US" sz="2400" dirty="0">
                <a:solidFill>
                  <a:schemeClr val="bg1"/>
                </a:solidFill>
              </a:rPr>
              <a:t>CFPB Debt Collection Rules Panel</a:t>
            </a:r>
            <a:br>
              <a:rPr lang="en-US" sz="2400" dirty="0">
                <a:solidFill>
                  <a:schemeClr val="bg1"/>
                </a:solidFill>
              </a:rPr>
            </a:br>
            <a:br>
              <a:rPr lang="en-US" sz="2400" dirty="0">
                <a:solidFill>
                  <a:schemeClr val="bg1"/>
                </a:solidFill>
              </a:rPr>
            </a:br>
            <a:r>
              <a:rPr lang="en-US" sz="1200" cap="none" dirty="0">
                <a:solidFill>
                  <a:schemeClr val="bg1"/>
                </a:solidFill>
              </a:rPr>
              <a:t>Kelli Lowe – Credit World Services, Inc.</a:t>
            </a:r>
            <a:br>
              <a:rPr lang="en-US" sz="1200" cap="none" dirty="0">
                <a:solidFill>
                  <a:schemeClr val="bg1"/>
                </a:solidFill>
              </a:rPr>
            </a:br>
            <a:r>
              <a:rPr lang="en-US" sz="1200" cap="none" dirty="0">
                <a:solidFill>
                  <a:schemeClr val="bg1"/>
                </a:solidFill>
              </a:rPr>
              <a:t>Scott Medley – Reliant Capital Solutions, </a:t>
            </a:r>
            <a:r>
              <a:rPr lang="en-US" sz="1200" cap="none" dirty="0" err="1">
                <a:solidFill>
                  <a:schemeClr val="bg1"/>
                </a:solidFill>
              </a:rPr>
              <a:t>Llc</a:t>
            </a:r>
            <a:br>
              <a:rPr lang="en-US" sz="1200" cap="none" dirty="0">
                <a:solidFill>
                  <a:schemeClr val="bg1"/>
                </a:solidFill>
              </a:rPr>
            </a:br>
            <a:r>
              <a:rPr lang="en-US" sz="1200" cap="none" dirty="0">
                <a:solidFill>
                  <a:schemeClr val="bg1"/>
                </a:solidFill>
              </a:rPr>
              <a:t>J.R. Berninzoni – Williams &amp; Fudge, Inc.</a:t>
            </a:r>
            <a:endParaRPr lang="en-US" sz="1200" dirty="0">
              <a:solidFill>
                <a:schemeClr val="bg1"/>
              </a:solidFill>
            </a:endParaRPr>
          </a:p>
        </p:txBody>
      </p:sp>
      <p:sp>
        <p:nvSpPr>
          <p:cNvPr id="3" name="Subtitle 2"/>
          <p:cNvSpPr>
            <a:spLocks noGrp="1"/>
          </p:cNvSpPr>
          <p:nvPr>
            <p:ph type="subTitle" idx="1"/>
          </p:nvPr>
        </p:nvSpPr>
        <p:spPr>
          <a:xfrm>
            <a:off x="577124" y="5187704"/>
            <a:ext cx="7989752" cy="590321"/>
          </a:xfrm>
        </p:spPr>
        <p:txBody>
          <a:bodyPr>
            <a:normAutofit/>
          </a:bodyPr>
          <a:lstStyle/>
          <a:p>
            <a:pPr algn="ctr"/>
            <a:r>
              <a:rPr lang="en-US" dirty="0">
                <a:solidFill>
                  <a:schemeClr val="bg1">
                    <a:lumMod val="95000"/>
                  </a:schemeClr>
                </a:solidFill>
              </a:rPr>
              <a:t>April 8, 2021</a:t>
            </a:r>
          </a:p>
        </p:txBody>
      </p:sp>
      <p:pic>
        <p:nvPicPr>
          <p:cNvPr id="5" name="Picture 4" descr="Logo&#10;&#10;Description automatically generated">
            <a:extLst>
              <a:ext uri="{FF2B5EF4-FFF2-40B4-BE49-F238E27FC236}">
                <a16:creationId xmlns:a16="http://schemas.microsoft.com/office/drawing/2014/main" id="{8CFA4D78-CD4F-4BA2-B8D0-3F28F2D72E80}"/>
              </a:ext>
            </a:extLst>
          </p:cNvPr>
          <p:cNvPicPr>
            <a:picLocks noChangeAspect="1"/>
          </p:cNvPicPr>
          <p:nvPr/>
        </p:nvPicPr>
        <p:blipFill>
          <a:blip r:embed="rId2"/>
          <a:stretch>
            <a:fillRect/>
          </a:stretch>
        </p:blipFill>
        <p:spPr>
          <a:xfrm>
            <a:off x="2274479" y="982118"/>
            <a:ext cx="4595043" cy="1677191"/>
          </a:xfrm>
          <a:prstGeom prst="rect">
            <a:avLst/>
          </a:prstGeom>
        </p:spPr>
      </p:pic>
    </p:spTree>
    <p:extLst>
      <p:ext uri="{BB962C8B-B14F-4D97-AF65-F5344CB8AC3E}">
        <p14:creationId xmlns:p14="http://schemas.microsoft.com/office/powerpoint/2010/main" val="3972004259"/>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9F680-3691-4CC2-860C-4B4C0F02E0ED}"/>
              </a:ext>
            </a:extLst>
          </p:cNvPr>
          <p:cNvSpPr>
            <a:spLocks noGrp="1"/>
          </p:cNvSpPr>
          <p:nvPr>
            <p:ph type="title"/>
          </p:nvPr>
        </p:nvSpPr>
        <p:spPr/>
        <p:txBody>
          <a:bodyPr/>
          <a:lstStyle/>
          <a:p>
            <a:r>
              <a:rPr lang="en-US" cap="none" dirty="0"/>
              <a:t>Channel &amp; Frequency Restrictions</a:t>
            </a:r>
            <a:endParaRPr lang="en-US" dirty="0">
              <a:solidFill>
                <a:srgbClr val="FF0000"/>
              </a:solidFill>
            </a:endParaRPr>
          </a:p>
        </p:txBody>
      </p:sp>
      <p:sp>
        <p:nvSpPr>
          <p:cNvPr id="4" name="Slide Number Placeholder 3">
            <a:extLst>
              <a:ext uri="{FF2B5EF4-FFF2-40B4-BE49-F238E27FC236}">
                <a16:creationId xmlns:a16="http://schemas.microsoft.com/office/drawing/2014/main" id="{13628A15-12F7-491F-BD56-DC0E13AF2B22}"/>
              </a:ext>
            </a:extLst>
          </p:cNvPr>
          <p:cNvSpPr>
            <a:spLocks noGrp="1"/>
          </p:cNvSpPr>
          <p:nvPr>
            <p:ph type="sldNum" sz="quarter" idx="12"/>
          </p:nvPr>
        </p:nvSpPr>
        <p:spPr>
          <a:xfrm>
            <a:off x="8185710" y="6321261"/>
            <a:ext cx="770468" cy="365125"/>
          </a:xfrm>
        </p:spPr>
        <p:txBody>
          <a:bodyPr/>
          <a:lstStyle/>
          <a:p>
            <a:fld id="{5B2B136B-C6C2-A846-B003-F2F7131A9CB3}" type="slidenum">
              <a:rPr lang="en-US" smtClean="0"/>
              <a:t>10</a:t>
            </a:fld>
            <a:endParaRPr lang="en-US" dirty="0"/>
          </a:p>
        </p:txBody>
      </p:sp>
      <p:sp>
        <p:nvSpPr>
          <p:cNvPr id="5" name="Content Placeholder 4">
            <a:extLst>
              <a:ext uri="{FF2B5EF4-FFF2-40B4-BE49-F238E27FC236}">
                <a16:creationId xmlns:a16="http://schemas.microsoft.com/office/drawing/2014/main" id="{A4484CA0-535C-4730-B8E4-3E051725343A}"/>
              </a:ext>
            </a:extLst>
          </p:cNvPr>
          <p:cNvSpPr>
            <a:spLocks noGrp="1"/>
          </p:cNvSpPr>
          <p:nvPr>
            <p:ph idx="1"/>
          </p:nvPr>
        </p:nvSpPr>
        <p:spPr>
          <a:xfrm>
            <a:off x="581192" y="1951245"/>
            <a:ext cx="7841355" cy="3619046"/>
          </a:xfrm>
        </p:spPr>
        <p:txBody>
          <a:bodyPr>
            <a:normAutofit/>
          </a:bodyPr>
          <a:lstStyle/>
          <a:p>
            <a:pPr marL="0" marR="1171575" indent="0">
              <a:spcBef>
                <a:spcPts val="670"/>
              </a:spcBef>
              <a:buClrTx/>
              <a:buNone/>
              <a:tabLst>
                <a:tab pos="354965" algn="l"/>
                <a:tab pos="355600" algn="l"/>
              </a:tabLst>
            </a:pPr>
            <a:r>
              <a:rPr lang="en-US" dirty="0"/>
              <a:t>Restricts the channel a to communicate with a consumer.</a:t>
            </a:r>
          </a:p>
          <a:p>
            <a:pPr marL="0" marR="1171575" indent="0">
              <a:spcBef>
                <a:spcPts val="670"/>
              </a:spcBef>
              <a:buClrTx/>
              <a:buNone/>
              <a:tabLst>
                <a:tab pos="354965" algn="l"/>
                <a:tab pos="355600" algn="l"/>
              </a:tabLst>
            </a:pPr>
            <a:endParaRPr lang="en-US" dirty="0"/>
          </a:p>
          <a:p>
            <a:pPr marL="0" marR="1171575" indent="0">
              <a:spcBef>
                <a:spcPts val="670"/>
              </a:spcBef>
              <a:buClrTx/>
              <a:buNone/>
              <a:tabLst>
                <a:tab pos="354965" algn="l"/>
                <a:tab pos="355600" algn="l"/>
              </a:tabLst>
            </a:pPr>
            <a:r>
              <a:rPr lang="en-US" dirty="0"/>
              <a:t>Imposes limits on the number of calls that can be made.</a:t>
            </a:r>
          </a:p>
          <a:p>
            <a:pPr marR="1171575" lvl="1">
              <a:spcBef>
                <a:spcPts val="670"/>
              </a:spcBef>
              <a:buClrTx/>
              <a:tabLst>
                <a:tab pos="354965" algn="l"/>
                <a:tab pos="355600" algn="l"/>
              </a:tabLst>
            </a:pPr>
            <a:r>
              <a:rPr lang="en-US" dirty="0">
                <a:solidFill>
                  <a:schemeClr val="tx1"/>
                </a:solidFill>
                <a:latin typeface="Arial" panose="020B0604020202020204" pitchFamily="34" charset="0"/>
                <a:cs typeface="Arial" panose="020B0604020202020204" pitchFamily="34" charset="0"/>
              </a:rPr>
              <a:t>Seven (7) attempts in a seven (7) day period</a:t>
            </a:r>
          </a:p>
          <a:p>
            <a:pPr marR="1171575" lvl="2">
              <a:spcBef>
                <a:spcPts val="670"/>
              </a:spcBef>
              <a:buClrTx/>
              <a:tabLst>
                <a:tab pos="354965" algn="l"/>
                <a:tab pos="355600" algn="l"/>
              </a:tabLst>
            </a:pPr>
            <a:r>
              <a:rPr lang="en-US" dirty="0">
                <a:solidFill>
                  <a:schemeClr val="tx1"/>
                </a:solidFill>
                <a:latin typeface="Arial" panose="020B0604020202020204" pitchFamily="34" charset="0"/>
                <a:cs typeface="Arial" panose="020B0604020202020204" pitchFamily="34" charset="0"/>
              </a:rPr>
              <a:t>Exception of consent for call back</a:t>
            </a:r>
          </a:p>
          <a:p>
            <a:pPr marR="1171575" lvl="2">
              <a:spcBef>
                <a:spcPts val="670"/>
              </a:spcBef>
              <a:buClrTx/>
              <a:tabLst>
                <a:tab pos="354965" algn="l"/>
                <a:tab pos="355600" algn="l"/>
              </a:tabLst>
            </a:pPr>
            <a:r>
              <a:rPr lang="en-US" dirty="0">
                <a:solidFill>
                  <a:schemeClr val="tx1"/>
                </a:solidFill>
                <a:latin typeface="Arial" panose="020B0604020202020204" pitchFamily="34" charset="0"/>
                <a:cs typeface="Arial" panose="020B0604020202020204" pitchFamily="34" charset="0"/>
              </a:rPr>
              <a:t>Includes ringless messages</a:t>
            </a:r>
          </a:p>
          <a:p>
            <a:pPr marR="1171575" lvl="2">
              <a:spcBef>
                <a:spcPts val="670"/>
              </a:spcBef>
              <a:buClrTx/>
              <a:tabLst>
                <a:tab pos="354965" algn="l"/>
                <a:tab pos="355600" algn="l"/>
              </a:tabLst>
            </a:pPr>
            <a:r>
              <a:rPr lang="en-US" dirty="0">
                <a:solidFill>
                  <a:schemeClr val="tx1"/>
                </a:solidFill>
                <a:latin typeface="Arial" panose="020B0604020202020204" pitchFamily="34" charset="0"/>
                <a:cs typeface="Arial" panose="020B0604020202020204" pitchFamily="34" charset="0"/>
              </a:rPr>
              <a:t>Limit is per account not consumer</a:t>
            </a:r>
          </a:p>
          <a:p>
            <a:pPr marR="1171575" lvl="2">
              <a:spcBef>
                <a:spcPts val="670"/>
              </a:spcBef>
              <a:buClrTx/>
              <a:tabLst>
                <a:tab pos="354965" algn="l"/>
                <a:tab pos="355600" algn="l"/>
              </a:tabLst>
            </a:pPr>
            <a:r>
              <a:rPr lang="en-US" dirty="0">
                <a:solidFill>
                  <a:schemeClr val="tx1"/>
                </a:solidFill>
                <a:latin typeface="Arial" panose="020B0604020202020204" pitchFamily="34" charset="0"/>
                <a:cs typeface="Arial" panose="020B0604020202020204" pitchFamily="34" charset="0"/>
              </a:rPr>
              <a:t>Texting and calls only</a:t>
            </a:r>
          </a:p>
          <a:p>
            <a:pPr marR="1171575" lvl="2">
              <a:spcBef>
                <a:spcPts val="670"/>
              </a:spcBef>
              <a:buClrTx/>
              <a:tabLst>
                <a:tab pos="354965" algn="l"/>
                <a:tab pos="355600" algn="l"/>
              </a:tabLst>
            </a:pPr>
            <a:r>
              <a:rPr lang="en-US" dirty="0">
                <a:solidFill>
                  <a:schemeClr val="tx1"/>
                </a:solidFill>
                <a:latin typeface="Arial" panose="020B0604020202020204" pitchFamily="34" charset="0"/>
                <a:cs typeface="Arial" panose="020B0604020202020204" pitchFamily="34" charset="0"/>
              </a:rPr>
              <a:t>Doesn’t include emails (no limit)</a:t>
            </a:r>
          </a:p>
        </p:txBody>
      </p:sp>
    </p:spTree>
    <p:extLst>
      <p:ext uri="{BB962C8B-B14F-4D97-AF65-F5344CB8AC3E}">
        <p14:creationId xmlns:p14="http://schemas.microsoft.com/office/powerpoint/2010/main" val="2066371832"/>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9F680-3691-4CC2-860C-4B4C0F02E0ED}"/>
              </a:ext>
            </a:extLst>
          </p:cNvPr>
          <p:cNvSpPr>
            <a:spLocks noGrp="1"/>
          </p:cNvSpPr>
          <p:nvPr>
            <p:ph type="title"/>
          </p:nvPr>
        </p:nvSpPr>
        <p:spPr/>
        <p:txBody>
          <a:bodyPr/>
          <a:lstStyle/>
          <a:p>
            <a:r>
              <a:rPr lang="en-US" cap="none" dirty="0"/>
              <a:t>Email &amp; SMS</a:t>
            </a:r>
            <a:endParaRPr lang="en-US" dirty="0">
              <a:solidFill>
                <a:srgbClr val="FF0000"/>
              </a:solidFill>
            </a:endParaRPr>
          </a:p>
        </p:txBody>
      </p:sp>
      <p:sp>
        <p:nvSpPr>
          <p:cNvPr id="4" name="Slide Number Placeholder 3">
            <a:extLst>
              <a:ext uri="{FF2B5EF4-FFF2-40B4-BE49-F238E27FC236}">
                <a16:creationId xmlns:a16="http://schemas.microsoft.com/office/drawing/2014/main" id="{13628A15-12F7-491F-BD56-DC0E13AF2B22}"/>
              </a:ext>
            </a:extLst>
          </p:cNvPr>
          <p:cNvSpPr>
            <a:spLocks noGrp="1"/>
          </p:cNvSpPr>
          <p:nvPr>
            <p:ph type="sldNum" sz="quarter" idx="12"/>
          </p:nvPr>
        </p:nvSpPr>
        <p:spPr>
          <a:xfrm>
            <a:off x="8185710" y="6321261"/>
            <a:ext cx="770468" cy="365125"/>
          </a:xfrm>
        </p:spPr>
        <p:txBody>
          <a:bodyPr/>
          <a:lstStyle/>
          <a:p>
            <a:fld id="{5B2B136B-C6C2-A846-B003-F2F7131A9CB3}" type="slidenum">
              <a:rPr lang="en-US" smtClean="0"/>
              <a:t>11</a:t>
            </a:fld>
            <a:endParaRPr lang="en-US" dirty="0"/>
          </a:p>
        </p:txBody>
      </p:sp>
      <p:sp>
        <p:nvSpPr>
          <p:cNvPr id="5" name="Content Placeholder 4">
            <a:extLst>
              <a:ext uri="{FF2B5EF4-FFF2-40B4-BE49-F238E27FC236}">
                <a16:creationId xmlns:a16="http://schemas.microsoft.com/office/drawing/2014/main" id="{A4484CA0-535C-4730-B8E4-3E051725343A}"/>
              </a:ext>
            </a:extLst>
          </p:cNvPr>
          <p:cNvSpPr>
            <a:spLocks noGrp="1"/>
          </p:cNvSpPr>
          <p:nvPr>
            <p:ph idx="1"/>
          </p:nvPr>
        </p:nvSpPr>
        <p:spPr>
          <a:xfrm>
            <a:off x="581192" y="2228003"/>
            <a:ext cx="7989752" cy="4189575"/>
          </a:xfrm>
        </p:spPr>
        <p:txBody>
          <a:bodyPr>
            <a:normAutofit fontScale="77500" lnSpcReduction="20000"/>
          </a:bodyPr>
          <a:lstStyle/>
          <a:p>
            <a:pPr marL="0" marR="1171575" indent="0">
              <a:spcBef>
                <a:spcPts val="670"/>
              </a:spcBef>
              <a:buClrTx/>
              <a:buNone/>
              <a:tabLst>
                <a:tab pos="354965" algn="l"/>
                <a:tab pos="355600" algn="l"/>
              </a:tabLst>
            </a:pPr>
            <a:r>
              <a:rPr lang="en-US" sz="2100" dirty="0">
                <a:solidFill>
                  <a:schemeClr val="tx1"/>
                </a:solidFill>
                <a:latin typeface="Arial" panose="020B0604020202020204" pitchFamily="34" charset="0"/>
                <a:cs typeface="Arial" panose="020B0604020202020204" pitchFamily="34" charset="0"/>
              </a:rPr>
              <a:t>Permits the use of email and text messages, with limitations and requirements</a:t>
            </a:r>
          </a:p>
          <a:p>
            <a:pPr marR="1171575" lvl="1">
              <a:spcBef>
                <a:spcPts val="670"/>
              </a:spcBef>
              <a:buClrTx/>
              <a:tabLst>
                <a:tab pos="354965" algn="l"/>
                <a:tab pos="355600" algn="l"/>
              </a:tabLst>
            </a:pPr>
            <a:r>
              <a:rPr lang="en-US" sz="2100" dirty="0">
                <a:solidFill>
                  <a:schemeClr val="tx1"/>
                </a:solidFill>
                <a:latin typeface="Arial" panose="020B0604020202020204" pitchFamily="34" charset="0"/>
                <a:cs typeface="Arial" panose="020B0604020202020204" pitchFamily="34" charset="0"/>
              </a:rPr>
              <a:t>Explicit opt-out messages</a:t>
            </a:r>
          </a:p>
          <a:p>
            <a:pPr marR="1171575" lvl="1">
              <a:spcBef>
                <a:spcPts val="670"/>
              </a:spcBef>
              <a:buClrTx/>
              <a:tabLst>
                <a:tab pos="354965" algn="l"/>
                <a:tab pos="355600" algn="l"/>
              </a:tabLst>
            </a:pPr>
            <a:r>
              <a:rPr lang="en-US" sz="2100" dirty="0">
                <a:solidFill>
                  <a:schemeClr val="tx1"/>
                </a:solidFill>
                <a:latin typeface="Arial" panose="020B0604020202020204" pitchFamily="34" charset="0"/>
                <a:cs typeface="Arial" panose="020B0604020202020204" pitchFamily="34" charset="0"/>
              </a:rPr>
              <a:t>Must obtain consent</a:t>
            </a:r>
          </a:p>
          <a:p>
            <a:pPr marL="0" marR="1171575" indent="0">
              <a:spcBef>
                <a:spcPts val="670"/>
              </a:spcBef>
              <a:buClrTx/>
              <a:buNone/>
              <a:tabLst>
                <a:tab pos="354965" algn="l"/>
                <a:tab pos="355600" algn="l"/>
              </a:tabLst>
            </a:pPr>
            <a:endParaRPr lang="en-US" sz="1400" dirty="0">
              <a:solidFill>
                <a:schemeClr val="tx1"/>
              </a:solidFill>
              <a:latin typeface="Arial" panose="020B0604020202020204" pitchFamily="34" charset="0"/>
              <a:cs typeface="Arial" panose="020B0604020202020204" pitchFamily="34" charset="0"/>
            </a:endParaRPr>
          </a:p>
          <a:p>
            <a:pPr marL="0" marR="1171575" indent="0">
              <a:spcBef>
                <a:spcPts val="670"/>
              </a:spcBef>
              <a:buClrTx/>
              <a:buNone/>
              <a:tabLst>
                <a:tab pos="354965" algn="l"/>
                <a:tab pos="355600" algn="l"/>
              </a:tabLst>
            </a:pPr>
            <a:r>
              <a:rPr lang="en-US" sz="2100" dirty="0">
                <a:solidFill>
                  <a:schemeClr val="tx1"/>
                </a:solidFill>
                <a:latin typeface="Arial" panose="020B0604020202020204" pitchFamily="34" charset="0"/>
                <a:cs typeface="Arial" panose="020B0604020202020204" pitchFamily="34" charset="0"/>
              </a:rPr>
              <a:t>Validating Contacts - May require school to provide specific disclosures for this to be used (safe harboring) </a:t>
            </a:r>
          </a:p>
          <a:p>
            <a:pPr marR="1171575" lvl="1">
              <a:spcBef>
                <a:spcPts val="670"/>
              </a:spcBef>
              <a:buClrTx/>
              <a:tabLst>
                <a:tab pos="354965" algn="l"/>
                <a:tab pos="355600" algn="l"/>
              </a:tabLst>
            </a:pPr>
            <a:r>
              <a:rPr lang="en-US" sz="1900" dirty="0">
                <a:solidFill>
                  <a:schemeClr val="tx1"/>
                </a:solidFill>
                <a:latin typeface="Arial" panose="020B0604020202020204" pitchFamily="34" charset="0"/>
                <a:cs typeface="Arial" panose="020B0604020202020204" pitchFamily="34" charset="0"/>
              </a:rPr>
              <a:t>Notify the student that the debt collector will use a non-work email and send texts to a non-work phone.  Email addresses are only transferable (in terms of consent) to the debt collector if they are on a domain that is available to the general public. </a:t>
            </a:r>
          </a:p>
          <a:p>
            <a:pPr marR="1171575" lvl="1">
              <a:spcBef>
                <a:spcPts val="670"/>
              </a:spcBef>
              <a:buClrTx/>
              <a:tabLst>
                <a:tab pos="354965" algn="l"/>
                <a:tab pos="355600" algn="l"/>
              </a:tabLst>
            </a:pPr>
            <a:r>
              <a:rPr lang="en-US" sz="2100" dirty="0">
                <a:solidFill>
                  <a:schemeClr val="tx1"/>
                </a:solidFill>
                <a:latin typeface="Arial" panose="020B0604020202020204" pitchFamily="34" charset="0"/>
                <a:cs typeface="Arial" panose="020B0604020202020204" pitchFamily="34" charset="0"/>
              </a:rPr>
              <a:t>May require schools to run these notice-and-opt-out campaigns to scrub email addresses</a:t>
            </a:r>
          </a:p>
          <a:p>
            <a:pPr marR="1171575" lvl="1">
              <a:spcBef>
                <a:spcPts val="670"/>
              </a:spcBef>
              <a:buClrTx/>
              <a:tabLst>
                <a:tab pos="354965" algn="l"/>
                <a:tab pos="355600" algn="l"/>
              </a:tabLst>
            </a:pPr>
            <a:r>
              <a:rPr lang="en-US" sz="2100" dirty="0">
                <a:solidFill>
                  <a:schemeClr val="tx1"/>
                </a:solidFill>
                <a:latin typeface="Arial" panose="020B0604020202020204" pitchFamily="34" charset="0"/>
                <a:cs typeface="Arial" panose="020B0604020202020204" pitchFamily="34" charset="0"/>
              </a:rPr>
              <a:t>Must include name of agency and provide opt-out with a reasonable time to do so (35 days minimum)</a:t>
            </a:r>
          </a:p>
        </p:txBody>
      </p:sp>
    </p:spTree>
    <p:extLst>
      <p:ext uri="{BB962C8B-B14F-4D97-AF65-F5344CB8AC3E}">
        <p14:creationId xmlns:p14="http://schemas.microsoft.com/office/powerpoint/2010/main" val="1988867111"/>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9F680-3691-4CC2-860C-4B4C0F02E0ED}"/>
              </a:ext>
            </a:extLst>
          </p:cNvPr>
          <p:cNvSpPr>
            <a:spLocks noGrp="1"/>
          </p:cNvSpPr>
          <p:nvPr>
            <p:ph type="title"/>
          </p:nvPr>
        </p:nvSpPr>
        <p:spPr/>
        <p:txBody>
          <a:bodyPr/>
          <a:lstStyle/>
          <a:p>
            <a:r>
              <a:rPr lang="en-US" cap="none" dirty="0"/>
              <a:t>Limited Consent Messages &amp; Recordings</a:t>
            </a:r>
            <a:endParaRPr lang="en-US" dirty="0">
              <a:solidFill>
                <a:srgbClr val="FF0000"/>
              </a:solidFill>
            </a:endParaRPr>
          </a:p>
        </p:txBody>
      </p:sp>
      <p:sp>
        <p:nvSpPr>
          <p:cNvPr id="4" name="Slide Number Placeholder 3">
            <a:extLst>
              <a:ext uri="{FF2B5EF4-FFF2-40B4-BE49-F238E27FC236}">
                <a16:creationId xmlns:a16="http://schemas.microsoft.com/office/drawing/2014/main" id="{13628A15-12F7-491F-BD56-DC0E13AF2B22}"/>
              </a:ext>
            </a:extLst>
          </p:cNvPr>
          <p:cNvSpPr>
            <a:spLocks noGrp="1"/>
          </p:cNvSpPr>
          <p:nvPr>
            <p:ph type="sldNum" sz="quarter" idx="12"/>
          </p:nvPr>
        </p:nvSpPr>
        <p:spPr>
          <a:xfrm>
            <a:off x="8185710" y="6321261"/>
            <a:ext cx="770468" cy="365125"/>
          </a:xfrm>
        </p:spPr>
        <p:txBody>
          <a:bodyPr/>
          <a:lstStyle/>
          <a:p>
            <a:fld id="{5B2B136B-C6C2-A846-B003-F2F7131A9CB3}" type="slidenum">
              <a:rPr lang="en-US" smtClean="0"/>
              <a:t>12</a:t>
            </a:fld>
            <a:endParaRPr lang="en-US" dirty="0"/>
          </a:p>
        </p:txBody>
      </p:sp>
      <p:sp>
        <p:nvSpPr>
          <p:cNvPr id="5" name="Content Placeholder 4">
            <a:extLst>
              <a:ext uri="{FF2B5EF4-FFF2-40B4-BE49-F238E27FC236}">
                <a16:creationId xmlns:a16="http://schemas.microsoft.com/office/drawing/2014/main" id="{A4484CA0-535C-4730-B8E4-3E051725343A}"/>
              </a:ext>
            </a:extLst>
          </p:cNvPr>
          <p:cNvSpPr>
            <a:spLocks noGrp="1"/>
          </p:cNvSpPr>
          <p:nvPr>
            <p:ph idx="1"/>
          </p:nvPr>
        </p:nvSpPr>
        <p:spPr>
          <a:xfrm>
            <a:off x="581192" y="2228003"/>
            <a:ext cx="7989752" cy="4189575"/>
          </a:xfrm>
        </p:spPr>
        <p:txBody>
          <a:bodyPr>
            <a:noAutofit/>
          </a:bodyPr>
          <a:lstStyle/>
          <a:p>
            <a:pPr marL="0" marR="1171575" indent="0">
              <a:spcBef>
                <a:spcPts val="670"/>
              </a:spcBef>
              <a:buClrTx/>
              <a:buNone/>
              <a:tabLst>
                <a:tab pos="354965" algn="l"/>
                <a:tab pos="355600" algn="l"/>
              </a:tabLst>
            </a:pPr>
            <a:r>
              <a:rPr lang="en-US" sz="1600" dirty="0">
                <a:solidFill>
                  <a:schemeClr val="tx1"/>
                </a:solidFill>
                <a:latin typeface="Arial" panose="020B0604020202020204" pitchFamily="34" charset="0"/>
                <a:cs typeface="Arial" panose="020B0604020202020204" pitchFamily="34" charset="0"/>
              </a:rPr>
              <a:t>Better describes what a limited-consent message needs to look like (voice messages)</a:t>
            </a:r>
          </a:p>
          <a:p>
            <a:pPr marR="1171575" lvl="1">
              <a:spcBef>
                <a:spcPts val="670"/>
              </a:spcBef>
              <a:buClrTx/>
              <a:tabLst>
                <a:tab pos="354965" algn="l"/>
                <a:tab pos="355600" algn="l"/>
              </a:tabLst>
            </a:pPr>
            <a:r>
              <a:rPr lang="en-US" sz="1400" dirty="0">
                <a:solidFill>
                  <a:schemeClr val="tx1"/>
                </a:solidFill>
                <a:latin typeface="Arial" panose="020B0604020202020204" pitchFamily="34" charset="0"/>
                <a:cs typeface="Arial" panose="020B0604020202020204" pitchFamily="34" charset="0"/>
              </a:rPr>
              <a:t>A business name (cannot not reveal it is a collection agency)</a:t>
            </a:r>
          </a:p>
          <a:p>
            <a:pPr marR="1171575" lvl="1">
              <a:spcBef>
                <a:spcPts val="670"/>
              </a:spcBef>
              <a:buClrTx/>
              <a:tabLst>
                <a:tab pos="354965" algn="l"/>
                <a:tab pos="355600" algn="l"/>
              </a:tabLst>
            </a:pPr>
            <a:r>
              <a:rPr lang="en-US" sz="1400" dirty="0">
                <a:solidFill>
                  <a:schemeClr val="tx1"/>
                </a:solidFill>
                <a:latin typeface="Arial" panose="020B0604020202020204" pitchFamily="34" charset="0"/>
                <a:cs typeface="Arial" panose="020B0604020202020204" pitchFamily="34" charset="0"/>
              </a:rPr>
              <a:t>Reply request</a:t>
            </a:r>
          </a:p>
          <a:p>
            <a:pPr marR="1171575" lvl="1">
              <a:spcBef>
                <a:spcPts val="670"/>
              </a:spcBef>
              <a:buClrTx/>
              <a:tabLst>
                <a:tab pos="354965" algn="l"/>
                <a:tab pos="355600" algn="l"/>
              </a:tabLst>
            </a:pPr>
            <a:r>
              <a:rPr lang="en-US" sz="1400" dirty="0">
                <a:solidFill>
                  <a:schemeClr val="tx1"/>
                </a:solidFill>
                <a:latin typeface="Arial" panose="020B0604020202020204" pitchFamily="34" charset="0"/>
                <a:cs typeface="Arial" panose="020B0604020202020204" pitchFamily="34" charset="0"/>
              </a:rPr>
              <a:t>Name or names of one or more persons who can be contacted</a:t>
            </a:r>
          </a:p>
          <a:p>
            <a:pPr marR="1171575" lvl="1">
              <a:spcBef>
                <a:spcPts val="670"/>
              </a:spcBef>
              <a:buClrTx/>
              <a:tabLst>
                <a:tab pos="354965" algn="l"/>
                <a:tab pos="355600" algn="l"/>
              </a:tabLst>
            </a:pPr>
            <a:r>
              <a:rPr lang="en-US" sz="1400" dirty="0">
                <a:solidFill>
                  <a:schemeClr val="tx1"/>
                </a:solidFill>
                <a:latin typeface="Arial" panose="020B0604020202020204" pitchFamily="34" charset="0"/>
                <a:cs typeface="Arial" panose="020B0604020202020204" pitchFamily="34" charset="0"/>
              </a:rPr>
              <a:t>Telephone number or numbers</a:t>
            </a:r>
          </a:p>
          <a:p>
            <a:pPr marR="1171575" lvl="1">
              <a:spcBef>
                <a:spcPts val="670"/>
              </a:spcBef>
              <a:buClrTx/>
              <a:tabLst>
                <a:tab pos="354965" algn="l"/>
                <a:tab pos="355600" algn="l"/>
              </a:tabLst>
            </a:pPr>
            <a:r>
              <a:rPr lang="en-US" sz="1400" dirty="0">
                <a:solidFill>
                  <a:schemeClr val="tx1"/>
                </a:solidFill>
                <a:latin typeface="Arial" panose="020B0604020202020204" pitchFamily="34" charset="0"/>
                <a:cs typeface="Arial" panose="020B0604020202020204" pitchFamily="34" charset="0"/>
              </a:rPr>
              <a:t>Must retain evidence of compliance starting on the date that the collector begins collection activity</a:t>
            </a:r>
          </a:p>
          <a:p>
            <a:pPr marL="0" marR="1171575" indent="0">
              <a:spcBef>
                <a:spcPts val="670"/>
              </a:spcBef>
              <a:buClrTx/>
              <a:buNone/>
              <a:tabLst>
                <a:tab pos="354965" algn="l"/>
                <a:tab pos="355600" algn="l"/>
              </a:tabLst>
            </a:pPr>
            <a:r>
              <a:rPr lang="en-US" sz="1600" dirty="0">
                <a:solidFill>
                  <a:schemeClr val="tx1"/>
                </a:solidFill>
                <a:latin typeface="Arial" panose="020B0604020202020204" pitchFamily="34" charset="0"/>
                <a:cs typeface="Arial" panose="020B0604020202020204" pitchFamily="34" charset="0"/>
              </a:rPr>
              <a:t>3 Years Retention Period</a:t>
            </a:r>
          </a:p>
          <a:p>
            <a:pPr marR="1171575" lvl="1">
              <a:spcBef>
                <a:spcPts val="670"/>
              </a:spcBef>
              <a:buClrTx/>
              <a:tabLst>
                <a:tab pos="354965" algn="l"/>
                <a:tab pos="355600" algn="l"/>
              </a:tabLst>
            </a:pPr>
            <a:r>
              <a:rPr lang="en-US" sz="1400" dirty="0">
                <a:solidFill>
                  <a:schemeClr val="tx1"/>
                </a:solidFill>
                <a:latin typeface="Arial" panose="020B0604020202020204" pitchFamily="34" charset="0"/>
                <a:cs typeface="Arial" panose="020B0604020202020204" pitchFamily="34" charset="0"/>
              </a:rPr>
              <a:t>The collectors last communication or attempted communication</a:t>
            </a:r>
          </a:p>
          <a:p>
            <a:pPr marR="1171575" lvl="1">
              <a:spcBef>
                <a:spcPts val="670"/>
              </a:spcBef>
              <a:buClrTx/>
              <a:tabLst>
                <a:tab pos="354965" algn="l"/>
                <a:tab pos="355600" algn="l"/>
              </a:tabLst>
            </a:pPr>
            <a:r>
              <a:rPr lang="en-US" sz="1400" dirty="0">
                <a:solidFill>
                  <a:schemeClr val="tx1"/>
                </a:solidFill>
                <a:latin typeface="Arial" panose="020B0604020202020204" pitchFamily="34" charset="0"/>
                <a:cs typeface="Arial" panose="020B0604020202020204" pitchFamily="34" charset="0"/>
              </a:rPr>
              <a:t>The debt is settled, discharged, or transferred back to the creditor or to another debt collector</a:t>
            </a:r>
          </a:p>
        </p:txBody>
      </p:sp>
    </p:spTree>
    <p:extLst>
      <p:ext uri="{BB962C8B-B14F-4D97-AF65-F5344CB8AC3E}">
        <p14:creationId xmlns:p14="http://schemas.microsoft.com/office/powerpoint/2010/main" val="2542576839"/>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390B7-7EDF-4F17-98CA-7998BDEDAF77}"/>
              </a:ext>
            </a:extLst>
          </p:cNvPr>
          <p:cNvSpPr>
            <a:spLocks noGrp="1"/>
          </p:cNvSpPr>
          <p:nvPr>
            <p:ph type="title"/>
          </p:nvPr>
        </p:nvSpPr>
        <p:spPr/>
        <p:txBody>
          <a:bodyPr/>
          <a:lstStyle/>
          <a:p>
            <a:r>
              <a:rPr lang="en-US" cap="none" dirty="0"/>
              <a:t>Committed Partnership</a:t>
            </a:r>
            <a:endParaRPr lang="en-US" dirty="0">
              <a:solidFill>
                <a:srgbClr val="FF0000"/>
              </a:solidFill>
            </a:endParaRPr>
          </a:p>
        </p:txBody>
      </p:sp>
      <p:pic>
        <p:nvPicPr>
          <p:cNvPr id="6" name="Content Placeholder 5" descr="A picture containing keyboard&#10;&#10;Description automatically generated">
            <a:extLst>
              <a:ext uri="{FF2B5EF4-FFF2-40B4-BE49-F238E27FC236}">
                <a16:creationId xmlns:a16="http://schemas.microsoft.com/office/drawing/2014/main" id="{AE1E69F2-9E18-4223-88A8-3B9B19818BDB}"/>
              </a:ext>
            </a:extLst>
          </p:cNvPr>
          <p:cNvPicPr>
            <a:picLocks noGrp="1" noChangeAspect="1"/>
          </p:cNvPicPr>
          <p:nvPr>
            <p:ph idx="1"/>
          </p:nvPr>
        </p:nvPicPr>
        <p:blipFill rotWithShape="1">
          <a:blip r:embed="rId2"/>
          <a:srcRect t="6869" b="6493"/>
          <a:stretch/>
        </p:blipFill>
        <p:spPr>
          <a:xfrm>
            <a:off x="851300" y="1887523"/>
            <a:ext cx="7441399" cy="4832060"/>
          </a:xfrm>
        </p:spPr>
      </p:pic>
      <p:sp>
        <p:nvSpPr>
          <p:cNvPr id="4" name="Slide Number Placeholder 3">
            <a:extLst>
              <a:ext uri="{FF2B5EF4-FFF2-40B4-BE49-F238E27FC236}">
                <a16:creationId xmlns:a16="http://schemas.microsoft.com/office/drawing/2014/main" id="{D5FA3871-0D47-4071-9DFF-A1F14464CF07}"/>
              </a:ext>
            </a:extLst>
          </p:cNvPr>
          <p:cNvSpPr>
            <a:spLocks noGrp="1"/>
          </p:cNvSpPr>
          <p:nvPr>
            <p:ph type="sldNum" sz="quarter" idx="12"/>
          </p:nvPr>
        </p:nvSpPr>
        <p:spPr/>
        <p:txBody>
          <a:bodyPr/>
          <a:lstStyle/>
          <a:p>
            <a:fld id="{5B2B136B-C6C2-A846-B003-F2F7131A9CB3}" type="slidenum">
              <a:rPr lang="en-US" smtClean="0"/>
              <a:t>13</a:t>
            </a:fld>
            <a:endParaRPr lang="en-US"/>
          </a:p>
        </p:txBody>
      </p:sp>
    </p:spTree>
    <p:extLst>
      <p:ext uri="{BB962C8B-B14F-4D97-AF65-F5344CB8AC3E}">
        <p14:creationId xmlns:p14="http://schemas.microsoft.com/office/powerpoint/2010/main" val="3294864682"/>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9F680-3691-4CC2-860C-4B4C0F02E0ED}"/>
              </a:ext>
            </a:extLst>
          </p:cNvPr>
          <p:cNvSpPr>
            <a:spLocks noGrp="1"/>
          </p:cNvSpPr>
          <p:nvPr>
            <p:ph type="title"/>
          </p:nvPr>
        </p:nvSpPr>
        <p:spPr/>
        <p:txBody>
          <a:bodyPr/>
          <a:lstStyle/>
          <a:p>
            <a:r>
              <a:rPr lang="en-US" cap="none" dirty="0"/>
              <a:t>1</a:t>
            </a:r>
            <a:r>
              <a:rPr lang="en-US" cap="none" baseline="30000" dirty="0"/>
              <a:t>st </a:t>
            </a:r>
            <a:r>
              <a:rPr lang="en-US" cap="none" dirty="0"/>
              <a:t>Party Implications vs. 3</a:t>
            </a:r>
            <a:r>
              <a:rPr lang="en-US" cap="none" baseline="30000" dirty="0"/>
              <a:t>rd </a:t>
            </a:r>
            <a:r>
              <a:rPr lang="en-US" cap="none" dirty="0"/>
              <a:t>Party Impact</a:t>
            </a:r>
            <a:endParaRPr lang="en-US" dirty="0"/>
          </a:p>
        </p:txBody>
      </p:sp>
      <p:sp>
        <p:nvSpPr>
          <p:cNvPr id="4" name="Slide Number Placeholder 3">
            <a:extLst>
              <a:ext uri="{FF2B5EF4-FFF2-40B4-BE49-F238E27FC236}">
                <a16:creationId xmlns:a16="http://schemas.microsoft.com/office/drawing/2014/main" id="{13628A15-12F7-491F-BD56-DC0E13AF2B22}"/>
              </a:ext>
            </a:extLst>
          </p:cNvPr>
          <p:cNvSpPr>
            <a:spLocks noGrp="1"/>
          </p:cNvSpPr>
          <p:nvPr>
            <p:ph type="sldNum" sz="quarter" idx="12"/>
          </p:nvPr>
        </p:nvSpPr>
        <p:spPr>
          <a:xfrm>
            <a:off x="8185710" y="6321261"/>
            <a:ext cx="770468" cy="365125"/>
          </a:xfrm>
        </p:spPr>
        <p:txBody>
          <a:bodyPr/>
          <a:lstStyle/>
          <a:p>
            <a:fld id="{5B2B136B-C6C2-A846-B003-F2F7131A9CB3}" type="slidenum">
              <a:rPr lang="en-US" smtClean="0"/>
              <a:t>14</a:t>
            </a:fld>
            <a:endParaRPr lang="en-US" dirty="0"/>
          </a:p>
        </p:txBody>
      </p:sp>
      <p:sp>
        <p:nvSpPr>
          <p:cNvPr id="5" name="Content Placeholder 4">
            <a:extLst>
              <a:ext uri="{FF2B5EF4-FFF2-40B4-BE49-F238E27FC236}">
                <a16:creationId xmlns:a16="http://schemas.microsoft.com/office/drawing/2014/main" id="{A4484CA0-535C-4730-B8E4-3E051725343A}"/>
              </a:ext>
            </a:extLst>
          </p:cNvPr>
          <p:cNvSpPr>
            <a:spLocks noGrp="1"/>
          </p:cNvSpPr>
          <p:nvPr>
            <p:ph idx="1"/>
          </p:nvPr>
        </p:nvSpPr>
        <p:spPr/>
        <p:txBody>
          <a:bodyPr>
            <a:normAutofit/>
          </a:bodyPr>
          <a:lstStyle/>
          <a:p>
            <a:pPr algn="ctr"/>
            <a:endParaRPr lang="en-US" dirty="0"/>
          </a:p>
          <a:p>
            <a:pPr algn="ctr"/>
            <a:endParaRPr lang="en-US" dirty="0"/>
          </a:p>
          <a:p>
            <a:endParaRPr lang="en-US" dirty="0"/>
          </a:p>
          <a:p>
            <a:pPr algn="ctr"/>
            <a:endParaRPr lang="en-US" dirty="0"/>
          </a:p>
          <a:p>
            <a:pPr marL="0" indent="0">
              <a:buNone/>
            </a:pPr>
            <a:r>
              <a:rPr lang="en-US" dirty="0"/>
              <a:t>Why should YOU care? You’re a 1</a:t>
            </a:r>
            <a:r>
              <a:rPr lang="en-US" baseline="30000" dirty="0"/>
              <a:t>st</a:t>
            </a:r>
            <a:r>
              <a:rPr lang="en-US" dirty="0"/>
              <a:t> party, you’re not even a 3rd-party debt collector?</a:t>
            </a:r>
          </a:p>
          <a:p>
            <a:pPr lvl="1"/>
            <a:r>
              <a:rPr lang="en-US" dirty="0"/>
              <a:t>1</a:t>
            </a:r>
            <a:r>
              <a:rPr lang="en-US" baseline="30000" dirty="0"/>
              <a:t>st</a:t>
            </a:r>
            <a:r>
              <a:rPr lang="en-US" dirty="0"/>
              <a:t> Party Culpability </a:t>
            </a:r>
          </a:p>
          <a:p>
            <a:pPr lvl="1"/>
            <a:r>
              <a:rPr lang="en-US" dirty="0"/>
              <a:t>Creditors must engage with their Agency partners</a:t>
            </a:r>
          </a:p>
          <a:p>
            <a:pPr lvl="1"/>
            <a:r>
              <a:rPr lang="en-US" dirty="0"/>
              <a:t>The “New Due Diligence”</a:t>
            </a:r>
          </a:p>
          <a:p>
            <a:pPr algn="ctr"/>
            <a:endParaRPr lang="en-US" dirty="0"/>
          </a:p>
          <a:p>
            <a:pPr algn="ctr"/>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708942175"/>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9F680-3691-4CC2-860C-4B4C0F02E0ED}"/>
              </a:ext>
            </a:extLst>
          </p:cNvPr>
          <p:cNvSpPr>
            <a:spLocks noGrp="1"/>
          </p:cNvSpPr>
          <p:nvPr>
            <p:ph type="title"/>
          </p:nvPr>
        </p:nvSpPr>
        <p:spPr/>
        <p:txBody>
          <a:bodyPr/>
          <a:lstStyle/>
          <a:p>
            <a:r>
              <a:rPr lang="en-US" cap="none" dirty="0"/>
              <a:t>Final Rule Comments</a:t>
            </a:r>
            <a:endParaRPr lang="en-US" dirty="0"/>
          </a:p>
        </p:txBody>
      </p:sp>
      <p:sp>
        <p:nvSpPr>
          <p:cNvPr id="4" name="Slide Number Placeholder 3">
            <a:extLst>
              <a:ext uri="{FF2B5EF4-FFF2-40B4-BE49-F238E27FC236}">
                <a16:creationId xmlns:a16="http://schemas.microsoft.com/office/drawing/2014/main" id="{13628A15-12F7-491F-BD56-DC0E13AF2B22}"/>
              </a:ext>
            </a:extLst>
          </p:cNvPr>
          <p:cNvSpPr>
            <a:spLocks noGrp="1"/>
          </p:cNvSpPr>
          <p:nvPr>
            <p:ph type="sldNum" sz="quarter" idx="12"/>
          </p:nvPr>
        </p:nvSpPr>
        <p:spPr>
          <a:xfrm>
            <a:off x="8185710" y="6321261"/>
            <a:ext cx="770468" cy="365125"/>
          </a:xfrm>
        </p:spPr>
        <p:txBody>
          <a:bodyPr/>
          <a:lstStyle/>
          <a:p>
            <a:fld id="{5B2B136B-C6C2-A846-B003-F2F7131A9CB3}" type="slidenum">
              <a:rPr lang="en-US" smtClean="0"/>
              <a:t>15</a:t>
            </a:fld>
            <a:endParaRPr lang="en-US" dirty="0"/>
          </a:p>
        </p:txBody>
      </p:sp>
      <p:sp>
        <p:nvSpPr>
          <p:cNvPr id="5" name="Content Placeholder 4">
            <a:extLst>
              <a:ext uri="{FF2B5EF4-FFF2-40B4-BE49-F238E27FC236}">
                <a16:creationId xmlns:a16="http://schemas.microsoft.com/office/drawing/2014/main" id="{A4484CA0-535C-4730-B8E4-3E051725343A}"/>
              </a:ext>
            </a:extLst>
          </p:cNvPr>
          <p:cNvSpPr>
            <a:spLocks noGrp="1"/>
          </p:cNvSpPr>
          <p:nvPr>
            <p:ph idx="1"/>
          </p:nvPr>
        </p:nvSpPr>
        <p:spPr/>
        <p:txBody>
          <a:bodyPr>
            <a:normAutofit/>
          </a:bodyPr>
          <a:lstStyle/>
          <a:p>
            <a:pPr marL="0" indent="0">
              <a:buNone/>
            </a:pPr>
            <a:r>
              <a:rPr lang="en-US" dirty="0"/>
              <a:t>The CFPB oversees FDCPA (Fair Debt and Collection Practice Act), as well as UDAAP (Unfair, Deceptive or Abusive Acts or Practices). UDAAP applies to original creditor, the school, as well as to the agencies, while the FDCPA applies to only your agencies … </a:t>
            </a:r>
            <a:r>
              <a:rPr lang="en-US" i="1" dirty="0"/>
              <a:t>however</a:t>
            </a:r>
            <a:r>
              <a:rPr lang="en-US" dirty="0"/>
              <a:t>, schools are responsible for what your agencies do or don’t do. </a:t>
            </a:r>
          </a:p>
          <a:p>
            <a:endParaRPr lang="en-US" dirty="0"/>
          </a:p>
          <a:p>
            <a:pPr marL="0" indent="0">
              <a:buNone/>
            </a:pPr>
            <a:r>
              <a:rPr lang="en-US" dirty="0"/>
              <a:t>The CFPB (Consumer Financial Protection Bureau) released on October 30, 2020, New Rules to be implemented on 11-30-21 to give 3</a:t>
            </a:r>
            <a:r>
              <a:rPr lang="en-US" baseline="30000" dirty="0"/>
              <a:t>rd</a:t>
            </a:r>
            <a:r>
              <a:rPr lang="en-US" dirty="0"/>
              <a:t> parties (your collection agencies) and you an opportunity to put things in place, so as to comply.</a:t>
            </a:r>
          </a:p>
        </p:txBody>
      </p:sp>
    </p:spTree>
    <p:extLst>
      <p:ext uri="{BB962C8B-B14F-4D97-AF65-F5344CB8AC3E}">
        <p14:creationId xmlns:p14="http://schemas.microsoft.com/office/powerpoint/2010/main" val="71858544"/>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9F680-3691-4CC2-860C-4B4C0F02E0ED}"/>
              </a:ext>
            </a:extLst>
          </p:cNvPr>
          <p:cNvSpPr>
            <a:spLocks noGrp="1"/>
          </p:cNvSpPr>
          <p:nvPr>
            <p:ph type="title"/>
          </p:nvPr>
        </p:nvSpPr>
        <p:spPr/>
        <p:txBody>
          <a:bodyPr/>
          <a:lstStyle/>
          <a:p>
            <a:r>
              <a:rPr lang="en-US" cap="none" dirty="0"/>
              <a:t>CFPB Final Rule (Regulation F)</a:t>
            </a:r>
            <a:endParaRPr lang="en-US" dirty="0"/>
          </a:p>
        </p:txBody>
      </p:sp>
      <p:sp>
        <p:nvSpPr>
          <p:cNvPr id="4" name="Slide Number Placeholder 3">
            <a:extLst>
              <a:ext uri="{FF2B5EF4-FFF2-40B4-BE49-F238E27FC236}">
                <a16:creationId xmlns:a16="http://schemas.microsoft.com/office/drawing/2014/main" id="{13628A15-12F7-491F-BD56-DC0E13AF2B22}"/>
              </a:ext>
            </a:extLst>
          </p:cNvPr>
          <p:cNvSpPr>
            <a:spLocks noGrp="1"/>
          </p:cNvSpPr>
          <p:nvPr>
            <p:ph type="sldNum" sz="quarter" idx="12"/>
          </p:nvPr>
        </p:nvSpPr>
        <p:spPr>
          <a:xfrm>
            <a:off x="8185710" y="6321261"/>
            <a:ext cx="770468" cy="365125"/>
          </a:xfrm>
        </p:spPr>
        <p:txBody>
          <a:bodyPr/>
          <a:lstStyle/>
          <a:p>
            <a:fld id="{5B2B136B-C6C2-A846-B003-F2F7131A9CB3}" type="slidenum">
              <a:rPr lang="en-US" smtClean="0"/>
              <a:t>16</a:t>
            </a:fld>
            <a:endParaRPr lang="en-US" dirty="0"/>
          </a:p>
        </p:txBody>
      </p:sp>
      <p:sp>
        <p:nvSpPr>
          <p:cNvPr id="5" name="Content Placeholder 4">
            <a:extLst>
              <a:ext uri="{FF2B5EF4-FFF2-40B4-BE49-F238E27FC236}">
                <a16:creationId xmlns:a16="http://schemas.microsoft.com/office/drawing/2014/main" id="{A4484CA0-535C-4730-B8E4-3E051725343A}"/>
              </a:ext>
            </a:extLst>
          </p:cNvPr>
          <p:cNvSpPr>
            <a:spLocks noGrp="1"/>
          </p:cNvSpPr>
          <p:nvPr>
            <p:ph idx="1"/>
          </p:nvPr>
        </p:nvSpPr>
        <p:spPr/>
        <p:txBody>
          <a:bodyPr>
            <a:normAutofit fontScale="92500" lnSpcReduction="10000"/>
          </a:bodyPr>
          <a:lstStyle/>
          <a:p>
            <a:pPr marL="45720" indent="0">
              <a:buNone/>
            </a:pPr>
            <a:r>
              <a:rPr lang="en-US" cap="all" dirty="0"/>
              <a:t>PROHIBITION AGAINST PASSIVE DEBT COLLECTION, SOMETIMES CALLED "DEBT PARKING"</a:t>
            </a:r>
            <a:endParaRPr lang="en-US" dirty="0"/>
          </a:p>
          <a:p>
            <a:pPr lvl="1"/>
            <a:r>
              <a:rPr lang="en-US" dirty="0"/>
              <a:t>The Disclosure Focused Rule requires debt collectors to communicate with a consumer “</a:t>
            </a:r>
            <a:r>
              <a:rPr lang="en-US" u="sng" dirty="0"/>
              <a:t>about a debt</a:t>
            </a:r>
            <a:r>
              <a:rPr lang="en-US" dirty="0"/>
              <a:t>” </a:t>
            </a:r>
            <a:r>
              <a:rPr lang="en-US" b="1" dirty="0">
                <a:solidFill>
                  <a:srgbClr val="FF0000"/>
                </a:solidFill>
              </a:rPr>
              <a:t>before</a:t>
            </a:r>
            <a:r>
              <a:rPr lang="en-US" dirty="0"/>
              <a:t> furnishing information about a debt to a consumer reporting agency ("CRA"). This practice is often called “debt parking.”</a:t>
            </a:r>
          </a:p>
          <a:p>
            <a:pPr lvl="1"/>
            <a:r>
              <a:rPr lang="en-US" dirty="0"/>
              <a:t>Part Two of the Rule requires a debt collector to inform the consumer (either by phone or in writing, (</a:t>
            </a:r>
            <a:r>
              <a:rPr lang="en-US" dirty="0">
                <a:solidFill>
                  <a:srgbClr val="3978DF"/>
                </a:solidFill>
              </a:rPr>
              <a:t>including Electronic Communication*</a:t>
            </a:r>
            <a:r>
              <a:rPr lang="en-US" dirty="0">
                <a:solidFill>
                  <a:srgbClr val="7030A0"/>
                </a:solidFill>
              </a:rPr>
              <a:t>) </a:t>
            </a:r>
            <a:r>
              <a:rPr lang="en-US" dirty="0"/>
              <a:t>“</a:t>
            </a:r>
            <a:r>
              <a:rPr lang="en-US" u="sng" dirty="0"/>
              <a:t>about a debt</a:t>
            </a:r>
            <a:r>
              <a:rPr lang="en-US" dirty="0"/>
              <a:t>,” which could be in the prescribed initial collection notice and wait a reasonable time (14 days) before the debt collector can furnish data to the CRAs. The debt collector must monitor whether the initial communication “about a debt” is undelivered before furnishing data to the CRAs.</a:t>
            </a:r>
          </a:p>
          <a:p>
            <a:pPr lvl="1"/>
            <a:r>
              <a:rPr lang="en-US" dirty="0"/>
              <a:t>Can use the initial collection notice to communicate with the consumer “about the debt”. </a:t>
            </a:r>
          </a:p>
          <a:p>
            <a:pPr marL="324000" lvl="1" indent="0">
              <a:buNone/>
            </a:pPr>
            <a:r>
              <a:rPr lang="en-US" dirty="0">
                <a:solidFill>
                  <a:srgbClr val="3978DF"/>
                </a:solidFill>
              </a:rPr>
              <a:t>* </a:t>
            </a:r>
            <a:r>
              <a:rPr lang="en-US" dirty="0">
                <a:solidFill>
                  <a:srgbClr val="7030A0"/>
                </a:solidFill>
              </a:rPr>
              <a:t> </a:t>
            </a:r>
            <a:r>
              <a:rPr lang="en-US" dirty="0">
                <a:solidFill>
                  <a:srgbClr val="3978DF"/>
                </a:solidFill>
              </a:rPr>
              <a:t>Agencies still need consent to communicate electronically with consumers.</a:t>
            </a:r>
          </a:p>
        </p:txBody>
      </p:sp>
    </p:spTree>
    <p:extLst>
      <p:ext uri="{BB962C8B-B14F-4D97-AF65-F5344CB8AC3E}">
        <p14:creationId xmlns:p14="http://schemas.microsoft.com/office/powerpoint/2010/main" val="21848683"/>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9F680-3691-4CC2-860C-4B4C0F02E0ED}"/>
              </a:ext>
            </a:extLst>
          </p:cNvPr>
          <p:cNvSpPr>
            <a:spLocks noGrp="1"/>
          </p:cNvSpPr>
          <p:nvPr>
            <p:ph type="title"/>
          </p:nvPr>
        </p:nvSpPr>
        <p:spPr/>
        <p:txBody>
          <a:bodyPr/>
          <a:lstStyle/>
          <a:p>
            <a:r>
              <a:rPr lang="en-US" cap="none" dirty="0"/>
              <a:t>Data Furnisher Rules</a:t>
            </a:r>
            <a:endParaRPr lang="en-US" dirty="0"/>
          </a:p>
        </p:txBody>
      </p:sp>
      <p:sp>
        <p:nvSpPr>
          <p:cNvPr id="3" name="Content Placeholder 2">
            <a:extLst>
              <a:ext uri="{FF2B5EF4-FFF2-40B4-BE49-F238E27FC236}">
                <a16:creationId xmlns:a16="http://schemas.microsoft.com/office/drawing/2014/main" id="{D19381F5-F4AF-465E-AE82-616A8DB573BD}"/>
              </a:ext>
            </a:extLst>
          </p:cNvPr>
          <p:cNvSpPr>
            <a:spLocks noGrp="1"/>
          </p:cNvSpPr>
          <p:nvPr>
            <p:ph sz="half" idx="1"/>
          </p:nvPr>
        </p:nvSpPr>
        <p:spPr>
          <a:xfrm>
            <a:off x="573056" y="1964814"/>
            <a:ext cx="3899527" cy="3633047"/>
          </a:xfrm>
        </p:spPr>
        <p:txBody>
          <a:bodyPr>
            <a:normAutofit fontScale="70000" lnSpcReduction="20000"/>
          </a:bodyPr>
          <a:lstStyle/>
          <a:p>
            <a:pPr marL="0" indent="0" algn="ctr">
              <a:buNone/>
            </a:pPr>
            <a:r>
              <a:rPr lang="en-US" b="1" dirty="0"/>
              <a:t>Initiative </a:t>
            </a:r>
          </a:p>
          <a:p>
            <a:pPr marL="0" indent="0">
              <a:buNone/>
            </a:pPr>
            <a:endParaRPr lang="en-US" dirty="0"/>
          </a:p>
          <a:p>
            <a:r>
              <a:rPr lang="en-US" sz="2000" dirty="0"/>
              <a:t>Report the name of the Original Creditor and Creditor Classification Code</a:t>
            </a:r>
          </a:p>
          <a:p>
            <a:pPr marL="45720" indent="0">
              <a:buNone/>
            </a:pPr>
            <a:endParaRPr lang="en-US" sz="2000" dirty="0"/>
          </a:p>
          <a:p>
            <a:pPr marL="45720" indent="0">
              <a:buNone/>
            </a:pPr>
            <a:endParaRPr lang="en-US" sz="2000" dirty="0"/>
          </a:p>
          <a:p>
            <a:r>
              <a:rPr lang="en-US" sz="2000" dirty="0"/>
              <a:t>Do not report debt that did not arise from a contract or agreement to pay</a:t>
            </a:r>
          </a:p>
          <a:p>
            <a:pPr marL="45720" indent="0">
              <a:buNone/>
            </a:pPr>
            <a:endParaRPr lang="en-US" sz="2000" dirty="0"/>
          </a:p>
          <a:p>
            <a:pPr marL="45720" indent="0">
              <a:buNone/>
            </a:pPr>
            <a:endParaRPr lang="en-US" sz="2000" dirty="0"/>
          </a:p>
          <a:p>
            <a:r>
              <a:rPr lang="en-US" sz="2000" dirty="0"/>
              <a:t>Report a full file monthly</a:t>
            </a:r>
          </a:p>
          <a:p>
            <a:endParaRPr lang="en-US" dirty="0"/>
          </a:p>
        </p:txBody>
      </p:sp>
      <p:sp>
        <p:nvSpPr>
          <p:cNvPr id="6" name="Content Placeholder 5">
            <a:extLst>
              <a:ext uri="{FF2B5EF4-FFF2-40B4-BE49-F238E27FC236}">
                <a16:creationId xmlns:a16="http://schemas.microsoft.com/office/drawing/2014/main" id="{010507F0-B4C2-462B-9355-7601D105A769}"/>
              </a:ext>
            </a:extLst>
          </p:cNvPr>
          <p:cNvSpPr>
            <a:spLocks noGrp="1"/>
          </p:cNvSpPr>
          <p:nvPr>
            <p:ph sz="half" idx="2"/>
          </p:nvPr>
        </p:nvSpPr>
        <p:spPr/>
        <p:txBody>
          <a:bodyPr>
            <a:normAutofit fontScale="70000" lnSpcReduction="20000"/>
          </a:bodyPr>
          <a:lstStyle/>
          <a:p>
            <a:pPr marL="0" indent="0" algn="ctr">
              <a:buNone/>
            </a:pPr>
            <a:r>
              <a:rPr lang="en-US" b="1" dirty="0"/>
              <a:t>Furnisher Action</a:t>
            </a:r>
          </a:p>
          <a:p>
            <a:pPr marL="0" indent="0">
              <a:buNone/>
            </a:pPr>
            <a:endParaRPr lang="en-US" dirty="0"/>
          </a:p>
          <a:p>
            <a:r>
              <a:rPr lang="en-US" dirty="0"/>
              <a:t>Report the Original Creditor Name and the valid Creditor Classification Code according to the Metro 2® format. These fields are required for each account or item reported.</a:t>
            </a:r>
          </a:p>
          <a:p>
            <a:endParaRPr lang="en-US" dirty="0"/>
          </a:p>
          <a:p>
            <a:r>
              <a:rPr lang="en-US" dirty="0"/>
              <a:t>Do not report debt that did not arise from a contract or agreement to pay, including, but not limited to, certain fines, tickets, and other assessments. For example, library fees or fines, parking tickets, speeding tickets, and court fees or fines.</a:t>
            </a:r>
          </a:p>
          <a:p>
            <a:r>
              <a:rPr lang="en-US" dirty="0"/>
              <a:t>To avoid potential deletion of data by the CRAs, you must report your full file monthly including accounts that are open, that are paid in the last 90 days, or that require deletion or correction.</a:t>
            </a:r>
          </a:p>
          <a:p>
            <a:endParaRPr lang="en-US" dirty="0"/>
          </a:p>
        </p:txBody>
      </p:sp>
      <p:sp>
        <p:nvSpPr>
          <p:cNvPr id="4" name="Slide Number Placeholder 3">
            <a:extLst>
              <a:ext uri="{FF2B5EF4-FFF2-40B4-BE49-F238E27FC236}">
                <a16:creationId xmlns:a16="http://schemas.microsoft.com/office/drawing/2014/main" id="{13628A15-12F7-491F-BD56-DC0E13AF2B22}"/>
              </a:ext>
            </a:extLst>
          </p:cNvPr>
          <p:cNvSpPr>
            <a:spLocks noGrp="1"/>
          </p:cNvSpPr>
          <p:nvPr>
            <p:ph type="sldNum" sz="quarter" idx="12"/>
          </p:nvPr>
        </p:nvSpPr>
        <p:spPr/>
        <p:txBody>
          <a:bodyPr/>
          <a:lstStyle/>
          <a:p>
            <a:fld id="{5B2B136B-C6C2-A846-B003-F2F7131A9CB3}" type="slidenum">
              <a:rPr lang="en-US" smtClean="0"/>
              <a:t>17</a:t>
            </a:fld>
            <a:endParaRPr lang="en-US" dirty="0"/>
          </a:p>
        </p:txBody>
      </p:sp>
    </p:spTree>
    <p:extLst>
      <p:ext uri="{BB962C8B-B14F-4D97-AF65-F5344CB8AC3E}">
        <p14:creationId xmlns:p14="http://schemas.microsoft.com/office/powerpoint/2010/main" val="4150440676"/>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9F680-3691-4CC2-860C-4B4C0F02E0ED}"/>
              </a:ext>
            </a:extLst>
          </p:cNvPr>
          <p:cNvSpPr>
            <a:spLocks noGrp="1"/>
          </p:cNvSpPr>
          <p:nvPr>
            <p:ph type="title"/>
          </p:nvPr>
        </p:nvSpPr>
        <p:spPr/>
        <p:txBody>
          <a:bodyPr/>
          <a:lstStyle/>
          <a:p>
            <a:r>
              <a:rPr lang="en-US" cap="none" dirty="0"/>
              <a:t>Data Furnisher Rules</a:t>
            </a:r>
            <a:endParaRPr lang="en-US" dirty="0"/>
          </a:p>
        </p:txBody>
      </p:sp>
      <p:sp>
        <p:nvSpPr>
          <p:cNvPr id="3" name="Content Placeholder 2">
            <a:extLst>
              <a:ext uri="{FF2B5EF4-FFF2-40B4-BE49-F238E27FC236}">
                <a16:creationId xmlns:a16="http://schemas.microsoft.com/office/drawing/2014/main" id="{D19381F5-F4AF-465E-AE82-616A8DB573BD}"/>
              </a:ext>
            </a:extLst>
          </p:cNvPr>
          <p:cNvSpPr>
            <a:spLocks noGrp="1"/>
          </p:cNvSpPr>
          <p:nvPr>
            <p:ph sz="half" idx="1"/>
          </p:nvPr>
        </p:nvSpPr>
        <p:spPr>
          <a:xfrm>
            <a:off x="581192" y="1880924"/>
            <a:ext cx="3899527" cy="3633047"/>
          </a:xfrm>
        </p:spPr>
        <p:txBody>
          <a:bodyPr>
            <a:normAutofit fontScale="40000" lnSpcReduction="20000"/>
          </a:bodyPr>
          <a:lstStyle/>
          <a:p>
            <a:pPr marL="0" indent="0" algn="ctr">
              <a:buNone/>
            </a:pPr>
            <a:r>
              <a:rPr lang="en-US" sz="3000" b="1" dirty="0"/>
              <a:t>Initiative </a:t>
            </a:r>
          </a:p>
          <a:p>
            <a:pPr marL="0" indent="0">
              <a:buNone/>
            </a:pPr>
            <a:endParaRPr lang="en-US" sz="3000" dirty="0"/>
          </a:p>
          <a:p>
            <a:r>
              <a:rPr lang="en-US" sz="3000" dirty="0"/>
              <a:t>Do not report Medical Debt collection accounts less than 180 days old</a:t>
            </a:r>
          </a:p>
          <a:p>
            <a:endParaRPr lang="en-US" sz="3000" dirty="0"/>
          </a:p>
          <a:p>
            <a:r>
              <a:rPr lang="en-US" sz="3000" dirty="0"/>
              <a:t>Remove Debt paid or being paid by insurance</a:t>
            </a:r>
          </a:p>
          <a:p>
            <a:endParaRPr lang="en-US" sz="3000" dirty="0"/>
          </a:p>
          <a:p>
            <a:r>
              <a:rPr lang="en-US" sz="3000" dirty="0"/>
              <a:t>Reporting of consumer personally identifiable information</a:t>
            </a:r>
          </a:p>
          <a:p>
            <a:endParaRPr lang="en-US" dirty="0"/>
          </a:p>
          <a:p>
            <a:endParaRPr lang="en-US" dirty="0"/>
          </a:p>
          <a:p>
            <a:pPr marL="0" indent="0">
              <a:buNone/>
            </a:pPr>
            <a:endParaRPr lang="en-US" dirty="0"/>
          </a:p>
          <a:p>
            <a:endParaRPr lang="en-US" dirty="0"/>
          </a:p>
        </p:txBody>
      </p:sp>
      <p:sp>
        <p:nvSpPr>
          <p:cNvPr id="6" name="Content Placeholder 5">
            <a:extLst>
              <a:ext uri="{FF2B5EF4-FFF2-40B4-BE49-F238E27FC236}">
                <a16:creationId xmlns:a16="http://schemas.microsoft.com/office/drawing/2014/main" id="{010507F0-B4C2-462B-9355-7601D105A769}"/>
              </a:ext>
            </a:extLst>
          </p:cNvPr>
          <p:cNvSpPr>
            <a:spLocks noGrp="1"/>
          </p:cNvSpPr>
          <p:nvPr>
            <p:ph sz="half" idx="2"/>
          </p:nvPr>
        </p:nvSpPr>
        <p:spPr/>
        <p:txBody>
          <a:bodyPr>
            <a:normAutofit fontScale="40000" lnSpcReduction="20000"/>
          </a:bodyPr>
          <a:lstStyle/>
          <a:p>
            <a:pPr marL="0" indent="0" algn="ctr">
              <a:buNone/>
            </a:pPr>
            <a:r>
              <a:rPr lang="en-US" sz="3000" b="1" dirty="0"/>
              <a:t>Furnisher Action</a:t>
            </a:r>
          </a:p>
          <a:p>
            <a:pPr marL="0" indent="0">
              <a:buNone/>
            </a:pPr>
            <a:endParaRPr lang="en-US" sz="3000" dirty="0"/>
          </a:p>
          <a:p>
            <a:r>
              <a:rPr lang="en-US" sz="3000" dirty="0"/>
              <a:t>A new minimum standard has been established to expand the CRAs’ capabilities to match credit data to the file of the appropriate consumer.</a:t>
            </a:r>
          </a:p>
          <a:p>
            <a:r>
              <a:rPr lang="en-US" sz="3000" dirty="0"/>
              <a:t>Furnishers of newly opened trade and collection data must report the full name (First, Middle, Last Name and Generation Code/Suffix), address, full Social Security Number and Date of Birth (mmddyyyy).</a:t>
            </a:r>
          </a:p>
          <a:p>
            <a:r>
              <a:rPr lang="en-US" sz="3000" dirty="0"/>
              <a:t>If full Social Security Number is not available, full Date of Birth (mmddyyyy) will be required.</a:t>
            </a:r>
          </a:p>
          <a:p>
            <a:r>
              <a:rPr lang="en-US" sz="3000" dirty="0"/>
              <a:t>This new minimum standard will apply to accounts reported with a Date Opened after the Effective Date in order for the CRAs to accept these records for processing.</a:t>
            </a:r>
          </a:p>
          <a:p>
            <a:r>
              <a:rPr lang="en-US" sz="3000" dirty="0"/>
              <a:t>Data will be monitored to ensure these requirements are met.</a:t>
            </a:r>
          </a:p>
          <a:p>
            <a:endParaRPr lang="en-US" dirty="0"/>
          </a:p>
        </p:txBody>
      </p:sp>
      <p:sp>
        <p:nvSpPr>
          <p:cNvPr id="4" name="Slide Number Placeholder 3">
            <a:extLst>
              <a:ext uri="{FF2B5EF4-FFF2-40B4-BE49-F238E27FC236}">
                <a16:creationId xmlns:a16="http://schemas.microsoft.com/office/drawing/2014/main" id="{13628A15-12F7-491F-BD56-DC0E13AF2B22}"/>
              </a:ext>
            </a:extLst>
          </p:cNvPr>
          <p:cNvSpPr>
            <a:spLocks noGrp="1"/>
          </p:cNvSpPr>
          <p:nvPr>
            <p:ph type="sldNum" sz="quarter" idx="12"/>
          </p:nvPr>
        </p:nvSpPr>
        <p:spPr/>
        <p:txBody>
          <a:bodyPr/>
          <a:lstStyle/>
          <a:p>
            <a:fld id="{5B2B136B-C6C2-A846-B003-F2F7131A9CB3}" type="slidenum">
              <a:rPr lang="en-US" smtClean="0"/>
              <a:t>18</a:t>
            </a:fld>
            <a:endParaRPr lang="en-US" dirty="0"/>
          </a:p>
        </p:txBody>
      </p:sp>
    </p:spTree>
    <p:extLst>
      <p:ext uri="{BB962C8B-B14F-4D97-AF65-F5344CB8AC3E}">
        <p14:creationId xmlns:p14="http://schemas.microsoft.com/office/powerpoint/2010/main" val="1923089664"/>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9F680-3691-4CC2-860C-4B4C0F02E0ED}"/>
              </a:ext>
            </a:extLst>
          </p:cNvPr>
          <p:cNvSpPr>
            <a:spLocks noGrp="1"/>
          </p:cNvSpPr>
          <p:nvPr>
            <p:ph type="title"/>
          </p:nvPr>
        </p:nvSpPr>
        <p:spPr/>
        <p:txBody>
          <a:bodyPr/>
          <a:lstStyle/>
          <a:p>
            <a:r>
              <a:rPr lang="en-US" cap="none" dirty="0"/>
              <a:t>§1006.34(c): Validation Information</a:t>
            </a:r>
            <a:endParaRPr lang="en-US" dirty="0"/>
          </a:p>
        </p:txBody>
      </p:sp>
      <p:sp>
        <p:nvSpPr>
          <p:cNvPr id="4" name="Slide Number Placeholder 3">
            <a:extLst>
              <a:ext uri="{FF2B5EF4-FFF2-40B4-BE49-F238E27FC236}">
                <a16:creationId xmlns:a16="http://schemas.microsoft.com/office/drawing/2014/main" id="{13628A15-12F7-491F-BD56-DC0E13AF2B22}"/>
              </a:ext>
            </a:extLst>
          </p:cNvPr>
          <p:cNvSpPr>
            <a:spLocks noGrp="1"/>
          </p:cNvSpPr>
          <p:nvPr>
            <p:ph type="sldNum" sz="quarter" idx="12"/>
          </p:nvPr>
        </p:nvSpPr>
        <p:spPr>
          <a:xfrm>
            <a:off x="8185710" y="6321261"/>
            <a:ext cx="770468" cy="365125"/>
          </a:xfrm>
        </p:spPr>
        <p:txBody>
          <a:bodyPr/>
          <a:lstStyle/>
          <a:p>
            <a:fld id="{5B2B136B-C6C2-A846-B003-F2F7131A9CB3}" type="slidenum">
              <a:rPr lang="en-US" smtClean="0"/>
              <a:t>19</a:t>
            </a:fld>
            <a:endParaRPr lang="en-US" dirty="0"/>
          </a:p>
        </p:txBody>
      </p:sp>
      <p:sp>
        <p:nvSpPr>
          <p:cNvPr id="5" name="Content Placeholder 4">
            <a:extLst>
              <a:ext uri="{FF2B5EF4-FFF2-40B4-BE49-F238E27FC236}">
                <a16:creationId xmlns:a16="http://schemas.microsoft.com/office/drawing/2014/main" id="{A4484CA0-535C-4730-B8E4-3E051725343A}"/>
              </a:ext>
            </a:extLst>
          </p:cNvPr>
          <p:cNvSpPr>
            <a:spLocks noGrp="1"/>
          </p:cNvSpPr>
          <p:nvPr>
            <p:ph idx="1"/>
          </p:nvPr>
        </p:nvSpPr>
        <p:spPr>
          <a:xfrm>
            <a:off x="581192" y="1912691"/>
            <a:ext cx="7989752" cy="4874004"/>
          </a:xfrm>
        </p:spPr>
        <p:txBody>
          <a:bodyPr>
            <a:noAutofit/>
          </a:bodyPr>
          <a:lstStyle/>
          <a:p>
            <a:pPr marL="45720" indent="0">
              <a:buNone/>
            </a:pPr>
            <a:r>
              <a:rPr lang="en-US" sz="1200" dirty="0"/>
              <a:t>A debt collector must provide the following validation information </a:t>
            </a:r>
          </a:p>
          <a:p>
            <a:pPr marL="541170" lvl="1" indent="-171450"/>
            <a:r>
              <a:rPr lang="en-US" sz="1200" dirty="0"/>
              <a:t>Information about the debt. Except as provided in paragraph (c)(5) of this section: </a:t>
            </a:r>
          </a:p>
          <a:p>
            <a:pPr marL="541170" lvl="1" indent="-171450"/>
            <a:r>
              <a:rPr lang="en-US" sz="1200" dirty="0"/>
              <a:t>The debt collector’s name and the mailing address at which the debt collector accepts disputes and requests for original-creditor information. </a:t>
            </a:r>
          </a:p>
          <a:p>
            <a:pPr marL="541170" lvl="1" indent="-171450"/>
            <a:r>
              <a:rPr lang="en-US" sz="1200" dirty="0"/>
              <a:t>The consumer’s name and mailing address. </a:t>
            </a:r>
          </a:p>
          <a:p>
            <a:pPr marL="541170" lvl="1" indent="-171450"/>
            <a:r>
              <a:rPr lang="en-US" sz="1200" dirty="0"/>
              <a:t>If the debt collector is collecting a debt related to a consumer financial product or service as defined in § 1006.2(f), the name of the creditor to whom the debt was owed on the itemization date. </a:t>
            </a:r>
          </a:p>
          <a:p>
            <a:pPr marL="541170" lvl="1" indent="-171450"/>
            <a:r>
              <a:rPr lang="en-US" sz="1200" dirty="0"/>
              <a:t>The account number, if any, associated with the debt on the itemization date, or a truncated version of that number. </a:t>
            </a:r>
          </a:p>
          <a:p>
            <a:pPr marL="541170" lvl="1" indent="-171450"/>
            <a:r>
              <a:rPr lang="en-US" sz="1200" dirty="0"/>
              <a:t>The name of the creditor to whom the debt currently is owed. </a:t>
            </a:r>
          </a:p>
          <a:p>
            <a:pPr marL="541170" lvl="1" indent="-171450"/>
            <a:r>
              <a:rPr lang="en-US" sz="1200" dirty="0"/>
              <a:t>The itemization date. </a:t>
            </a:r>
          </a:p>
          <a:p>
            <a:pPr marL="541170" lvl="1" indent="-171450"/>
            <a:r>
              <a:rPr lang="en-US" sz="1200" dirty="0"/>
              <a:t>The amount of the debt on the itemization date. </a:t>
            </a:r>
          </a:p>
          <a:p>
            <a:pPr marL="541170" lvl="1" indent="-171450"/>
            <a:r>
              <a:rPr lang="en-US" sz="1200" dirty="0"/>
              <a:t>An itemization of the current amount of the debt reflecting interest, fees, payments, and credits since the itemization date. A debt collector may disclose the itemization on a separate page provided in the same communication with a validation notice, if the debt collector includes on the validation notice, where the itemization would have appeared, a statement referring to that separate page. </a:t>
            </a:r>
          </a:p>
          <a:p>
            <a:pPr marL="541170" lvl="1" indent="-171450"/>
            <a:r>
              <a:rPr lang="en-US" sz="1200" dirty="0"/>
              <a:t>The current amount of the debt. </a:t>
            </a:r>
          </a:p>
        </p:txBody>
      </p:sp>
    </p:spTree>
    <p:extLst>
      <p:ext uri="{BB962C8B-B14F-4D97-AF65-F5344CB8AC3E}">
        <p14:creationId xmlns:p14="http://schemas.microsoft.com/office/powerpoint/2010/main" val="3430785045"/>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15C91-898B-41FF-9FE9-B7E5A18081C0}"/>
              </a:ext>
            </a:extLst>
          </p:cNvPr>
          <p:cNvSpPr>
            <a:spLocks noGrp="1"/>
          </p:cNvSpPr>
          <p:nvPr>
            <p:ph type="title"/>
          </p:nvPr>
        </p:nvSpPr>
        <p:spPr/>
        <p:txBody>
          <a:bodyPr/>
          <a:lstStyle/>
          <a:p>
            <a:r>
              <a:rPr lang="en-US" cap="none" dirty="0"/>
              <a:t>Agenda</a:t>
            </a:r>
          </a:p>
        </p:txBody>
      </p:sp>
      <p:sp>
        <p:nvSpPr>
          <p:cNvPr id="4" name="Slide Number Placeholder 3">
            <a:extLst>
              <a:ext uri="{FF2B5EF4-FFF2-40B4-BE49-F238E27FC236}">
                <a16:creationId xmlns:a16="http://schemas.microsoft.com/office/drawing/2014/main" id="{0E156B27-5E02-446A-A2D7-6414EE0C802B}"/>
              </a:ext>
            </a:extLst>
          </p:cNvPr>
          <p:cNvSpPr>
            <a:spLocks noGrp="1"/>
          </p:cNvSpPr>
          <p:nvPr>
            <p:ph type="sldNum" sz="quarter" idx="12"/>
          </p:nvPr>
        </p:nvSpPr>
        <p:spPr>
          <a:xfrm>
            <a:off x="7800476" y="4817204"/>
            <a:ext cx="770468" cy="365125"/>
          </a:xfrm>
        </p:spPr>
        <p:txBody>
          <a:bodyPr/>
          <a:lstStyle/>
          <a:p>
            <a:fld id="{5B2B136B-C6C2-A846-B003-F2F7131A9CB3}" type="slidenum">
              <a:rPr lang="en-US" smtClean="0"/>
              <a:t>2</a:t>
            </a:fld>
            <a:endParaRPr lang="en-US"/>
          </a:p>
        </p:txBody>
      </p:sp>
      <p:sp>
        <p:nvSpPr>
          <p:cNvPr id="6" name="Slide Number Placeholder 3">
            <a:extLst>
              <a:ext uri="{FF2B5EF4-FFF2-40B4-BE49-F238E27FC236}">
                <a16:creationId xmlns:a16="http://schemas.microsoft.com/office/drawing/2014/main" id="{BDB9E09D-DE06-455D-8C81-C8620771E850}"/>
              </a:ext>
            </a:extLst>
          </p:cNvPr>
          <p:cNvSpPr txBox="1">
            <a:spLocks/>
          </p:cNvSpPr>
          <p:nvPr/>
        </p:nvSpPr>
        <p:spPr>
          <a:xfrm>
            <a:off x="7800476" y="4817204"/>
            <a:ext cx="770468"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2B136B-C6C2-A846-B003-F2F7131A9CB3}" type="slidenum">
              <a:rPr lang="en-US" smtClean="0"/>
              <a:pPr/>
              <a:t>2</a:t>
            </a:fld>
            <a:endParaRPr lang="en-US"/>
          </a:p>
        </p:txBody>
      </p:sp>
      <p:sp>
        <p:nvSpPr>
          <p:cNvPr id="10" name="Rectangle 9">
            <a:extLst>
              <a:ext uri="{FF2B5EF4-FFF2-40B4-BE49-F238E27FC236}">
                <a16:creationId xmlns:a16="http://schemas.microsoft.com/office/drawing/2014/main" id="{8F56735E-229A-4162-83E6-CF62228C8B3F}"/>
              </a:ext>
            </a:extLst>
          </p:cNvPr>
          <p:cNvSpPr/>
          <p:nvPr/>
        </p:nvSpPr>
        <p:spPr>
          <a:xfrm>
            <a:off x="8391331" y="4916636"/>
            <a:ext cx="118187" cy="183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CF1AE304-F811-4AFE-A160-6F98C40941E7}"/>
              </a:ext>
            </a:extLst>
          </p:cNvPr>
          <p:cNvCxnSpPr>
            <a:cxnSpLocks/>
          </p:cNvCxnSpPr>
          <p:nvPr/>
        </p:nvCxnSpPr>
        <p:spPr>
          <a:xfrm>
            <a:off x="3097989" y="3607239"/>
            <a:ext cx="0" cy="186117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EE7BE86-D2E1-493B-8E51-CD9A5FC1513F}"/>
              </a:ext>
            </a:extLst>
          </p:cNvPr>
          <p:cNvCxnSpPr>
            <a:cxnSpLocks/>
          </p:cNvCxnSpPr>
          <p:nvPr/>
        </p:nvCxnSpPr>
        <p:spPr>
          <a:xfrm>
            <a:off x="5970071" y="3607239"/>
            <a:ext cx="0" cy="186117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E623D628-CF91-41D5-888F-811CBB0E8EA9}"/>
              </a:ext>
            </a:extLst>
          </p:cNvPr>
          <p:cNvSpPr txBox="1"/>
          <p:nvPr/>
        </p:nvSpPr>
        <p:spPr>
          <a:xfrm>
            <a:off x="503546" y="3763304"/>
            <a:ext cx="2637678" cy="1569660"/>
          </a:xfrm>
          <a:prstGeom prst="rect">
            <a:avLst/>
          </a:prstGeom>
          <a:noFill/>
        </p:spPr>
        <p:txBody>
          <a:bodyPr wrap="square" rtlCol="0">
            <a:spAutoFit/>
          </a:bodyPr>
          <a:lstStyle/>
          <a:p>
            <a:r>
              <a:rPr lang="en-US" sz="1200" dirty="0">
                <a:solidFill>
                  <a:srgbClr val="565759"/>
                </a:solidFill>
              </a:rPr>
              <a:t>The new CFPB Rules have been on the table and after many years of comments submitted from various vested organizations, the final rule was announced on October 30, 2020.</a:t>
            </a:r>
          </a:p>
          <a:p>
            <a:endParaRPr lang="en-US" sz="1200" dirty="0">
              <a:solidFill>
                <a:srgbClr val="565759"/>
              </a:solidFill>
            </a:endParaRPr>
          </a:p>
          <a:p>
            <a:endParaRPr lang="en-US" sz="1200" dirty="0">
              <a:solidFill>
                <a:srgbClr val="565759"/>
              </a:solidFill>
            </a:endParaRPr>
          </a:p>
        </p:txBody>
      </p:sp>
      <p:grpSp>
        <p:nvGrpSpPr>
          <p:cNvPr id="34" name="Group 33">
            <a:extLst>
              <a:ext uri="{FF2B5EF4-FFF2-40B4-BE49-F238E27FC236}">
                <a16:creationId xmlns:a16="http://schemas.microsoft.com/office/drawing/2014/main" id="{292AE0B8-ADFE-4DC6-BE8B-788C57EF41E7}"/>
              </a:ext>
            </a:extLst>
          </p:cNvPr>
          <p:cNvGrpSpPr/>
          <p:nvPr/>
        </p:nvGrpSpPr>
        <p:grpSpPr>
          <a:xfrm>
            <a:off x="497765" y="2867542"/>
            <a:ext cx="2414630" cy="718417"/>
            <a:chOff x="403938" y="3382550"/>
            <a:chExt cx="2414630" cy="718417"/>
          </a:xfrm>
        </p:grpSpPr>
        <p:sp>
          <p:nvSpPr>
            <p:cNvPr id="35" name="TextBox 34">
              <a:extLst>
                <a:ext uri="{FF2B5EF4-FFF2-40B4-BE49-F238E27FC236}">
                  <a16:creationId xmlns:a16="http://schemas.microsoft.com/office/drawing/2014/main" id="{E3D5659D-45D2-4398-A91D-6599C2260BC9}"/>
                </a:ext>
              </a:extLst>
            </p:cNvPr>
            <p:cNvSpPr txBox="1"/>
            <p:nvPr/>
          </p:nvSpPr>
          <p:spPr>
            <a:xfrm>
              <a:off x="1124281" y="3454636"/>
              <a:ext cx="1694287" cy="646331"/>
            </a:xfrm>
            <a:prstGeom prst="rect">
              <a:avLst/>
            </a:prstGeom>
            <a:noFill/>
          </p:spPr>
          <p:txBody>
            <a:bodyPr wrap="square" rtlCol="0">
              <a:spAutoFit/>
            </a:bodyPr>
            <a:lstStyle/>
            <a:p>
              <a:r>
                <a:rPr lang="en-US" b="1" dirty="0">
                  <a:solidFill>
                    <a:srgbClr val="19468D"/>
                  </a:solidFill>
                </a:rPr>
                <a:t>How Did We Get Here?</a:t>
              </a:r>
            </a:p>
          </p:txBody>
        </p:sp>
        <p:pic>
          <p:nvPicPr>
            <p:cNvPr id="36" name="Picture 35" descr="A picture containing building, clock&#10;&#10;Description automatically generated">
              <a:extLst>
                <a:ext uri="{FF2B5EF4-FFF2-40B4-BE49-F238E27FC236}">
                  <a16:creationId xmlns:a16="http://schemas.microsoft.com/office/drawing/2014/main" id="{5D4D2008-EAAE-4788-A561-403C408F4311}"/>
                </a:ext>
              </a:extLst>
            </p:cNvPr>
            <p:cNvPicPr>
              <a:picLocks noChangeAspect="1"/>
            </p:cNvPicPr>
            <p:nvPr/>
          </p:nvPicPr>
          <p:blipFill>
            <a:blip r:embed="rId3"/>
            <a:stretch>
              <a:fillRect/>
            </a:stretch>
          </p:blipFill>
          <p:spPr>
            <a:xfrm>
              <a:off x="403938" y="3382550"/>
              <a:ext cx="742712" cy="718417"/>
            </a:xfrm>
            <a:prstGeom prst="rect">
              <a:avLst/>
            </a:prstGeom>
          </p:spPr>
        </p:pic>
      </p:grpSp>
      <p:pic>
        <p:nvPicPr>
          <p:cNvPr id="38" name="Picture 37" descr="A picture containing shirt, food&#10;&#10;Description automatically generated">
            <a:extLst>
              <a:ext uri="{FF2B5EF4-FFF2-40B4-BE49-F238E27FC236}">
                <a16:creationId xmlns:a16="http://schemas.microsoft.com/office/drawing/2014/main" id="{2C9C0DE5-A871-47D7-9BCD-A0321D008B32}"/>
              </a:ext>
            </a:extLst>
          </p:cNvPr>
          <p:cNvPicPr>
            <a:picLocks noChangeAspect="1"/>
          </p:cNvPicPr>
          <p:nvPr/>
        </p:nvPicPr>
        <p:blipFill>
          <a:blip r:embed="rId4"/>
          <a:stretch>
            <a:fillRect/>
          </a:stretch>
        </p:blipFill>
        <p:spPr>
          <a:xfrm>
            <a:off x="3256501" y="2829744"/>
            <a:ext cx="739191" cy="718417"/>
          </a:xfrm>
          <a:prstGeom prst="rect">
            <a:avLst/>
          </a:prstGeom>
        </p:spPr>
      </p:pic>
      <p:sp>
        <p:nvSpPr>
          <p:cNvPr id="39" name="TextBox 38">
            <a:extLst>
              <a:ext uri="{FF2B5EF4-FFF2-40B4-BE49-F238E27FC236}">
                <a16:creationId xmlns:a16="http://schemas.microsoft.com/office/drawing/2014/main" id="{16E4E180-5DAE-454E-A96C-BF8FB2065EDB}"/>
              </a:ext>
            </a:extLst>
          </p:cNvPr>
          <p:cNvSpPr txBox="1"/>
          <p:nvPr/>
        </p:nvSpPr>
        <p:spPr>
          <a:xfrm>
            <a:off x="3995692" y="2937174"/>
            <a:ext cx="1694287" cy="646331"/>
          </a:xfrm>
          <a:prstGeom prst="rect">
            <a:avLst/>
          </a:prstGeom>
          <a:noFill/>
        </p:spPr>
        <p:txBody>
          <a:bodyPr wrap="square" rtlCol="0">
            <a:spAutoFit/>
          </a:bodyPr>
          <a:lstStyle/>
          <a:p>
            <a:r>
              <a:rPr lang="en-US" b="1" dirty="0">
                <a:solidFill>
                  <a:srgbClr val="19468D"/>
                </a:solidFill>
              </a:rPr>
              <a:t>New CFPB Rules</a:t>
            </a:r>
          </a:p>
        </p:txBody>
      </p:sp>
      <p:grpSp>
        <p:nvGrpSpPr>
          <p:cNvPr id="40" name="Group 39">
            <a:extLst>
              <a:ext uri="{FF2B5EF4-FFF2-40B4-BE49-F238E27FC236}">
                <a16:creationId xmlns:a16="http://schemas.microsoft.com/office/drawing/2014/main" id="{0EB7448E-01A7-41A8-8D91-A7B6D720DDD3}"/>
              </a:ext>
            </a:extLst>
          </p:cNvPr>
          <p:cNvGrpSpPr/>
          <p:nvPr/>
        </p:nvGrpSpPr>
        <p:grpSpPr>
          <a:xfrm>
            <a:off x="6231606" y="2867542"/>
            <a:ext cx="2461206" cy="718419"/>
            <a:chOff x="6109738" y="3487609"/>
            <a:chExt cx="2461206" cy="718419"/>
          </a:xfrm>
        </p:grpSpPr>
        <p:pic>
          <p:nvPicPr>
            <p:cNvPr id="41" name="Picture 40" descr="A picture containing food, shirt&#10;&#10;Description automatically generated">
              <a:extLst>
                <a:ext uri="{FF2B5EF4-FFF2-40B4-BE49-F238E27FC236}">
                  <a16:creationId xmlns:a16="http://schemas.microsoft.com/office/drawing/2014/main" id="{7130AD59-EC5E-40D3-9B4D-6151376B6B17}"/>
                </a:ext>
              </a:extLst>
            </p:cNvPr>
            <p:cNvPicPr>
              <a:picLocks noChangeAspect="1"/>
            </p:cNvPicPr>
            <p:nvPr/>
          </p:nvPicPr>
          <p:blipFill>
            <a:blip r:embed="rId5"/>
            <a:stretch>
              <a:fillRect/>
            </a:stretch>
          </p:blipFill>
          <p:spPr>
            <a:xfrm>
              <a:off x="6109738" y="3487609"/>
              <a:ext cx="739192" cy="718419"/>
            </a:xfrm>
            <a:prstGeom prst="rect">
              <a:avLst/>
            </a:prstGeom>
          </p:spPr>
        </p:pic>
        <p:sp>
          <p:nvSpPr>
            <p:cNvPr id="42" name="TextBox 41">
              <a:extLst>
                <a:ext uri="{FF2B5EF4-FFF2-40B4-BE49-F238E27FC236}">
                  <a16:creationId xmlns:a16="http://schemas.microsoft.com/office/drawing/2014/main" id="{C15F2ABF-B895-4A4C-A5E5-8845DC8C3363}"/>
                </a:ext>
              </a:extLst>
            </p:cNvPr>
            <p:cNvSpPr txBox="1"/>
            <p:nvPr/>
          </p:nvSpPr>
          <p:spPr>
            <a:xfrm>
              <a:off x="6876657" y="3536050"/>
              <a:ext cx="1694287" cy="646331"/>
            </a:xfrm>
            <a:prstGeom prst="rect">
              <a:avLst/>
            </a:prstGeom>
            <a:noFill/>
          </p:spPr>
          <p:txBody>
            <a:bodyPr wrap="square" rtlCol="0">
              <a:spAutoFit/>
            </a:bodyPr>
            <a:lstStyle/>
            <a:p>
              <a:r>
                <a:rPr lang="en-US" b="1" dirty="0">
                  <a:solidFill>
                    <a:srgbClr val="19468D"/>
                  </a:solidFill>
                </a:rPr>
                <a:t>Committed Partner</a:t>
              </a:r>
            </a:p>
          </p:txBody>
        </p:sp>
      </p:grpSp>
      <p:sp>
        <p:nvSpPr>
          <p:cNvPr id="44" name="TextBox 43">
            <a:extLst>
              <a:ext uri="{FF2B5EF4-FFF2-40B4-BE49-F238E27FC236}">
                <a16:creationId xmlns:a16="http://schemas.microsoft.com/office/drawing/2014/main" id="{EFBBD3D8-4EF0-4D4C-A4E7-5542A8B11A82}"/>
              </a:ext>
            </a:extLst>
          </p:cNvPr>
          <p:cNvSpPr txBox="1"/>
          <p:nvPr/>
        </p:nvSpPr>
        <p:spPr>
          <a:xfrm>
            <a:off x="3256501" y="3753483"/>
            <a:ext cx="2637678" cy="2492990"/>
          </a:xfrm>
          <a:prstGeom prst="rect">
            <a:avLst/>
          </a:prstGeom>
          <a:noFill/>
        </p:spPr>
        <p:txBody>
          <a:bodyPr wrap="square" rtlCol="0">
            <a:spAutoFit/>
          </a:bodyPr>
          <a:lstStyle/>
          <a:p>
            <a:r>
              <a:rPr lang="en-US" sz="1200" dirty="0">
                <a:solidFill>
                  <a:srgbClr val="565759"/>
                </a:solidFill>
              </a:rPr>
              <a:t>Compliance has always played an important role in collections and even more so now.</a:t>
            </a:r>
          </a:p>
          <a:p>
            <a:endParaRPr lang="en-US" sz="1200" dirty="0">
              <a:solidFill>
                <a:srgbClr val="565759"/>
              </a:solidFill>
            </a:endParaRPr>
          </a:p>
          <a:p>
            <a:r>
              <a:rPr lang="en-US" sz="1200" dirty="0">
                <a:solidFill>
                  <a:srgbClr val="565759"/>
                </a:solidFill>
              </a:rPr>
              <a:t>Agencies must be proactive and create a strategy that may include digital channels and continuously monitor for compliance.</a:t>
            </a:r>
          </a:p>
          <a:p>
            <a:endParaRPr lang="en-US" sz="1200" dirty="0">
              <a:solidFill>
                <a:srgbClr val="565759"/>
              </a:solidFill>
            </a:endParaRPr>
          </a:p>
          <a:p>
            <a:r>
              <a:rPr lang="en-US" sz="1200" dirty="0">
                <a:solidFill>
                  <a:srgbClr val="565759"/>
                </a:solidFill>
              </a:rPr>
              <a:t>Managing consent is will be more crucial than ever.</a:t>
            </a:r>
          </a:p>
          <a:p>
            <a:endParaRPr lang="en-US" sz="1200" dirty="0">
              <a:solidFill>
                <a:srgbClr val="565759"/>
              </a:solidFill>
            </a:endParaRPr>
          </a:p>
          <a:p>
            <a:endParaRPr lang="en-US" sz="1200" dirty="0">
              <a:solidFill>
                <a:srgbClr val="565759"/>
              </a:solidFill>
            </a:endParaRPr>
          </a:p>
        </p:txBody>
      </p:sp>
      <p:sp>
        <p:nvSpPr>
          <p:cNvPr id="20" name="TextBox 19">
            <a:extLst>
              <a:ext uri="{FF2B5EF4-FFF2-40B4-BE49-F238E27FC236}">
                <a16:creationId xmlns:a16="http://schemas.microsoft.com/office/drawing/2014/main" id="{3BA68A99-9B57-4A03-8109-E08E715999A1}"/>
              </a:ext>
            </a:extLst>
          </p:cNvPr>
          <p:cNvSpPr txBox="1"/>
          <p:nvPr/>
        </p:nvSpPr>
        <p:spPr>
          <a:xfrm>
            <a:off x="6128582" y="3763304"/>
            <a:ext cx="2637678" cy="1938992"/>
          </a:xfrm>
          <a:prstGeom prst="rect">
            <a:avLst/>
          </a:prstGeom>
          <a:noFill/>
        </p:spPr>
        <p:txBody>
          <a:bodyPr wrap="square" rtlCol="0">
            <a:spAutoFit/>
          </a:bodyPr>
          <a:lstStyle/>
          <a:p>
            <a:r>
              <a:rPr lang="en-US" sz="1200" dirty="0">
                <a:solidFill>
                  <a:srgbClr val="565759"/>
                </a:solidFill>
              </a:rPr>
              <a:t>Schools will need to incorporate the elements of the final rules into their oversight of debt collectors</a:t>
            </a:r>
          </a:p>
          <a:p>
            <a:endParaRPr lang="en-US" sz="1200" dirty="0">
              <a:solidFill>
                <a:srgbClr val="565759"/>
              </a:solidFill>
            </a:endParaRPr>
          </a:p>
          <a:p>
            <a:r>
              <a:rPr lang="en-US" sz="1200" dirty="0">
                <a:solidFill>
                  <a:srgbClr val="565759"/>
                </a:solidFill>
              </a:rPr>
              <a:t>Schools should be prepared to work with your agency partners to ensure compliance for both the agency and your school.</a:t>
            </a:r>
          </a:p>
          <a:p>
            <a:endParaRPr lang="en-US" sz="1200" dirty="0">
              <a:solidFill>
                <a:srgbClr val="565759"/>
              </a:solidFill>
            </a:endParaRPr>
          </a:p>
          <a:p>
            <a:endParaRPr lang="en-US" sz="1200" dirty="0">
              <a:solidFill>
                <a:srgbClr val="565759"/>
              </a:solidFill>
            </a:endParaRPr>
          </a:p>
        </p:txBody>
      </p:sp>
    </p:spTree>
    <p:extLst>
      <p:ext uri="{BB962C8B-B14F-4D97-AF65-F5344CB8AC3E}">
        <p14:creationId xmlns:p14="http://schemas.microsoft.com/office/powerpoint/2010/main" val="1198139812"/>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9F680-3691-4CC2-860C-4B4C0F02E0ED}"/>
              </a:ext>
            </a:extLst>
          </p:cNvPr>
          <p:cNvSpPr>
            <a:spLocks noGrp="1"/>
          </p:cNvSpPr>
          <p:nvPr>
            <p:ph type="title"/>
          </p:nvPr>
        </p:nvSpPr>
        <p:spPr/>
        <p:txBody>
          <a:bodyPr/>
          <a:lstStyle/>
          <a:p>
            <a:r>
              <a:rPr lang="en-US" cap="none" dirty="0"/>
              <a:t>Itemization</a:t>
            </a:r>
            <a:endParaRPr lang="en-US" dirty="0"/>
          </a:p>
        </p:txBody>
      </p:sp>
      <p:sp>
        <p:nvSpPr>
          <p:cNvPr id="4" name="Slide Number Placeholder 3">
            <a:extLst>
              <a:ext uri="{FF2B5EF4-FFF2-40B4-BE49-F238E27FC236}">
                <a16:creationId xmlns:a16="http://schemas.microsoft.com/office/drawing/2014/main" id="{13628A15-12F7-491F-BD56-DC0E13AF2B22}"/>
              </a:ext>
            </a:extLst>
          </p:cNvPr>
          <p:cNvSpPr>
            <a:spLocks noGrp="1"/>
          </p:cNvSpPr>
          <p:nvPr>
            <p:ph type="sldNum" sz="quarter" idx="12"/>
          </p:nvPr>
        </p:nvSpPr>
        <p:spPr>
          <a:xfrm>
            <a:off x="8185710" y="6321261"/>
            <a:ext cx="770468" cy="365125"/>
          </a:xfrm>
        </p:spPr>
        <p:txBody>
          <a:bodyPr/>
          <a:lstStyle/>
          <a:p>
            <a:fld id="{5B2B136B-C6C2-A846-B003-F2F7131A9CB3}" type="slidenum">
              <a:rPr lang="en-US" smtClean="0"/>
              <a:t>20</a:t>
            </a:fld>
            <a:endParaRPr lang="en-US" dirty="0"/>
          </a:p>
        </p:txBody>
      </p:sp>
      <p:sp>
        <p:nvSpPr>
          <p:cNvPr id="5" name="Content Placeholder 4">
            <a:extLst>
              <a:ext uri="{FF2B5EF4-FFF2-40B4-BE49-F238E27FC236}">
                <a16:creationId xmlns:a16="http://schemas.microsoft.com/office/drawing/2014/main" id="{A4484CA0-535C-4730-B8E4-3E051725343A}"/>
              </a:ext>
            </a:extLst>
          </p:cNvPr>
          <p:cNvSpPr>
            <a:spLocks noGrp="1"/>
          </p:cNvSpPr>
          <p:nvPr>
            <p:ph idx="1"/>
          </p:nvPr>
        </p:nvSpPr>
        <p:spPr>
          <a:xfrm>
            <a:off x="581192" y="2228003"/>
            <a:ext cx="7989752" cy="4458383"/>
          </a:xfrm>
        </p:spPr>
        <p:txBody>
          <a:bodyPr>
            <a:normAutofit/>
          </a:bodyPr>
          <a:lstStyle/>
          <a:p>
            <a:pPr marL="45720" indent="0">
              <a:buNone/>
            </a:pPr>
            <a:r>
              <a:rPr lang="en-US" dirty="0"/>
              <a:t>Itemization date means any one of the following reference dates for which a debt collector can ascertain the amount of the debt.</a:t>
            </a:r>
            <a:endParaRPr lang="en-US" sz="1600" dirty="0"/>
          </a:p>
          <a:p>
            <a:pPr marL="655470" lvl="1" indent="-285750"/>
            <a:r>
              <a:rPr lang="en-US" sz="1400" dirty="0"/>
              <a:t>The last statement date, which is the date of the last periodic statement or written account statement or invoice provided to the consumer by a creditor; </a:t>
            </a:r>
          </a:p>
          <a:p>
            <a:pPr lvl="1"/>
            <a:r>
              <a:rPr lang="en-US" sz="1400" dirty="0"/>
              <a:t>The charge-off date, which is the date the debt was charged off; </a:t>
            </a:r>
          </a:p>
          <a:p>
            <a:pPr lvl="1"/>
            <a:r>
              <a:rPr lang="en-US" sz="1400" dirty="0"/>
              <a:t>The last payment date, which is the date the last payment was applied to the debt; </a:t>
            </a:r>
          </a:p>
          <a:p>
            <a:pPr lvl="1"/>
            <a:r>
              <a:rPr lang="en-US" sz="1400" dirty="0"/>
              <a:t>The transaction date, which is the date of the transaction that gave rise to the debt; or </a:t>
            </a:r>
          </a:p>
          <a:p>
            <a:pPr lvl="1"/>
            <a:r>
              <a:rPr lang="en-US" sz="1400" dirty="0"/>
              <a:t>The judgment date, which is the date of a final court judgment that determines the amount of the debt owed by the consumer. </a:t>
            </a:r>
          </a:p>
          <a:p>
            <a:pPr lvl="1"/>
            <a:r>
              <a:rPr lang="en-US" sz="1400" dirty="0"/>
              <a:t>If the debt collector is collecting a debt related to a consumer financial product or service as defined in § 1006.2(f), the name of the creditor to whom the debt was owed on the itemization date. </a:t>
            </a:r>
          </a:p>
          <a:p>
            <a:pPr lvl="1"/>
            <a:r>
              <a:rPr lang="en-US" sz="1400" dirty="0"/>
              <a:t>The amount of the debt on the itemization date. </a:t>
            </a:r>
          </a:p>
          <a:p>
            <a:pPr lvl="1"/>
            <a:r>
              <a:rPr lang="en-US" sz="1400" dirty="0"/>
              <a:t>An itemization of the current amount of the debt reflecting interest, fees, payments, and credits since the itemization date.</a:t>
            </a:r>
          </a:p>
        </p:txBody>
      </p:sp>
    </p:spTree>
    <p:extLst>
      <p:ext uri="{BB962C8B-B14F-4D97-AF65-F5344CB8AC3E}">
        <p14:creationId xmlns:p14="http://schemas.microsoft.com/office/powerpoint/2010/main" val="690128070"/>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9F680-3691-4CC2-860C-4B4C0F02E0ED}"/>
              </a:ext>
            </a:extLst>
          </p:cNvPr>
          <p:cNvSpPr>
            <a:spLocks noGrp="1"/>
          </p:cNvSpPr>
          <p:nvPr>
            <p:ph type="title"/>
          </p:nvPr>
        </p:nvSpPr>
        <p:spPr/>
        <p:txBody>
          <a:bodyPr/>
          <a:lstStyle/>
          <a:p>
            <a:r>
              <a:rPr lang="en-US" cap="none" dirty="0"/>
              <a:t>Validation Notice: Form Model</a:t>
            </a:r>
            <a:endParaRPr lang="en-US" dirty="0"/>
          </a:p>
        </p:txBody>
      </p:sp>
      <p:sp>
        <p:nvSpPr>
          <p:cNvPr id="4" name="Slide Number Placeholder 3">
            <a:extLst>
              <a:ext uri="{FF2B5EF4-FFF2-40B4-BE49-F238E27FC236}">
                <a16:creationId xmlns:a16="http://schemas.microsoft.com/office/drawing/2014/main" id="{13628A15-12F7-491F-BD56-DC0E13AF2B22}"/>
              </a:ext>
            </a:extLst>
          </p:cNvPr>
          <p:cNvSpPr>
            <a:spLocks noGrp="1"/>
          </p:cNvSpPr>
          <p:nvPr>
            <p:ph type="sldNum" sz="quarter" idx="12"/>
          </p:nvPr>
        </p:nvSpPr>
        <p:spPr>
          <a:xfrm>
            <a:off x="8185710" y="6321261"/>
            <a:ext cx="770468" cy="365125"/>
          </a:xfrm>
        </p:spPr>
        <p:txBody>
          <a:bodyPr/>
          <a:lstStyle/>
          <a:p>
            <a:fld id="{5B2B136B-C6C2-A846-B003-F2F7131A9CB3}" type="slidenum">
              <a:rPr lang="en-US" smtClean="0"/>
              <a:t>21</a:t>
            </a:fld>
            <a:endParaRPr lang="en-US" dirty="0"/>
          </a:p>
        </p:txBody>
      </p:sp>
      <p:grpSp>
        <p:nvGrpSpPr>
          <p:cNvPr id="22" name="Group 21">
            <a:extLst>
              <a:ext uri="{FF2B5EF4-FFF2-40B4-BE49-F238E27FC236}">
                <a16:creationId xmlns:a16="http://schemas.microsoft.com/office/drawing/2014/main" id="{FA04DB43-C910-4951-8DC3-E4267E554A5A}"/>
              </a:ext>
            </a:extLst>
          </p:cNvPr>
          <p:cNvGrpSpPr/>
          <p:nvPr/>
        </p:nvGrpSpPr>
        <p:grpSpPr>
          <a:xfrm>
            <a:off x="335291" y="2013458"/>
            <a:ext cx="8473418" cy="4672928"/>
            <a:chOff x="-700088" y="983531"/>
            <a:chExt cx="10544176" cy="5590307"/>
          </a:xfrm>
        </p:grpSpPr>
        <p:pic>
          <p:nvPicPr>
            <p:cNvPr id="9" name="Picture 8">
              <a:extLst>
                <a:ext uri="{FF2B5EF4-FFF2-40B4-BE49-F238E27FC236}">
                  <a16:creationId xmlns:a16="http://schemas.microsoft.com/office/drawing/2014/main" id="{DE70C41F-86AA-4545-BF42-572438E8D1A7}"/>
                </a:ext>
              </a:extLst>
            </p:cNvPr>
            <p:cNvPicPr>
              <a:picLocks noChangeAspect="1"/>
            </p:cNvPicPr>
            <p:nvPr/>
          </p:nvPicPr>
          <p:blipFill>
            <a:blip r:embed="rId2"/>
            <a:stretch>
              <a:fillRect/>
            </a:stretch>
          </p:blipFill>
          <p:spPr>
            <a:xfrm rot="19949983">
              <a:off x="5492227" y="983531"/>
              <a:ext cx="1435671" cy="1032596"/>
            </a:xfrm>
            <a:prstGeom prst="rect">
              <a:avLst/>
            </a:prstGeom>
          </p:spPr>
        </p:pic>
        <p:pic>
          <p:nvPicPr>
            <p:cNvPr id="10" name="Picture 9">
              <a:extLst>
                <a:ext uri="{FF2B5EF4-FFF2-40B4-BE49-F238E27FC236}">
                  <a16:creationId xmlns:a16="http://schemas.microsoft.com/office/drawing/2014/main" id="{1C553607-C9E2-4AED-8644-75B760FD81E7}"/>
                </a:ext>
              </a:extLst>
            </p:cNvPr>
            <p:cNvPicPr>
              <a:picLocks noChangeAspect="1"/>
            </p:cNvPicPr>
            <p:nvPr/>
          </p:nvPicPr>
          <p:blipFill>
            <a:blip r:embed="rId2"/>
            <a:stretch>
              <a:fillRect/>
            </a:stretch>
          </p:blipFill>
          <p:spPr>
            <a:xfrm rot="14149800">
              <a:off x="-160072" y="2306016"/>
              <a:ext cx="1165398" cy="838204"/>
            </a:xfrm>
            <a:prstGeom prst="rect">
              <a:avLst/>
            </a:prstGeom>
          </p:spPr>
        </p:pic>
        <p:pic>
          <p:nvPicPr>
            <p:cNvPr id="11" name="Picture 10">
              <a:extLst>
                <a:ext uri="{FF2B5EF4-FFF2-40B4-BE49-F238E27FC236}">
                  <a16:creationId xmlns:a16="http://schemas.microsoft.com/office/drawing/2014/main" id="{26D642B7-1B9D-4465-88CB-13A1C501A703}"/>
                </a:ext>
              </a:extLst>
            </p:cNvPr>
            <p:cNvPicPr>
              <a:picLocks noChangeAspect="1"/>
            </p:cNvPicPr>
            <p:nvPr/>
          </p:nvPicPr>
          <p:blipFill>
            <a:blip r:embed="rId3"/>
            <a:stretch>
              <a:fillRect/>
            </a:stretch>
          </p:blipFill>
          <p:spPr>
            <a:xfrm rot="19005147">
              <a:off x="5731580" y="2792246"/>
              <a:ext cx="1219200" cy="876786"/>
            </a:xfrm>
            <a:prstGeom prst="rect">
              <a:avLst/>
            </a:prstGeom>
          </p:spPr>
        </p:pic>
        <p:pic>
          <p:nvPicPr>
            <p:cNvPr id="13" name="Picture 12">
              <a:extLst>
                <a:ext uri="{FF2B5EF4-FFF2-40B4-BE49-F238E27FC236}">
                  <a16:creationId xmlns:a16="http://schemas.microsoft.com/office/drawing/2014/main" id="{29F26CF2-CC46-4889-9D9A-83C9870BFB0F}"/>
                </a:ext>
              </a:extLst>
            </p:cNvPr>
            <p:cNvPicPr>
              <a:picLocks noChangeAspect="1"/>
            </p:cNvPicPr>
            <p:nvPr/>
          </p:nvPicPr>
          <p:blipFill>
            <a:blip r:embed="rId4"/>
            <a:stretch>
              <a:fillRect/>
            </a:stretch>
          </p:blipFill>
          <p:spPr>
            <a:xfrm rot="6411631">
              <a:off x="2792716" y="4700113"/>
              <a:ext cx="1216958" cy="1293704"/>
            </a:xfrm>
            <a:prstGeom prst="rect">
              <a:avLst/>
            </a:prstGeom>
          </p:spPr>
        </p:pic>
        <p:pic>
          <p:nvPicPr>
            <p:cNvPr id="14" name="Picture 13">
              <a:extLst>
                <a:ext uri="{FF2B5EF4-FFF2-40B4-BE49-F238E27FC236}">
                  <a16:creationId xmlns:a16="http://schemas.microsoft.com/office/drawing/2014/main" id="{AE25365E-BE56-4E41-8306-432DEA8CF637}"/>
                </a:ext>
              </a:extLst>
            </p:cNvPr>
            <p:cNvPicPr>
              <a:picLocks noChangeAspect="1"/>
            </p:cNvPicPr>
            <p:nvPr/>
          </p:nvPicPr>
          <p:blipFill>
            <a:blip r:embed="rId4"/>
            <a:stretch>
              <a:fillRect/>
            </a:stretch>
          </p:blipFill>
          <p:spPr>
            <a:xfrm rot="16557456">
              <a:off x="2724450" y="2898409"/>
              <a:ext cx="1362515" cy="1448440"/>
            </a:xfrm>
            <a:prstGeom prst="rect">
              <a:avLst/>
            </a:prstGeom>
          </p:spPr>
        </p:pic>
        <p:grpSp>
          <p:nvGrpSpPr>
            <p:cNvPr id="3" name="Group 4">
              <a:extLst>
                <a:ext uri="{FF2B5EF4-FFF2-40B4-BE49-F238E27FC236}">
                  <a16:creationId xmlns:a16="http://schemas.microsoft.com/office/drawing/2014/main" id="{23E51959-A644-4950-BF43-78889A7FE02D}"/>
                </a:ext>
              </a:extLst>
            </p:cNvPr>
            <p:cNvGrpSpPr>
              <a:grpSpLocks noChangeAspect="1"/>
            </p:cNvGrpSpPr>
            <p:nvPr/>
          </p:nvGrpSpPr>
          <p:grpSpPr bwMode="auto">
            <a:xfrm>
              <a:off x="3759200" y="4375150"/>
              <a:ext cx="3151188" cy="2198688"/>
              <a:chOff x="2368" y="2756"/>
              <a:chExt cx="1985" cy="1385"/>
            </a:xfrm>
          </p:grpSpPr>
          <p:sp>
            <p:nvSpPr>
              <p:cNvPr id="15" name="AutoShape 3">
                <a:extLst>
                  <a:ext uri="{FF2B5EF4-FFF2-40B4-BE49-F238E27FC236}">
                    <a16:creationId xmlns:a16="http://schemas.microsoft.com/office/drawing/2014/main" id="{9451C769-2A83-411D-86F6-D3D6312A6C12}"/>
                  </a:ext>
                </a:extLst>
              </p:cNvPr>
              <p:cNvSpPr>
                <a:spLocks noChangeAspect="1" noChangeArrowheads="1" noTextEdit="1"/>
              </p:cNvSpPr>
              <p:nvPr/>
            </p:nvSpPr>
            <p:spPr bwMode="auto">
              <a:xfrm>
                <a:off x="2368" y="2756"/>
                <a:ext cx="1985" cy="1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a:extLst>
                  <a:ext uri="{FF2B5EF4-FFF2-40B4-BE49-F238E27FC236}">
                    <a16:creationId xmlns:a16="http://schemas.microsoft.com/office/drawing/2014/main" id="{07DE4CB5-EB3D-4788-BB3A-0BED8D251D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8" y="2756"/>
                <a:ext cx="1989" cy="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Group 8">
              <a:extLst>
                <a:ext uri="{FF2B5EF4-FFF2-40B4-BE49-F238E27FC236}">
                  <a16:creationId xmlns:a16="http://schemas.microsoft.com/office/drawing/2014/main" id="{6EE4E981-C4F9-4493-A4BD-BB0765ABB55F}"/>
                </a:ext>
              </a:extLst>
            </p:cNvPr>
            <p:cNvGrpSpPr>
              <a:grpSpLocks noChangeAspect="1"/>
            </p:cNvGrpSpPr>
            <p:nvPr/>
          </p:nvGrpSpPr>
          <p:grpSpPr bwMode="auto">
            <a:xfrm>
              <a:off x="-79375" y="3511550"/>
              <a:ext cx="2903538" cy="2806700"/>
              <a:chOff x="-50" y="2212"/>
              <a:chExt cx="1829" cy="1768"/>
            </a:xfrm>
          </p:grpSpPr>
          <p:sp>
            <p:nvSpPr>
              <p:cNvPr id="17" name="AutoShape 7">
                <a:extLst>
                  <a:ext uri="{FF2B5EF4-FFF2-40B4-BE49-F238E27FC236}">
                    <a16:creationId xmlns:a16="http://schemas.microsoft.com/office/drawing/2014/main" id="{F03F9686-B364-4508-80A4-D4A79D2741A4}"/>
                  </a:ext>
                </a:extLst>
              </p:cNvPr>
              <p:cNvSpPr>
                <a:spLocks noChangeAspect="1" noChangeArrowheads="1" noTextEdit="1"/>
              </p:cNvSpPr>
              <p:nvPr/>
            </p:nvSpPr>
            <p:spPr bwMode="auto">
              <a:xfrm>
                <a:off x="-50" y="2212"/>
                <a:ext cx="1829" cy="1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57" name="Picture 9">
                <a:extLst>
                  <a:ext uri="{FF2B5EF4-FFF2-40B4-BE49-F238E27FC236}">
                    <a16:creationId xmlns:a16="http://schemas.microsoft.com/office/drawing/2014/main" id="{2588AF0E-D6A1-4F2D-8C1F-3BE4E832D6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 y="2212"/>
                <a:ext cx="1832" cy="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12">
              <a:extLst>
                <a:ext uri="{FF2B5EF4-FFF2-40B4-BE49-F238E27FC236}">
                  <a16:creationId xmlns:a16="http://schemas.microsoft.com/office/drawing/2014/main" id="{FCC7CB44-2E79-4CF5-A038-71FBF0F64E72}"/>
                </a:ext>
              </a:extLst>
            </p:cNvPr>
            <p:cNvGrpSpPr>
              <a:grpSpLocks noChangeAspect="1"/>
            </p:cNvGrpSpPr>
            <p:nvPr/>
          </p:nvGrpSpPr>
          <p:grpSpPr bwMode="auto">
            <a:xfrm>
              <a:off x="6969125" y="1068388"/>
              <a:ext cx="2874963" cy="3608387"/>
              <a:chOff x="4390" y="673"/>
              <a:chExt cx="1811" cy="2273"/>
            </a:xfrm>
          </p:grpSpPr>
          <p:sp>
            <p:nvSpPr>
              <p:cNvPr id="19" name="AutoShape 11">
                <a:extLst>
                  <a:ext uri="{FF2B5EF4-FFF2-40B4-BE49-F238E27FC236}">
                    <a16:creationId xmlns:a16="http://schemas.microsoft.com/office/drawing/2014/main" id="{586C7901-267C-4722-B2DA-779C88AEDB42}"/>
                  </a:ext>
                </a:extLst>
              </p:cNvPr>
              <p:cNvSpPr>
                <a:spLocks noChangeAspect="1" noChangeArrowheads="1" noTextEdit="1"/>
              </p:cNvSpPr>
              <p:nvPr/>
            </p:nvSpPr>
            <p:spPr bwMode="auto">
              <a:xfrm>
                <a:off x="4390" y="673"/>
                <a:ext cx="1811" cy="2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61" name="Picture 13">
                <a:extLst>
                  <a:ext uri="{FF2B5EF4-FFF2-40B4-BE49-F238E27FC236}">
                    <a16:creationId xmlns:a16="http://schemas.microsoft.com/office/drawing/2014/main" id="{EC7BAA10-2228-4B99-B1C0-5D61CF691E5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90" y="673"/>
                <a:ext cx="1815" cy="2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 name="Group 16">
              <a:extLst>
                <a:ext uri="{FF2B5EF4-FFF2-40B4-BE49-F238E27FC236}">
                  <a16:creationId xmlns:a16="http://schemas.microsoft.com/office/drawing/2014/main" id="{840813E6-43E6-4776-B8D4-976ECECC8176}"/>
                </a:ext>
              </a:extLst>
            </p:cNvPr>
            <p:cNvGrpSpPr>
              <a:grpSpLocks noChangeAspect="1"/>
            </p:cNvGrpSpPr>
            <p:nvPr/>
          </p:nvGrpSpPr>
          <p:grpSpPr bwMode="auto">
            <a:xfrm>
              <a:off x="-700088" y="1190625"/>
              <a:ext cx="3592513" cy="1160463"/>
              <a:chOff x="-441" y="750"/>
              <a:chExt cx="2263" cy="731"/>
            </a:xfrm>
          </p:grpSpPr>
          <p:sp>
            <p:nvSpPr>
              <p:cNvPr id="21" name="AutoShape 15">
                <a:extLst>
                  <a:ext uri="{FF2B5EF4-FFF2-40B4-BE49-F238E27FC236}">
                    <a16:creationId xmlns:a16="http://schemas.microsoft.com/office/drawing/2014/main" id="{4E8ABE2A-EC5E-431A-9F81-2E3B10E2D33E}"/>
                  </a:ext>
                </a:extLst>
              </p:cNvPr>
              <p:cNvSpPr>
                <a:spLocks noChangeAspect="1" noChangeArrowheads="1" noTextEdit="1"/>
              </p:cNvSpPr>
              <p:nvPr/>
            </p:nvSpPr>
            <p:spPr bwMode="auto">
              <a:xfrm>
                <a:off x="-441" y="750"/>
                <a:ext cx="2263" cy="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65" name="Picture 17">
                <a:extLst>
                  <a:ext uri="{FF2B5EF4-FFF2-40B4-BE49-F238E27FC236}">
                    <a16:creationId xmlns:a16="http://schemas.microsoft.com/office/drawing/2014/main" id="{011134EC-AE2D-4021-A24B-96016A81163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 y="750"/>
                <a:ext cx="2267" cy="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316243917"/>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9F680-3691-4CC2-860C-4B4C0F02E0ED}"/>
              </a:ext>
            </a:extLst>
          </p:cNvPr>
          <p:cNvSpPr>
            <a:spLocks noGrp="1"/>
          </p:cNvSpPr>
          <p:nvPr>
            <p:ph type="title"/>
          </p:nvPr>
        </p:nvSpPr>
        <p:spPr/>
        <p:txBody>
          <a:bodyPr/>
          <a:lstStyle/>
          <a:p>
            <a:r>
              <a:rPr lang="en-US" cap="none" dirty="0"/>
              <a:t>Validation Noticed: Form Model</a:t>
            </a:r>
            <a:endParaRPr lang="en-US" dirty="0"/>
          </a:p>
        </p:txBody>
      </p:sp>
      <p:sp>
        <p:nvSpPr>
          <p:cNvPr id="4" name="Slide Number Placeholder 3">
            <a:extLst>
              <a:ext uri="{FF2B5EF4-FFF2-40B4-BE49-F238E27FC236}">
                <a16:creationId xmlns:a16="http://schemas.microsoft.com/office/drawing/2014/main" id="{13628A15-12F7-491F-BD56-DC0E13AF2B22}"/>
              </a:ext>
            </a:extLst>
          </p:cNvPr>
          <p:cNvSpPr>
            <a:spLocks noGrp="1"/>
          </p:cNvSpPr>
          <p:nvPr>
            <p:ph type="sldNum" sz="quarter" idx="12"/>
          </p:nvPr>
        </p:nvSpPr>
        <p:spPr>
          <a:xfrm>
            <a:off x="8185710" y="6321261"/>
            <a:ext cx="770468" cy="365125"/>
          </a:xfrm>
        </p:spPr>
        <p:txBody>
          <a:bodyPr/>
          <a:lstStyle/>
          <a:p>
            <a:fld id="{5B2B136B-C6C2-A846-B003-F2F7131A9CB3}" type="slidenum">
              <a:rPr lang="en-US" smtClean="0"/>
              <a:t>22</a:t>
            </a:fld>
            <a:endParaRPr lang="en-US" dirty="0"/>
          </a:p>
        </p:txBody>
      </p:sp>
      <p:grpSp>
        <p:nvGrpSpPr>
          <p:cNvPr id="3" name="Group 2">
            <a:extLst>
              <a:ext uri="{FF2B5EF4-FFF2-40B4-BE49-F238E27FC236}">
                <a16:creationId xmlns:a16="http://schemas.microsoft.com/office/drawing/2014/main" id="{22ADE0DF-3C93-495E-A0EE-ED267E72DCCA}"/>
              </a:ext>
            </a:extLst>
          </p:cNvPr>
          <p:cNvGrpSpPr/>
          <p:nvPr/>
        </p:nvGrpSpPr>
        <p:grpSpPr>
          <a:xfrm>
            <a:off x="492059" y="1996580"/>
            <a:ext cx="8159883" cy="4745858"/>
            <a:chOff x="626777" y="874968"/>
            <a:chExt cx="7890447" cy="5108065"/>
          </a:xfrm>
        </p:grpSpPr>
        <p:pic>
          <p:nvPicPr>
            <p:cNvPr id="6" name="Picture 5">
              <a:extLst>
                <a:ext uri="{FF2B5EF4-FFF2-40B4-BE49-F238E27FC236}">
                  <a16:creationId xmlns:a16="http://schemas.microsoft.com/office/drawing/2014/main" id="{00CCA5DA-9F4B-49E5-96B8-3CAA943CFC93}"/>
                </a:ext>
              </a:extLst>
            </p:cNvPr>
            <p:cNvPicPr>
              <a:picLocks noChangeAspect="1"/>
            </p:cNvPicPr>
            <p:nvPr/>
          </p:nvPicPr>
          <p:blipFill>
            <a:blip r:embed="rId2"/>
            <a:stretch>
              <a:fillRect/>
            </a:stretch>
          </p:blipFill>
          <p:spPr>
            <a:xfrm rot="17111731">
              <a:off x="901544" y="4914252"/>
              <a:ext cx="689098" cy="1238632"/>
            </a:xfrm>
            <a:prstGeom prst="rect">
              <a:avLst/>
            </a:prstGeom>
          </p:spPr>
        </p:pic>
        <p:pic>
          <p:nvPicPr>
            <p:cNvPr id="7" name="Picture 6">
              <a:extLst>
                <a:ext uri="{FF2B5EF4-FFF2-40B4-BE49-F238E27FC236}">
                  <a16:creationId xmlns:a16="http://schemas.microsoft.com/office/drawing/2014/main" id="{F429E7DF-6290-4A3B-9329-4ADEE83EC9E2}"/>
                </a:ext>
              </a:extLst>
            </p:cNvPr>
            <p:cNvPicPr>
              <a:picLocks noChangeAspect="1"/>
            </p:cNvPicPr>
            <p:nvPr/>
          </p:nvPicPr>
          <p:blipFill>
            <a:blip r:embed="rId3"/>
            <a:stretch>
              <a:fillRect/>
            </a:stretch>
          </p:blipFill>
          <p:spPr>
            <a:xfrm>
              <a:off x="1583024" y="1585321"/>
              <a:ext cx="6511933" cy="3122046"/>
            </a:xfrm>
            <a:prstGeom prst="rect">
              <a:avLst/>
            </a:prstGeom>
          </p:spPr>
        </p:pic>
        <p:sp>
          <p:nvSpPr>
            <p:cNvPr id="8" name="TextBox 6">
              <a:extLst>
                <a:ext uri="{FF2B5EF4-FFF2-40B4-BE49-F238E27FC236}">
                  <a16:creationId xmlns:a16="http://schemas.microsoft.com/office/drawing/2014/main" id="{CA2A630E-AD34-4835-BC5C-C87A73EE2415}"/>
                </a:ext>
              </a:extLst>
            </p:cNvPr>
            <p:cNvSpPr txBox="1"/>
            <p:nvPr/>
          </p:nvSpPr>
          <p:spPr>
            <a:xfrm>
              <a:off x="2497424" y="874968"/>
              <a:ext cx="4267200" cy="369332"/>
            </a:xfrm>
            <a:prstGeom prst="rect">
              <a:avLst/>
            </a:prstGeom>
            <a:noFill/>
            <a:ln>
              <a:noFill/>
            </a:ln>
          </p:spPr>
          <p:txBody>
            <a:bodyPr wrap="square" rtlCol="0" anchor="ctr" anchorCtr="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Bottom portion of form</a:t>
              </a:r>
            </a:p>
          </p:txBody>
        </p:sp>
        <p:sp>
          <p:nvSpPr>
            <p:cNvPr id="9" name="TextBox 3">
              <a:extLst>
                <a:ext uri="{FF2B5EF4-FFF2-40B4-BE49-F238E27FC236}">
                  <a16:creationId xmlns:a16="http://schemas.microsoft.com/office/drawing/2014/main" id="{A6A560AE-5AB1-4294-B2C0-8C7ADFDEB7F5}"/>
                </a:ext>
              </a:extLst>
            </p:cNvPr>
            <p:cNvSpPr txBox="1"/>
            <p:nvPr/>
          </p:nvSpPr>
          <p:spPr>
            <a:xfrm>
              <a:off x="1877069" y="5336702"/>
              <a:ext cx="6640155" cy="646331"/>
            </a:xfrm>
            <a:prstGeom prst="rect">
              <a:avLst/>
            </a:prstGeom>
            <a:noFill/>
            <a:ln>
              <a:noFill/>
            </a:ln>
          </p:spPr>
          <p:txBody>
            <a:bodyPr wrap="square" rtlCol="0" anchor="ctr" anchorCtr="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Reverse side contains any state-specific items, when required, that do not fit on the front of the notice.</a:t>
              </a:r>
            </a:p>
          </p:txBody>
        </p:sp>
      </p:grpSp>
    </p:spTree>
    <p:extLst>
      <p:ext uri="{BB962C8B-B14F-4D97-AF65-F5344CB8AC3E}">
        <p14:creationId xmlns:p14="http://schemas.microsoft.com/office/powerpoint/2010/main" val="1720076434"/>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9F680-3691-4CC2-860C-4B4C0F02E0ED}"/>
              </a:ext>
            </a:extLst>
          </p:cNvPr>
          <p:cNvSpPr>
            <a:spLocks noGrp="1"/>
          </p:cNvSpPr>
          <p:nvPr>
            <p:ph type="title"/>
          </p:nvPr>
        </p:nvSpPr>
        <p:spPr/>
        <p:txBody>
          <a:bodyPr/>
          <a:lstStyle/>
          <a:p>
            <a:r>
              <a:rPr lang="en-US" cap="none" dirty="0"/>
              <a:t>1</a:t>
            </a:r>
            <a:r>
              <a:rPr lang="en-US" cap="none" baseline="30000" dirty="0"/>
              <a:t>st</a:t>
            </a:r>
            <a:r>
              <a:rPr lang="en-US" cap="none" dirty="0"/>
              <a:t> Party Impact</a:t>
            </a:r>
            <a:endParaRPr lang="en-US" dirty="0"/>
          </a:p>
        </p:txBody>
      </p:sp>
      <p:sp>
        <p:nvSpPr>
          <p:cNvPr id="4" name="Slide Number Placeholder 3">
            <a:extLst>
              <a:ext uri="{FF2B5EF4-FFF2-40B4-BE49-F238E27FC236}">
                <a16:creationId xmlns:a16="http://schemas.microsoft.com/office/drawing/2014/main" id="{13628A15-12F7-491F-BD56-DC0E13AF2B22}"/>
              </a:ext>
            </a:extLst>
          </p:cNvPr>
          <p:cNvSpPr>
            <a:spLocks noGrp="1"/>
          </p:cNvSpPr>
          <p:nvPr>
            <p:ph type="sldNum" sz="quarter" idx="12"/>
          </p:nvPr>
        </p:nvSpPr>
        <p:spPr>
          <a:xfrm>
            <a:off x="8185710" y="6321261"/>
            <a:ext cx="770468" cy="365125"/>
          </a:xfrm>
        </p:spPr>
        <p:txBody>
          <a:bodyPr/>
          <a:lstStyle/>
          <a:p>
            <a:fld id="{5B2B136B-C6C2-A846-B003-F2F7131A9CB3}" type="slidenum">
              <a:rPr lang="en-US" smtClean="0"/>
              <a:t>23</a:t>
            </a:fld>
            <a:endParaRPr lang="en-US" dirty="0"/>
          </a:p>
        </p:txBody>
      </p:sp>
      <p:sp>
        <p:nvSpPr>
          <p:cNvPr id="5" name="Content Placeholder 4">
            <a:extLst>
              <a:ext uri="{FF2B5EF4-FFF2-40B4-BE49-F238E27FC236}">
                <a16:creationId xmlns:a16="http://schemas.microsoft.com/office/drawing/2014/main" id="{A4484CA0-535C-4730-B8E4-3E051725343A}"/>
              </a:ext>
            </a:extLst>
          </p:cNvPr>
          <p:cNvSpPr>
            <a:spLocks noGrp="1"/>
          </p:cNvSpPr>
          <p:nvPr>
            <p:ph idx="1"/>
          </p:nvPr>
        </p:nvSpPr>
        <p:spPr>
          <a:xfrm>
            <a:off x="581192" y="1984359"/>
            <a:ext cx="7989752" cy="4123345"/>
          </a:xfrm>
        </p:spPr>
        <p:txBody>
          <a:bodyPr>
            <a:normAutofit/>
          </a:bodyPr>
          <a:lstStyle/>
          <a:p>
            <a:pPr marL="0" indent="0">
              <a:buNone/>
            </a:pPr>
            <a:r>
              <a:rPr lang="en-US" dirty="0"/>
              <a:t>Schools will need to incorporate the elements of the final rules into their oversight of debt collectors which includes Credit Bureau Reporting and Debt Validation. </a:t>
            </a:r>
          </a:p>
          <a:p>
            <a:pPr lvl="1"/>
            <a:r>
              <a:rPr lang="en-US" dirty="0"/>
              <a:t>Ensure contact attempts are made at “convenient times”; e.g. agencies need to consider consumer’s time zone</a:t>
            </a:r>
          </a:p>
          <a:p>
            <a:pPr lvl="1"/>
            <a:r>
              <a:rPr lang="en-US" dirty="0"/>
              <a:t>Monitor call frequency</a:t>
            </a:r>
          </a:p>
          <a:p>
            <a:pPr lvl="1"/>
            <a:r>
              <a:rPr lang="en-US" dirty="0"/>
              <a:t>Monitor proper disclosures are performed (Mini-Miranda)</a:t>
            </a:r>
          </a:p>
          <a:p>
            <a:pPr lvl="1"/>
            <a:r>
              <a:rPr lang="en-US" dirty="0"/>
              <a:t>Monitor for potential harassment contact attempts via all communication channels </a:t>
            </a:r>
          </a:p>
          <a:p>
            <a:pPr lvl="1"/>
            <a:r>
              <a:rPr lang="en-US" dirty="0"/>
              <a:t>Schools should be prepared to work with your agency partners to ensure compliance for both the agency and your school</a:t>
            </a:r>
          </a:p>
        </p:txBody>
      </p:sp>
    </p:spTree>
    <p:extLst>
      <p:ext uri="{BB962C8B-B14F-4D97-AF65-F5344CB8AC3E}">
        <p14:creationId xmlns:p14="http://schemas.microsoft.com/office/powerpoint/2010/main" val="1233640883"/>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9F680-3691-4CC2-860C-4B4C0F02E0ED}"/>
              </a:ext>
            </a:extLst>
          </p:cNvPr>
          <p:cNvSpPr>
            <a:spLocks noGrp="1"/>
          </p:cNvSpPr>
          <p:nvPr>
            <p:ph type="title"/>
          </p:nvPr>
        </p:nvSpPr>
        <p:spPr/>
        <p:txBody>
          <a:bodyPr/>
          <a:lstStyle/>
          <a:p>
            <a:r>
              <a:rPr lang="en-US" cap="none" dirty="0"/>
              <a:t>Committed Partnership</a:t>
            </a:r>
            <a:endParaRPr lang="en-US" dirty="0"/>
          </a:p>
        </p:txBody>
      </p:sp>
      <p:sp>
        <p:nvSpPr>
          <p:cNvPr id="4" name="Slide Number Placeholder 3">
            <a:extLst>
              <a:ext uri="{FF2B5EF4-FFF2-40B4-BE49-F238E27FC236}">
                <a16:creationId xmlns:a16="http://schemas.microsoft.com/office/drawing/2014/main" id="{13628A15-12F7-491F-BD56-DC0E13AF2B22}"/>
              </a:ext>
            </a:extLst>
          </p:cNvPr>
          <p:cNvSpPr>
            <a:spLocks noGrp="1"/>
          </p:cNvSpPr>
          <p:nvPr>
            <p:ph type="sldNum" sz="quarter" idx="12"/>
          </p:nvPr>
        </p:nvSpPr>
        <p:spPr>
          <a:xfrm>
            <a:off x="8185710" y="6321261"/>
            <a:ext cx="770468" cy="365125"/>
          </a:xfrm>
        </p:spPr>
        <p:txBody>
          <a:bodyPr/>
          <a:lstStyle/>
          <a:p>
            <a:fld id="{5B2B136B-C6C2-A846-B003-F2F7131A9CB3}" type="slidenum">
              <a:rPr lang="en-US" smtClean="0"/>
              <a:t>24</a:t>
            </a:fld>
            <a:endParaRPr lang="en-US" dirty="0"/>
          </a:p>
        </p:txBody>
      </p:sp>
      <p:sp>
        <p:nvSpPr>
          <p:cNvPr id="5" name="Content Placeholder 4">
            <a:extLst>
              <a:ext uri="{FF2B5EF4-FFF2-40B4-BE49-F238E27FC236}">
                <a16:creationId xmlns:a16="http://schemas.microsoft.com/office/drawing/2014/main" id="{A4484CA0-535C-4730-B8E4-3E051725343A}"/>
              </a:ext>
            </a:extLst>
          </p:cNvPr>
          <p:cNvSpPr>
            <a:spLocks noGrp="1"/>
          </p:cNvSpPr>
          <p:nvPr>
            <p:ph idx="1"/>
          </p:nvPr>
        </p:nvSpPr>
        <p:spPr>
          <a:xfrm>
            <a:off x="581192" y="2228004"/>
            <a:ext cx="7989752" cy="2108866"/>
          </a:xfrm>
        </p:spPr>
        <p:txBody>
          <a:bodyPr>
            <a:normAutofit/>
          </a:bodyPr>
          <a:lstStyle/>
          <a:p>
            <a:pPr marL="0" indent="0">
              <a:buNone/>
            </a:pPr>
            <a:r>
              <a:rPr lang="en-US" dirty="0"/>
              <a:t>As in all aspects of the School/Agency partnership, collection agencies desire accurate, clear and timely communication and information from their school partners.</a:t>
            </a:r>
          </a:p>
          <a:p>
            <a:endParaRPr lang="en-US" dirty="0"/>
          </a:p>
          <a:p>
            <a:pPr marL="0" indent="0">
              <a:buNone/>
            </a:pPr>
            <a:r>
              <a:rPr lang="en-US" dirty="0"/>
              <a:t>Collection agency data is only as good and as compliant as the data received from our clients.</a:t>
            </a:r>
          </a:p>
        </p:txBody>
      </p:sp>
      <p:pic>
        <p:nvPicPr>
          <p:cNvPr id="8" name="Content Placeholder 2">
            <a:extLst>
              <a:ext uri="{FF2B5EF4-FFF2-40B4-BE49-F238E27FC236}">
                <a16:creationId xmlns:a16="http://schemas.microsoft.com/office/drawing/2014/main" id="{A07C6CBB-6994-46B7-93BA-6D6EEA12AD6C}"/>
              </a:ext>
            </a:extLst>
          </p:cNvPr>
          <p:cNvPicPr>
            <a:picLocks noGrp="1" noChangeAspect="1"/>
          </p:cNvPicPr>
          <p:nvPr/>
        </p:nvPicPr>
        <p:blipFill>
          <a:blip r:embed="rId2"/>
          <a:stretch>
            <a:fillRect/>
          </a:stretch>
        </p:blipFill>
        <p:spPr>
          <a:xfrm>
            <a:off x="3121403" y="4470629"/>
            <a:ext cx="3214084" cy="214424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87325899"/>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15C91-898B-41FF-9FE9-B7E5A18081C0}"/>
              </a:ext>
            </a:extLst>
          </p:cNvPr>
          <p:cNvSpPr>
            <a:spLocks noGrp="1"/>
          </p:cNvSpPr>
          <p:nvPr>
            <p:ph type="title"/>
          </p:nvPr>
        </p:nvSpPr>
        <p:spPr/>
        <p:txBody>
          <a:bodyPr/>
          <a:lstStyle/>
          <a:p>
            <a:r>
              <a:rPr lang="en-US" cap="none" dirty="0"/>
              <a:t>Questions</a:t>
            </a:r>
          </a:p>
        </p:txBody>
      </p:sp>
      <p:sp>
        <p:nvSpPr>
          <p:cNvPr id="6" name="Slide Number Placeholder 3">
            <a:extLst>
              <a:ext uri="{FF2B5EF4-FFF2-40B4-BE49-F238E27FC236}">
                <a16:creationId xmlns:a16="http://schemas.microsoft.com/office/drawing/2014/main" id="{BDB9E09D-DE06-455D-8C81-C8620771E850}"/>
              </a:ext>
            </a:extLst>
          </p:cNvPr>
          <p:cNvSpPr txBox="1">
            <a:spLocks/>
          </p:cNvSpPr>
          <p:nvPr/>
        </p:nvSpPr>
        <p:spPr>
          <a:xfrm>
            <a:off x="7819594" y="6321261"/>
            <a:ext cx="770468"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2B136B-C6C2-A846-B003-F2F7131A9CB3}" type="slidenum">
              <a:rPr lang="en-US" smtClean="0"/>
              <a:pPr/>
              <a:t>25</a:t>
            </a:fld>
            <a:endParaRPr lang="en-US" dirty="0"/>
          </a:p>
        </p:txBody>
      </p:sp>
      <p:sp>
        <p:nvSpPr>
          <p:cNvPr id="10" name="Rectangle 9">
            <a:extLst>
              <a:ext uri="{FF2B5EF4-FFF2-40B4-BE49-F238E27FC236}">
                <a16:creationId xmlns:a16="http://schemas.microsoft.com/office/drawing/2014/main" id="{8F56735E-229A-4162-83E6-CF62228C8B3F}"/>
              </a:ext>
            </a:extLst>
          </p:cNvPr>
          <p:cNvSpPr/>
          <p:nvPr/>
        </p:nvSpPr>
        <p:spPr>
          <a:xfrm>
            <a:off x="8391331" y="6055568"/>
            <a:ext cx="118187" cy="183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06F6207-2B64-4F2B-AFC1-094C9F7E13D1}"/>
              </a:ext>
            </a:extLst>
          </p:cNvPr>
          <p:cNvSpPr/>
          <p:nvPr/>
        </p:nvSpPr>
        <p:spPr>
          <a:xfrm>
            <a:off x="460311" y="4385388"/>
            <a:ext cx="8201554" cy="235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CF1AE304-F811-4AFE-A160-6F98C40941E7}"/>
              </a:ext>
            </a:extLst>
          </p:cNvPr>
          <p:cNvCxnSpPr>
            <a:cxnSpLocks/>
          </p:cNvCxnSpPr>
          <p:nvPr/>
        </p:nvCxnSpPr>
        <p:spPr>
          <a:xfrm>
            <a:off x="3097989" y="4746171"/>
            <a:ext cx="0" cy="186117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EE7BE86-D2E1-493B-8E51-CD9A5FC1513F}"/>
              </a:ext>
            </a:extLst>
          </p:cNvPr>
          <p:cNvCxnSpPr>
            <a:cxnSpLocks/>
          </p:cNvCxnSpPr>
          <p:nvPr/>
        </p:nvCxnSpPr>
        <p:spPr>
          <a:xfrm>
            <a:off x="5970071" y="4746171"/>
            <a:ext cx="0" cy="186117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FCFB9AE-52A8-4344-B3AB-159F0B7E583D}"/>
              </a:ext>
            </a:extLst>
          </p:cNvPr>
          <p:cNvSpPr txBox="1"/>
          <p:nvPr/>
        </p:nvSpPr>
        <p:spPr>
          <a:xfrm>
            <a:off x="4242711" y="5088462"/>
            <a:ext cx="1662270" cy="369332"/>
          </a:xfrm>
          <a:prstGeom prst="rect">
            <a:avLst/>
          </a:prstGeom>
          <a:noFill/>
        </p:spPr>
        <p:txBody>
          <a:bodyPr wrap="square" rtlCol="0">
            <a:spAutoFit/>
          </a:bodyPr>
          <a:lstStyle/>
          <a:p>
            <a:r>
              <a:rPr lang="en-US" b="1" dirty="0">
                <a:solidFill>
                  <a:srgbClr val="19468D"/>
                </a:solidFill>
              </a:rPr>
              <a:t>Scott Medley</a:t>
            </a:r>
          </a:p>
        </p:txBody>
      </p:sp>
      <p:sp>
        <p:nvSpPr>
          <p:cNvPr id="25" name="TextBox 24">
            <a:extLst>
              <a:ext uri="{FF2B5EF4-FFF2-40B4-BE49-F238E27FC236}">
                <a16:creationId xmlns:a16="http://schemas.microsoft.com/office/drawing/2014/main" id="{4362E962-9095-4C72-95AF-940D297412D7}"/>
              </a:ext>
            </a:extLst>
          </p:cNvPr>
          <p:cNvSpPr txBox="1"/>
          <p:nvPr/>
        </p:nvSpPr>
        <p:spPr>
          <a:xfrm>
            <a:off x="429597" y="5619787"/>
            <a:ext cx="2637678" cy="832104"/>
          </a:xfrm>
          <a:prstGeom prst="rect">
            <a:avLst/>
          </a:prstGeom>
          <a:noFill/>
        </p:spPr>
        <p:txBody>
          <a:bodyPr wrap="square" rtlCol="0">
            <a:spAutoFit/>
          </a:bodyPr>
          <a:lstStyle/>
          <a:p>
            <a:r>
              <a:rPr lang="en-US" sz="1200" dirty="0">
                <a:solidFill>
                  <a:srgbClr val="565759"/>
                </a:solidFill>
              </a:rPr>
              <a:t>Director of Operations</a:t>
            </a:r>
          </a:p>
          <a:p>
            <a:r>
              <a:rPr lang="en-US" sz="1200" dirty="0">
                <a:solidFill>
                  <a:srgbClr val="565759"/>
                </a:solidFill>
              </a:rPr>
              <a:t>913-362-3950 x2100</a:t>
            </a:r>
          </a:p>
          <a:p>
            <a:r>
              <a:rPr lang="en-US" sz="1200" dirty="0">
                <a:solidFill>
                  <a:srgbClr val="565759"/>
                </a:solidFill>
              </a:rPr>
              <a:t>kellilowe@creditworldservices.com</a:t>
            </a:r>
          </a:p>
          <a:p>
            <a:r>
              <a:rPr lang="en-US" sz="1200" dirty="0">
                <a:solidFill>
                  <a:schemeClr val="accent1">
                    <a:lumMod val="60000"/>
                    <a:lumOff val="40000"/>
                  </a:schemeClr>
                </a:solidFill>
                <a:hlinkClick r:id="rId3">
                  <a:extLst>
                    <a:ext uri="{A12FA001-AC4F-418D-AE19-62706E023703}">
                      <ahyp:hlinkClr xmlns:ahyp="http://schemas.microsoft.com/office/drawing/2018/hyperlinkcolor" val="tx"/>
                    </a:ext>
                  </a:extLst>
                </a:hlinkClick>
              </a:rPr>
              <a:t>www.creditworldservices.com</a:t>
            </a:r>
            <a:r>
              <a:rPr lang="en-US" sz="1200" dirty="0">
                <a:solidFill>
                  <a:schemeClr val="accent1">
                    <a:lumMod val="60000"/>
                    <a:lumOff val="40000"/>
                  </a:schemeClr>
                </a:solidFill>
              </a:rPr>
              <a:t> </a:t>
            </a:r>
            <a:endParaRPr lang="en-US" sz="1200" dirty="0">
              <a:solidFill>
                <a:srgbClr val="565759"/>
              </a:solidFill>
            </a:endParaRPr>
          </a:p>
        </p:txBody>
      </p:sp>
      <p:pic>
        <p:nvPicPr>
          <p:cNvPr id="33" name="Picture 32">
            <a:extLst>
              <a:ext uri="{FF2B5EF4-FFF2-40B4-BE49-F238E27FC236}">
                <a16:creationId xmlns:a16="http://schemas.microsoft.com/office/drawing/2014/main" id="{8E9DC6C7-AC74-47A9-B1B1-817534C51EE0}"/>
              </a:ext>
            </a:extLst>
          </p:cNvPr>
          <p:cNvPicPr>
            <a:picLocks noChangeAspect="1"/>
          </p:cNvPicPr>
          <p:nvPr/>
        </p:nvPicPr>
        <p:blipFill rotWithShape="1">
          <a:blip r:embed="rId4">
            <a:extLst>
              <a:ext uri="{28A0092B-C50C-407E-A947-70E740481C1C}">
                <a14:useLocalDpi xmlns:a14="http://schemas.microsoft.com/office/drawing/2010/main" val="0"/>
              </a:ext>
            </a:extLst>
          </a:blip>
          <a:srcRect t="12335"/>
          <a:stretch/>
        </p:blipFill>
        <p:spPr>
          <a:xfrm>
            <a:off x="6553424" y="2314383"/>
            <a:ext cx="1449754" cy="1694574"/>
          </a:xfrm>
          <a:prstGeom prst="rect">
            <a:avLst/>
          </a:prstGeom>
          <a:ln>
            <a:noFill/>
          </a:ln>
          <a:effectLst>
            <a:outerShdw blurRad="190500" algn="tl" rotWithShape="0">
              <a:srgbClr val="000000">
                <a:alpha val="70000"/>
              </a:srgbClr>
            </a:outerShdw>
          </a:effectLst>
        </p:spPr>
      </p:pic>
      <p:sp>
        <p:nvSpPr>
          <p:cNvPr id="37" name="TextBox 36">
            <a:extLst>
              <a:ext uri="{FF2B5EF4-FFF2-40B4-BE49-F238E27FC236}">
                <a16:creationId xmlns:a16="http://schemas.microsoft.com/office/drawing/2014/main" id="{992BB1C2-422A-43CF-8162-F2B5B61F2308}"/>
              </a:ext>
            </a:extLst>
          </p:cNvPr>
          <p:cNvSpPr txBox="1"/>
          <p:nvPr/>
        </p:nvSpPr>
        <p:spPr>
          <a:xfrm>
            <a:off x="3371496" y="5622636"/>
            <a:ext cx="2537146" cy="832104"/>
          </a:xfrm>
          <a:prstGeom prst="rect">
            <a:avLst/>
          </a:prstGeom>
          <a:noFill/>
        </p:spPr>
        <p:txBody>
          <a:bodyPr wrap="square" rtlCol="0">
            <a:spAutoFit/>
          </a:bodyPr>
          <a:lstStyle/>
          <a:p>
            <a:r>
              <a:rPr lang="en-US" sz="1200" dirty="0">
                <a:solidFill>
                  <a:srgbClr val="565759"/>
                </a:solidFill>
              </a:rPr>
              <a:t>Executive Vice President of Sales</a:t>
            </a:r>
          </a:p>
          <a:p>
            <a:r>
              <a:rPr lang="en-US" sz="1200" dirty="0">
                <a:solidFill>
                  <a:srgbClr val="565759"/>
                </a:solidFill>
              </a:rPr>
              <a:t>614-674-0543</a:t>
            </a:r>
          </a:p>
          <a:p>
            <a:r>
              <a:rPr lang="en-US" sz="1200" dirty="0">
                <a:solidFill>
                  <a:srgbClr val="565759"/>
                </a:solidFill>
              </a:rPr>
              <a:t>smedley@reliant-cap.com</a:t>
            </a:r>
          </a:p>
          <a:p>
            <a:r>
              <a:rPr lang="en-US" sz="1200" dirty="0">
                <a:solidFill>
                  <a:schemeClr val="accent1">
                    <a:lumMod val="60000"/>
                    <a:lumOff val="40000"/>
                  </a:schemeClr>
                </a:solidFill>
                <a:hlinkClick r:id="rId5">
                  <a:extLst>
                    <a:ext uri="{A12FA001-AC4F-418D-AE19-62706E023703}">
                      <ahyp:hlinkClr xmlns:ahyp="http://schemas.microsoft.com/office/drawing/2018/hyperlinkcolor" val="tx"/>
                    </a:ext>
                  </a:extLst>
                </a:hlinkClick>
              </a:rPr>
              <a:t>www.reliantcapitalsolutions.com</a:t>
            </a:r>
            <a:r>
              <a:rPr lang="en-US" sz="1200" dirty="0">
                <a:solidFill>
                  <a:schemeClr val="accent1">
                    <a:lumMod val="60000"/>
                    <a:lumOff val="40000"/>
                  </a:schemeClr>
                </a:solidFill>
              </a:rPr>
              <a:t> </a:t>
            </a:r>
          </a:p>
        </p:txBody>
      </p:sp>
      <p:sp>
        <p:nvSpPr>
          <p:cNvPr id="43" name="TextBox 42">
            <a:extLst>
              <a:ext uri="{FF2B5EF4-FFF2-40B4-BE49-F238E27FC236}">
                <a16:creationId xmlns:a16="http://schemas.microsoft.com/office/drawing/2014/main" id="{F3F875AE-D818-4A36-8641-A5D7AC40B9FD}"/>
              </a:ext>
            </a:extLst>
          </p:cNvPr>
          <p:cNvSpPr txBox="1"/>
          <p:nvPr/>
        </p:nvSpPr>
        <p:spPr>
          <a:xfrm>
            <a:off x="7235293" y="5087977"/>
            <a:ext cx="1910437" cy="369332"/>
          </a:xfrm>
          <a:prstGeom prst="rect">
            <a:avLst/>
          </a:prstGeom>
          <a:noFill/>
        </p:spPr>
        <p:txBody>
          <a:bodyPr wrap="square" rtlCol="0">
            <a:spAutoFit/>
          </a:bodyPr>
          <a:lstStyle/>
          <a:p>
            <a:r>
              <a:rPr lang="en-US" b="1" dirty="0">
                <a:solidFill>
                  <a:srgbClr val="19468D"/>
                </a:solidFill>
              </a:rPr>
              <a:t>J.R. Berninzoni</a:t>
            </a:r>
          </a:p>
        </p:txBody>
      </p:sp>
      <p:sp>
        <p:nvSpPr>
          <p:cNvPr id="44" name="TextBox 43">
            <a:extLst>
              <a:ext uri="{FF2B5EF4-FFF2-40B4-BE49-F238E27FC236}">
                <a16:creationId xmlns:a16="http://schemas.microsoft.com/office/drawing/2014/main" id="{0E21221B-F234-48F5-991F-735435495DAA}"/>
              </a:ext>
            </a:extLst>
          </p:cNvPr>
          <p:cNvSpPr txBox="1"/>
          <p:nvPr/>
        </p:nvSpPr>
        <p:spPr>
          <a:xfrm>
            <a:off x="6182148" y="5600560"/>
            <a:ext cx="2537146" cy="832104"/>
          </a:xfrm>
          <a:prstGeom prst="rect">
            <a:avLst/>
          </a:prstGeom>
          <a:noFill/>
        </p:spPr>
        <p:txBody>
          <a:bodyPr wrap="square" rtlCol="0">
            <a:spAutoFit/>
          </a:bodyPr>
          <a:lstStyle/>
          <a:p>
            <a:r>
              <a:rPr lang="en-US" sz="1200" dirty="0">
                <a:solidFill>
                  <a:srgbClr val="565759"/>
                </a:solidFill>
              </a:rPr>
              <a:t>Associate Vice President of Sales</a:t>
            </a:r>
          </a:p>
          <a:p>
            <a:r>
              <a:rPr lang="en-US" sz="1200" dirty="0">
                <a:solidFill>
                  <a:srgbClr val="565759"/>
                </a:solidFill>
              </a:rPr>
              <a:t>803-322-3081</a:t>
            </a:r>
          </a:p>
          <a:p>
            <a:r>
              <a:rPr lang="en-US" sz="1200" dirty="0">
                <a:solidFill>
                  <a:srgbClr val="565759"/>
                </a:solidFill>
              </a:rPr>
              <a:t>berninzo@wfcorp.com</a:t>
            </a:r>
          </a:p>
          <a:p>
            <a:r>
              <a:rPr lang="en-US" sz="1200" dirty="0">
                <a:solidFill>
                  <a:schemeClr val="accent1">
                    <a:lumMod val="60000"/>
                    <a:lumOff val="40000"/>
                  </a:schemeClr>
                </a:solidFill>
                <a:hlinkClick r:id="rId6">
                  <a:extLst>
                    <a:ext uri="{A12FA001-AC4F-418D-AE19-62706E023703}">
                      <ahyp:hlinkClr xmlns:ahyp="http://schemas.microsoft.com/office/drawing/2018/hyperlinkcolor" val="tx"/>
                    </a:ext>
                  </a:extLst>
                </a:hlinkClick>
              </a:rPr>
              <a:t>www.wfcorp.com</a:t>
            </a:r>
            <a:r>
              <a:rPr lang="en-US" sz="1200" dirty="0">
                <a:solidFill>
                  <a:schemeClr val="accent1">
                    <a:lumMod val="60000"/>
                    <a:lumOff val="40000"/>
                  </a:schemeClr>
                </a:solidFill>
              </a:rPr>
              <a:t> </a:t>
            </a:r>
          </a:p>
        </p:txBody>
      </p:sp>
      <p:grpSp>
        <p:nvGrpSpPr>
          <p:cNvPr id="17" name="Group 16">
            <a:extLst>
              <a:ext uri="{FF2B5EF4-FFF2-40B4-BE49-F238E27FC236}">
                <a16:creationId xmlns:a16="http://schemas.microsoft.com/office/drawing/2014/main" id="{E2639E82-588F-4667-8FBD-C073771A0C43}"/>
              </a:ext>
            </a:extLst>
          </p:cNvPr>
          <p:cNvGrpSpPr/>
          <p:nvPr/>
        </p:nvGrpSpPr>
        <p:grpSpPr>
          <a:xfrm>
            <a:off x="437482" y="4860683"/>
            <a:ext cx="2724174" cy="757203"/>
            <a:chOff x="437482" y="4860683"/>
            <a:chExt cx="2724174" cy="757203"/>
          </a:xfrm>
        </p:grpSpPr>
        <p:sp>
          <p:nvSpPr>
            <p:cNvPr id="36" name="TextBox 35">
              <a:extLst>
                <a:ext uri="{FF2B5EF4-FFF2-40B4-BE49-F238E27FC236}">
                  <a16:creationId xmlns:a16="http://schemas.microsoft.com/office/drawing/2014/main" id="{61F09E4F-3EA0-4898-B6F5-F9A682D769D6}"/>
                </a:ext>
              </a:extLst>
            </p:cNvPr>
            <p:cNvSpPr txBox="1"/>
            <p:nvPr/>
          </p:nvSpPr>
          <p:spPr>
            <a:xfrm>
              <a:off x="1251219" y="5054618"/>
              <a:ext cx="1910437" cy="369332"/>
            </a:xfrm>
            <a:prstGeom prst="rect">
              <a:avLst/>
            </a:prstGeom>
            <a:noFill/>
          </p:spPr>
          <p:txBody>
            <a:bodyPr wrap="square" rtlCol="0">
              <a:spAutoFit/>
            </a:bodyPr>
            <a:lstStyle/>
            <a:p>
              <a:r>
                <a:rPr lang="en-US" b="1" dirty="0">
                  <a:solidFill>
                    <a:srgbClr val="19468D"/>
                  </a:solidFill>
                </a:rPr>
                <a:t>Kelli Lowe</a:t>
              </a:r>
            </a:p>
          </p:txBody>
        </p:sp>
        <p:pic>
          <p:nvPicPr>
            <p:cNvPr id="11" name="Picture 10" descr="Icon&#10;&#10;Description automatically generated">
              <a:extLst>
                <a:ext uri="{FF2B5EF4-FFF2-40B4-BE49-F238E27FC236}">
                  <a16:creationId xmlns:a16="http://schemas.microsoft.com/office/drawing/2014/main" id="{5AF47CA0-99BD-4B47-AAB2-73FA240EF895}"/>
                </a:ext>
              </a:extLst>
            </p:cNvPr>
            <p:cNvPicPr>
              <a:picLocks noChangeAspect="1"/>
            </p:cNvPicPr>
            <p:nvPr/>
          </p:nvPicPr>
          <p:blipFill>
            <a:blip r:embed="rId7"/>
            <a:stretch>
              <a:fillRect/>
            </a:stretch>
          </p:blipFill>
          <p:spPr>
            <a:xfrm>
              <a:off x="437482" y="4860683"/>
              <a:ext cx="727241" cy="757203"/>
            </a:xfrm>
            <a:prstGeom prst="rect">
              <a:avLst/>
            </a:prstGeom>
          </p:spPr>
        </p:pic>
      </p:grpSp>
      <p:pic>
        <p:nvPicPr>
          <p:cNvPr id="16" name="Picture 15" descr="A picture containing icon&#10;&#10;Description automatically generated">
            <a:extLst>
              <a:ext uri="{FF2B5EF4-FFF2-40B4-BE49-F238E27FC236}">
                <a16:creationId xmlns:a16="http://schemas.microsoft.com/office/drawing/2014/main" id="{4D395BB5-3C14-4929-B36E-AACEEFE02E5F}"/>
              </a:ext>
            </a:extLst>
          </p:cNvPr>
          <p:cNvPicPr>
            <a:picLocks noChangeAspect="1"/>
          </p:cNvPicPr>
          <p:nvPr/>
        </p:nvPicPr>
        <p:blipFill rotWithShape="1">
          <a:blip r:embed="rId8"/>
          <a:srcRect l="4312" r="5756"/>
          <a:stretch/>
        </p:blipFill>
        <p:spPr>
          <a:xfrm>
            <a:off x="3248152" y="4997066"/>
            <a:ext cx="1093092" cy="575131"/>
          </a:xfrm>
          <a:prstGeom prst="rect">
            <a:avLst/>
          </a:prstGeom>
        </p:spPr>
      </p:pic>
      <p:pic>
        <p:nvPicPr>
          <p:cNvPr id="47" name="Picture 46" descr="Logo, company name&#10;&#10;Description automatically generated">
            <a:extLst>
              <a:ext uri="{FF2B5EF4-FFF2-40B4-BE49-F238E27FC236}">
                <a16:creationId xmlns:a16="http://schemas.microsoft.com/office/drawing/2014/main" id="{DBD11772-B88B-4FAD-9D17-61B025545D17}"/>
              </a:ext>
            </a:extLst>
          </p:cNvPr>
          <p:cNvPicPr>
            <a:picLocks noChangeAspect="1"/>
          </p:cNvPicPr>
          <p:nvPr/>
        </p:nvPicPr>
        <p:blipFill rotWithShape="1">
          <a:blip r:embed="rId9"/>
          <a:srcRect l="6946" t="19419" r="3613" b="25862"/>
          <a:stretch/>
        </p:blipFill>
        <p:spPr>
          <a:xfrm>
            <a:off x="6035034" y="5035722"/>
            <a:ext cx="1242575" cy="484222"/>
          </a:xfrm>
          <a:prstGeom prst="rect">
            <a:avLst/>
          </a:prstGeom>
        </p:spPr>
      </p:pic>
      <p:sp>
        <p:nvSpPr>
          <p:cNvPr id="51" name="Rectangle 50">
            <a:extLst>
              <a:ext uri="{FF2B5EF4-FFF2-40B4-BE49-F238E27FC236}">
                <a16:creationId xmlns:a16="http://schemas.microsoft.com/office/drawing/2014/main" id="{6C04E616-2FFB-40CA-8591-5363B4E07BB1}"/>
              </a:ext>
            </a:extLst>
          </p:cNvPr>
          <p:cNvSpPr/>
          <p:nvPr/>
        </p:nvSpPr>
        <p:spPr>
          <a:xfrm>
            <a:off x="917568" y="2315589"/>
            <a:ext cx="1314995" cy="1675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smiling for the camera&#10;&#10;Description automatically generated with medium confidence">
            <a:extLst>
              <a:ext uri="{FF2B5EF4-FFF2-40B4-BE49-F238E27FC236}">
                <a16:creationId xmlns:a16="http://schemas.microsoft.com/office/drawing/2014/main" id="{5C069CA1-568D-4531-A9A6-7B44A40CF303}"/>
              </a:ext>
            </a:extLst>
          </p:cNvPr>
          <p:cNvPicPr>
            <a:picLocks noChangeAspect="1"/>
          </p:cNvPicPr>
          <p:nvPr/>
        </p:nvPicPr>
        <p:blipFill rotWithShape="1">
          <a:blip r:embed="rId10"/>
          <a:srcRect t="1" b="5032"/>
          <a:stretch/>
        </p:blipFill>
        <p:spPr>
          <a:xfrm>
            <a:off x="917568" y="2301625"/>
            <a:ext cx="1449755" cy="1707332"/>
          </a:xfrm>
          <a:prstGeom prst="rect">
            <a:avLst/>
          </a:prstGeom>
          <a:ln>
            <a:noFill/>
          </a:ln>
          <a:effectLst>
            <a:outerShdw blurRad="190500" algn="tl" rotWithShape="0">
              <a:srgbClr val="000000">
                <a:alpha val="70000"/>
              </a:srgbClr>
            </a:outerShdw>
          </a:effectLst>
        </p:spPr>
      </p:pic>
      <p:pic>
        <p:nvPicPr>
          <p:cNvPr id="7" name="Picture 6">
            <a:extLst>
              <a:ext uri="{FF2B5EF4-FFF2-40B4-BE49-F238E27FC236}">
                <a16:creationId xmlns:a16="http://schemas.microsoft.com/office/drawing/2014/main" id="{4773201F-E643-4BE4-909D-4DFB6C04B6F8}"/>
              </a:ext>
            </a:extLst>
          </p:cNvPr>
          <p:cNvPicPr>
            <a:picLocks noChangeAspect="1"/>
          </p:cNvPicPr>
          <p:nvPr/>
        </p:nvPicPr>
        <p:blipFill rotWithShape="1">
          <a:blip r:embed="rId11"/>
          <a:srcRect t="1782" b="8859"/>
          <a:stretch/>
        </p:blipFill>
        <p:spPr>
          <a:xfrm>
            <a:off x="3756889" y="2265194"/>
            <a:ext cx="1466085" cy="174376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07545789"/>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390B7-7EDF-4F17-98CA-7998BDEDAF77}"/>
              </a:ext>
            </a:extLst>
          </p:cNvPr>
          <p:cNvSpPr>
            <a:spLocks noGrp="1"/>
          </p:cNvSpPr>
          <p:nvPr>
            <p:ph type="title"/>
          </p:nvPr>
        </p:nvSpPr>
        <p:spPr/>
        <p:txBody>
          <a:bodyPr/>
          <a:lstStyle/>
          <a:p>
            <a:r>
              <a:rPr lang="en-US" cap="none" dirty="0"/>
              <a:t>How Did We Get Here?</a:t>
            </a:r>
            <a:endParaRPr lang="en-US" dirty="0">
              <a:solidFill>
                <a:srgbClr val="FF0000"/>
              </a:solidFill>
            </a:endParaRPr>
          </a:p>
        </p:txBody>
      </p:sp>
      <p:pic>
        <p:nvPicPr>
          <p:cNvPr id="6" name="Content Placeholder 5" descr="A picture containing keyboard&#10;&#10;Description automatically generated">
            <a:extLst>
              <a:ext uri="{FF2B5EF4-FFF2-40B4-BE49-F238E27FC236}">
                <a16:creationId xmlns:a16="http://schemas.microsoft.com/office/drawing/2014/main" id="{AE1E69F2-9E18-4223-88A8-3B9B19818BDB}"/>
              </a:ext>
            </a:extLst>
          </p:cNvPr>
          <p:cNvPicPr>
            <a:picLocks noGrp="1" noChangeAspect="1"/>
          </p:cNvPicPr>
          <p:nvPr>
            <p:ph idx="1"/>
          </p:nvPr>
        </p:nvPicPr>
        <p:blipFill rotWithShape="1">
          <a:blip r:embed="rId2"/>
          <a:srcRect t="6869" b="6493"/>
          <a:stretch/>
        </p:blipFill>
        <p:spPr>
          <a:xfrm>
            <a:off x="851300" y="1887523"/>
            <a:ext cx="7441399" cy="4832060"/>
          </a:xfrm>
        </p:spPr>
      </p:pic>
      <p:sp>
        <p:nvSpPr>
          <p:cNvPr id="4" name="Slide Number Placeholder 3">
            <a:extLst>
              <a:ext uri="{FF2B5EF4-FFF2-40B4-BE49-F238E27FC236}">
                <a16:creationId xmlns:a16="http://schemas.microsoft.com/office/drawing/2014/main" id="{D5FA3871-0D47-4071-9DFF-A1F14464CF07}"/>
              </a:ext>
            </a:extLst>
          </p:cNvPr>
          <p:cNvSpPr>
            <a:spLocks noGrp="1"/>
          </p:cNvSpPr>
          <p:nvPr>
            <p:ph type="sldNum" sz="quarter" idx="12"/>
          </p:nvPr>
        </p:nvSpPr>
        <p:spPr/>
        <p:txBody>
          <a:bodyPr/>
          <a:lstStyle/>
          <a:p>
            <a:fld id="{5B2B136B-C6C2-A846-B003-F2F7131A9CB3}" type="slidenum">
              <a:rPr lang="en-US" smtClean="0"/>
              <a:t>3</a:t>
            </a:fld>
            <a:endParaRPr lang="en-US"/>
          </a:p>
        </p:txBody>
      </p:sp>
    </p:spTree>
    <p:extLst>
      <p:ext uri="{BB962C8B-B14F-4D97-AF65-F5344CB8AC3E}">
        <p14:creationId xmlns:p14="http://schemas.microsoft.com/office/powerpoint/2010/main" val="294004017"/>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9F680-3691-4CC2-860C-4B4C0F02E0ED}"/>
              </a:ext>
            </a:extLst>
          </p:cNvPr>
          <p:cNvSpPr>
            <a:spLocks noGrp="1"/>
          </p:cNvSpPr>
          <p:nvPr>
            <p:ph type="title"/>
          </p:nvPr>
        </p:nvSpPr>
        <p:spPr/>
        <p:txBody>
          <a:bodyPr/>
          <a:lstStyle/>
          <a:p>
            <a:r>
              <a:rPr lang="en-US" cap="none" dirty="0"/>
              <a:t>How Did We Get Here</a:t>
            </a:r>
            <a:endParaRPr lang="en-US" dirty="0">
              <a:solidFill>
                <a:srgbClr val="FF0000"/>
              </a:solidFill>
            </a:endParaRPr>
          </a:p>
        </p:txBody>
      </p:sp>
      <p:sp>
        <p:nvSpPr>
          <p:cNvPr id="4" name="Slide Number Placeholder 3">
            <a:extLst>
              <a:ext uri="{FF2B5EF4-FFF2-40B4-BE49-F238E27FC236}">
                <a16:creationId xmlns:a16="http://schemas.microsoft.com/office/drawing/2014/main" id="{13628A15-12F7-491F-BD56-DC0E13AF2B22}"/>
              </a:ext>
            </a:extLst>
          </p:cNvPr>
          <p:cNvSpPr>
            <a:spLocks noGrp="1"/>
          </p:cNvSpPr>
          <p:nvPr>
            <p:ph type="sldNum" sz="quarter" idx="12"/>
          </p:nvPr>
        </p:nvSpPr>
        <p:spPr>
          <a:xfrm>
            <a:off x="8185710" y="6321261"/>
            <a:ext cx="770468" cy="365125"/>
          </a:xfrm>
        </p:spPr>
        <p:txBody>
          <a:bodyPr/>
          <a:lstStyle/>
          <a:p>
            <a:fld id="{5B2B136B-C6C2-A846-B003-F2F7131A9CB3}" type="slidenum">
              <a:rPr lang="en-US" smtClean="0"/>
              <a:t>4</a:t>
            </a:fld>
            <a:endParaRPr lang="en-US" dirty="0"/>
          </a:p>
        </p:txBody>
      </p:sp>
      <p:sp>
        <p:nvSpPr>
          <p:cNvPr id="5" name="Content Placeholder 4">
            <a:extLst>
              <a:ext uri="{FF2B5EF4-FFF2-40B4-BE49-F238E27FC236}">
                <a16:creationId xmlns:a16="http://schemas.microsoft.com/office/drawing/2014/main" id="{A4484CA0-535C-4730-B8E4-3E051725343A}"/>
              </a:ext>
            </a:extLst>
          </p:cNvPr>
          <p:cNvSpPr>
            <a:spLocks noGrp="1"/>
          </p:cNvSpPr>
          <p:nvPr>
            <p:ph idx="1"/>
          </p:nvPr>
        </p:nvSpPr>
        <p:spPr/>
        <p:txBody>
          <a:bodyPr>
            <a:normAutofit/>
          </a:bodyPr>
          <a:lstStyle/>
          <a:p>
            <a:pPr marL="0" indent="0">
              <a:buNone/>
            </a:pPr>
            <a:r>
              <a:rPr lang="en-US" dirty="0">
                <a:solidFill>
                  <a:schemeClr val="tx1"/>
                </a:solidFill>
                <a:latin typeface="Roboto"/>
              </a:rPr>
              <a:t>There have been a variety of consumer debt laws at both the federal and state levels that regulate consumer affairs, most that you might be familiar with:</a:t>
            </a:r>
          </a:p>
          <a:p>
            <a:pPr lvl="1"/>
            <a:r>
              <a:rPr lang="en-US" dirty="0">
                <a:solidFill>
                  <a:schemeClr val="tx1"/>
                </a:solidFill>
                <a:latin typeface="Roboto"/>
              </a:rPr>
              <a:t>FDCPA</a:t>
            </a:r>
          </a:p>
          <a:p>
            <a:pPr lvl="1"/>
            <a:r>
              <a:rPr lang="en-US" dirty="0">
                <a:solidFill>
                  <a:schemeClr val="tx1"/>
                </a:solidFill>
                <a:latin typeface="Roboto"/>
              </a:rPr>
              <a:t>FCRA</a:t>
            </a:r>
          </a:p>
          <a:p>
            <a:pPr lvl="1"/>
            <a:r>
              <a:rPr lang="en-US" dirty="0">
                <a:solidFill>
                  <a:schemeClr val="tx1"/>
                </a:solidFill>
                <a:latin typeface="Roboto"/>
              </a:rPr>
              <a:t>Truth in Lending Act</a:t>
            </a:r>
          </a:p>
          <a:p>
            <a:pPr lvl="1"/>
            <a:r>
              <a:rPr lang="en-US" dirty="0">
                <a:solidFill>
                  <a:schemeClr val="tx1"/>
                </a:solidFill>
                <a:latin typeface="Roboto"/>
              </a:rPr>
              <a:t>Gramm-Leach- Bliley Act</a:t>
            </a:r>
          </a:p>
          <a:p>
            <a:pPr lvl="1"/>
            <a:r>
              <a:rPr lang="en-US" dirty="0">
                <a:solidFill>
                  <a:schemeClr val="tx1"/>
                </a:solidFill>
                <a:latin typeface="Roboto"/>
              </a:rPr>
              <a:t>FTC, Red Flags Rule</a:t>
            </a:r>
          </a:p>
          <a:p>
            <a:pPr lvl="1"/>
            <a:r>
              <a:rPr lang="en-US" dirty="0">
                <a:solidFill>
                  <a:schemeClr val="tx1"/>
                </a:solidFill>
                <a:latin typeface="Roboto"/>
              </a:rPr>
              <a:t>UDAAP</a:t>
            </a:r>
          </a:p>
          <a:p>
            <a:pPr lvl="1"/>
            <a:r>
              <a:rPr lang="en-US" dirty="0">
                <a:solidFill>
                  <a:schemeClr val="tx1"/>
                </a:solidFill>
                <a:latin typeface="Roboto"/>
              </a:rPr>
              <a:t>CFPB</a:t>
            </a:r>
            <a:endParaRPr lang="en-US" dirty="0">
              <a:solidFill>
                <a:schemeClr val="tx1"/>
              </a:solidFill>
            </a:endParaRPr>
          </a:p>
        </p:txBody>
      </p:sp>
    </p:spTree>
    <p:extLst>
      <p:ext uri="{BB962C8B-B14F-4D97-AF65-F5344CB8AC3E}">
        <p14:creationId xmlns:p14="http://schemas.microsoft.com/office/powerpoint/2010/main" val="2294202805"/>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9F680-3691-4CC2-860C-4B4C0F02E0ED}"/>
              </a:ext>
            </a:extLst>
          </p:cNvPr>
          <p:cNvSpPr>
            <a:spLocks noGrp="1"/>
          </p:cNvSpPr>
          <p:nvPr>
            <p:ph type="title"/>
          </p:nvPr>
        </p:nvSpPr>
        <p:spPr/>
        <p:txBody>
          <a:bodyPr/>
          <a:lstStyle/>
          <a:p>
            <a:r>
              <a:rPr lang="en-US" cap="none" dirty="0"/>
              <a:t>FDCPA</a:t>
            </a:r>
            <a:endParaRPr lang="en-US" dirty="0">
              <a:solidFill>
                <a:srgbClr val="FF0000"/>
              </a:solidFill>
            </a:endParaRPr>
          </a:p>
        </p:txBody>
      </p:sp>
      <p:sp>
        <p:nvSpPr>
          <p:cNvPr id="4" name="Slide Number Placeholder 3">
            <a:extLst>
              <a:ext uri="{FF2B5EF4-FFF2-40B4-BE49-F238E27FC236}">
                <a16:creationId xmlns:a16="http://schemas.microsoft.com/office/drawing/2014/main" id="{13628A15-12F7-491F-BD56-DC0E13AF2B22}"/>
              </a:ext>
            </a:extLst>
          </p:cNvPr>
          <p:cNvSpPr>
            <a:spLocks noGrp="1"/>
          </p:cNvSpPr>
          <p:nvPr>
            <p:ph type="sldNum" sz="quarter" idx="12"/>
          </p:nvPr>
        </p:nvSpPr>
        <p:spPr>
          <a:xfrm>
            <a:off x="8185710" y="6321261"/>
            <a:ext cx="770468" cy="365125"/>
          </a:xfrm>
        </p:spPr>
        <p:txBody>
          <a:bodyPr/>
          <a:lstStyle/>
          <a:p>
            <a:fld id="{5B2B136B-C6C2-A846-B003-F2F7131A9CB3}" type="slidenum">
              <a:rPr lang="en-US" smtClean="0"/>
              <a:t>5</a:t>
            </a:fld>
            <a:endParaRPr lang="en-US" dirty="0"/>
          </a:p>
        </p:txBody>
      </p:sp>
      <p:sp>
        <p:nvSpPr>
          <p:cNvPr id="5" name="Content Placeholder 4">
            <a:extLst>
              <a:ext uri="{FF2B5EF4-FFF2-40B4-BE49-F238E27FC236}">
                <a16:creationId xmlns:a16="http://schemas.microsoft.com/office/drawing/2014/main" id="{A4484CA0-535C-4730-B8E4-3E051725343A}"/>
              </a:ext>
            </a:extLst>
          </p:cNvPr>
          <p:cNvSpPr>
            <a:spLocks noGrp="1"/>
          </p:cNvSpPr>
          <p:nvPr>
            <p:ph idx="1"/>
          </p:nvPr>
        </p:nvSpPr>
        <p:spPr/>
        <p:txBody>
          <a:bodyPr>
            <a:normAutofit fontScale="92500" lnSpcReduction="10000"/>
          </a:bodyPr>
          <a:lstStyle/>
          <a:p>
            <a:pPr marL="0" indent="0">
              <a:buNone/>
            </a:pPr>
            <a:r>
              <a:rPr lang="en-US" dirty="0">
                <a:solidFill>
                  <a:schemeClr val="tx1"/>
                </a:solidFill>
              </a:rPr>
              <a:t>1978 FDCPA (Fair Debt Collection Practices Act) was designed to eliminate abusive, deceptive, and unfair debt collection practices. This was an amendment to the Consumer Credit Protection Act, which allows for legal protection against debt collection abuse.</a:t>
            </a:r>
          </a:p>
          <a:p>
            <a:pPr lvl="1"/>
            <a:r>
              <a:rPr lang="en-US" dirty="0">
                <a:solidFill>
                  <a:schemeClr val="tx1"/>
                </a:solidFill>
                <a:latin typeface="Roboto"/>
              </a:rPr>
              <a:t>Publish debtor’s names, along with debt information</a:t>
            </a:r>
          </a:p>
          <a:p>
            <a:pPr lvl="1"/>
            <a:r>
              <a:rPr lang="en-US" dirty="0">
                <a:solidFill>
                  <a:schemeClr val="tx1"/>
                </a:solidFill>
                <a:latin typeface="Roboto"/>
              </a:rPr>
              <a:t>Use bad language when making contact</a:t>
            </a:r>
          </a:p>
          <a:p>
            <a:pPr lvl="1"/>
            <a:r>
              <a:rPr lang="en-US" dirty="0">
                <a:solidFill>
                  <a:schemeClr val="tx1"/>
                </a:solidFill>
                <a:latin typeface="Roboto"/>
              </a:rPr>
              <a:t>Call repeatedly</a:t>
            </a:r>
          </a:p>
          <a:p>
            <a:pPr lvl="1"/>
            <a:r>
              <a:rPr lang="en-US" dirty="0">
                <a:solidFill>
                  <a:schemeClr val="tx1"/>
                </a:solidFill>
                <a:latin typeface="Roboto"/>
              </a:rPr>
              <a:t>Make false statements or represent themselves as other individuals such attorneys or police</a:t>
            </a:r>
          </a:p>
          <a:p>
            <a:pPr lvl="1"/>
            <a:r>
              <a:rPr lang="en-US" dirty="0">
                <a:solidFill>
                  <a:schemeClr val="tx1"/>
                </a:solidFill>
                <a:latin typeface="Roboto"/>
              </a:rPr>
              <a:t>Misrepresent the amount owed</a:t>
            </a:r>
          </a:p>
          <a:p>
            <a:pPr lvl="1"/>
            <a:r>
              <a:rPr lang="en-US" dirty="0">
                <a:solidFill>
                  <a:schemeClr val="tx1"/>
                </a:solidFill>
                <a:latin typeface="Roboto"/>
              </a:rPr>
              <a:t>Restricts times the collector can call (inconvenient place and time)</a:t>
            </a:r>
          </a:p>
          <a:p>
            <a:pPr lvl="1"/>
            <a:r>
              <a:rPr lang="en-US" dirty="0">
                <a:solidFill>
                  <a:schemeClr val="tx1"/>
                </a:solidFill>
                <a:latin typeface="Roboto"/>
              </a:rPr>
              <a:t>Try to collect extra fees</a:t>
            </a:r>
          </a:p>
          <a:p>
            <a:pPr marL="0" indent="0">
              <a:buNone/>
            </a:pPr>
            <a:endParaRPr lang="en-US" dirty="0">
              <a:solidFill>
                <a:srgbClr val="222222"/>
              </a:solidFill>
              <a:latin typeface="Roboto"/>
            </a:endParaRPr>
          </a:p>
        </p:txBody>
      </p:sp>
    </p:spTree>
    <p:extLst>
      <p:ext uri="{BB962C8B-B14F-4D97-AF65-F5344CB8AC3E}">
        <p14:creationId xmlns:p14="http://schemas.microsoft.com/office/powerpoint/2010/main" val="2921658135"/>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9F680-3691-4CC2-860C-4B4C0F02E0ED}"/>
              </a:ext>
            </a:extLst>
          </p:cNvPr>
          <p:cNvSpPr>
            <a:spLocks noGrp="1"/>
          </p:cNvSpPr>
          <p:nvPr>
            <p:ph type="title"/>
          </p:nvPr>
        </p:nvSpPr>
        <p:spPr/>
        <p:txBody>
          <a:bodyPr/>
          <a:lstStyle/>
          <a:p>
            <a:r>
              <a:rPr lang="en-US" cap="none" dirty="0"/>
              <a:t>CFPB</a:t>
            </a:r>
            <a:endParaRPr lang="en-US" dirty="0">
              <a:solidFill>
                <a:srgbClr val="FF0000"/>
              </a:solidFill>
            </a:endParaRPr>
          </a:p>
        </p:txBody>
      </p:sp>
      <p:sp>
        <p:nvSpPr>
          <p:cNvPr id="4" name="Slide Number Placeholder 3">
            <a:extLst>
              <a:ext uri="{FF2B5EF4-FFF2-40B4-BE49-F238E27FC236}">
                <a16:creationId xmlns:a16="http://schemas.microsoft.com/office/drawing/2014/main" id="{13628A15-12F7-491F-BD56-DC0E13AF2B22}"/>
              </a:ext>
            </a:extLst>
          </p:cNvPr>
          <p:cNvSpPr>
            <a:spLocks noGrp="1"/>
          </p:cNvSpPr>
          <p:nvPr>
            <p:ph type="sldNum" sz="quarter" idx="12"/>
          </p:nvPr>
        </p:nvSpPr>
        <p:spPr>
          <a:xfrm>
            <a:off x="8185710" y="6321261"/>
            <a:ext cx="770468" cy="365125"/>
          </a:xfrm>
        </p:spPr>
        <p:txBody>
          <a:bodyPr/>
          <a:lstStyle/>
          <a:p>
            <a:fld id="{5B2B136B-C6C2-A846-B003-F2F7131A9CB3}" type="slidenum">
              <a:rPr lang="en-US" smtClean="0"/>
              <a:t>6</a:t>
            </a:fld>
            <a:endParaRPr lang="en-US" dirty="0"/>
          </a:p>
        </p:txBody>
      </p:sp>
      <p:sp>
        <p:nvSpPr>
          <p:cNvPr id="5" name="Content Placeholder 4">
            <a:extLst>
              <a:ext uri="{FF2B5EF4-FFF2-40B4-BE49-F238E27FC236}">
                <a16:creationId xmlns:a16="http://schemas.microsoft.com/office/drawing/2014/main" id="{A4484CA0-535C-4730-B8E4-3E051725343A}"/>
              </a:ext>
            </a:extLst>
          </p:cNvPr>
          <p:cNvSpPr>
            <a:spLocks noGrp="1"/>
          </p:cNvSpPr>
          <p:nvPr>
            <p:ph idx="1"/>
          </p:nvPr>
        </p:nvSpPr>
        <p:spPr>
          <a:xfrm>
            <a:off x="581192" y="2228003"/>
            <a:ext cx="7989752" cy="4093258"/>
          </a:xfrm>
        </p:spPr>
        <p:txBody>
          <a:bodyPr>
            <a:normAutofit fontScale="85000" lnSpcReduction="20000"/>
          </a:bodyPr>
          <a:lstStyle/>
          <a:p>
            <a:pPr marL="0" indent="0">
              <a:buNone/>
            </a:pPr>
            <a:r>
              <a:rPr lang="en-US" dirty="0">
                <a:solidFill>
                  <a:schemeClr val="tx1"/>
                </a:solidFill>
              </a:rPr>
              <a:t>In 2010, the Dodd-Frank Act revised the FDCPA and created the Consumer Financial Protection Bureau to protect consumers from unfair, deceptive, or abusive acts or practices by financial service providers, including debt collectors. </a:t>
            </a:r>
          </a:p>
          <a:p>
            <a:pPr lvl="1"/>
            <a:r>
              <a:rPr lang="en-US" dirty="0">
                <a:solidFill>
                  <a:schemeClr val="tx1"/>
                </a:solidFill>
              </a:rPr>
              <a:t>2013 CFPB issued Advance Notice of Proposed Rulemaking to collect information from the credit and collection industry.</a:t>
            </a:r>
          </a:p>
          <a:p>
            <a:pPr lvl="1"/>
            <a:r>
              <a:rPr lang="en-US" dirty="0">
                <a:solidFill>
                  <a:schemeClr val="tx1"/>
                </a:solidFill>
              </a:rPr>
              <a:t>2016 CFPB created a panel under Small Business Regulatory Enforcement Fairness Act to obtain feedback on its outline of debt collection proposals under consideration. </a:t>
            </a:r>
          </a:p>
          <a:p>
            <a:pPr lvl="1"/>
            <a:r>
              <a:rPr lang="en-US" dirty="0">
                <a:solidFill>
                  <a:schemeClr val="tx1"/>
                </a:solidFill>
              </a:rPr>
              <a:t>October 2020 issued a final rule amending Regulation F</a:t>
            </a:r>
          </a:p>
          <a:p>
            <a:pPr lvl="1"/>
            <a:r>
              <a:rPr lang="en-US" dirty="0">
                <a:solidFill>
                  <a:schemeClr val="tx1"/>
                </a:solidFill>
              </a:rPr>
              <a:t>December 2020 issued a final rule addressing and clarifying out of stat disclosures, validation notice, credit reporting</a:t>
            </a:r>
          </a:p>
          <a:p>
            <a:pPr lvl="1"/>
            <a:r>
              <a:rPr lang="en-US" dirty="0">
                <a:solidFill>
                  <a:schemeClr val="tx1"/>
                </a:solidFill>
              </a:rPr>
              <a:t>Final Rule is scheduled to go into effect November 30,2021. </a:t>
            </a:r>
          </a:p>
          <a:p>
            <a:endParaRPr lang="en-US" dirty="0">
              <a:solidFill>
                <a:schemeClr val="tx1"/>
              </a:solidFill>
            </a:endParaRPr>
          </a:p>
          <a:p>
            <a:pPr marL="0" indent="0">
              <a:buNone/>
            </a:pPr>
            <a:r>
              <a:rPr lang="en-US" dirty="0">
                <a:solidFill>
                  <a:schemeClr val="tx1"/>
                </a:solidFill>
              </a:rPr>
              <a:t>New Rules: 12 C.F.R. 1006 (Regulation F)</a:t>
            </a:r>
          </a:p>
          <a:p>
            <a:pPr lvl="1"/>
            <a:r>
              <a:rPr lang="en-US" dirty="0">
                <a:solidFill>
                  <a:schemeClr val="tx1"/>
                </a:solidFill>
              </a:rPr>
              <a:t>The Debt Collection Rule implements federal law and does not interpret state law.  The Debt Collection Rule does not affect a person’s responsibility to comply with state laws that are consistent with or provide greater protection to consumers than the FDCPA or the rule.</a:t>
            </a:r>
          </a:p>
        </p:txBody>
      </p:sp>
    </p:spTree>
    <p:extLst>
      <p:ext uri="{BB962C8B-B14F-4D97-AF65-F5344CB8AC3E}">
        <p14:creationId xmlns:p14="http://schemas.microsoft.com/office/powerpoint/2010/main" val="3773614902"/>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9F680-3691-4CC2-860C-4B4C0F02E0ED}"/>
              </a:ext>
            </a:extLst>
          </p:cNvPr>
          <p:cNvSpPr>
            <a:spLocks noGrp="1"/>
          </p:cNvSpPr>
          <p:nvPr>
            <p:ph type="title"/>
          </p:nvPr>
        </p:nvSpPr>
        <p:spPr/>
        <p:txBody>
          <a:bodyPr/>
          <a:lstStyle/>
          <a:p>
            <a:r>
              <a:rPr lang="en-US" cap="none" dirty="0"/>
              <a:t>Key Takeaways</a:t>
            </a:r>
            <a:r>
              <a:rPr lang="en-US" dirty="0"/>
              <a:t>….</a:t>
            </a:r>
            <a:endParaRPr lang="en-US" dirty="0">
              <a:solidFill>
                <a:srgbClr val="FF0000"/>
              </a:solidFill>
            </a:endParaRPr>
          </a:p>
        </p:txBody>
      </p:sp>
      <p:sp>
        <p:nvSpPr>
          <p:cNvPr id="4" name="Slide Number Placeholder 3">
            <a:extLst>
              <a:ext uri="{FF2B5EF4-FFF2-40B4-BE49-F238E27FC236}">
                <a16:creationId xmlns:a16="http://schemas.microsoft.com/office/drawing/2014/main" id="{13628A15-12F7-491F-BD56-DC0E13AF2B22}"/>
              </a:ext>
            </a:extLst>
          </p:cNvPr>
          <p:cNvSpPr>
            <a:spLocks noGrp="1"/>
          </p:cNvSpPr>
          <p:nvPr>
            <p:ph type="sldNum" sz="quarter" idx="12"/>
          </p:nvPr>
        </p:nvSpPr>
        <p:spPr>
          <a:xfrm>
            <a:off x="8185710" y="6321261"/>
            <a:ext cx="770468" cy="365125"/>
          </a:xfrm>
        </p:spPr>
        <p:txBody>
          <a:bodyPr/>
          <a:lstStyle/>
          <a:p>
            <a:fld id="{5B2B136B-C6C2-A846-B003-F2F7131A9CB3}" type="slidenum">
              <a:rPr lang="en-US" smtClean="0"/>
              <a:t>7</a:t>
            </a:fld>
            <a:endParaRPr lang="en-US" dirty="0"/>
          </a:p>
        </p:txBody>
      </p:sp>
      <p:sp>
        <p:nvSpPr>
          <p:cNvPr id="5" name="Content Placeholder 4">
            <a:extLst>
              <a:ext uri="{FF2B5EF4-FFF2-40B4-BE49-F238E27FC236}">
                <a16:creationId xmlns:a16="http://schemas.microsoft.com/office/drawing/2014/main" id="{A4484CA0-535C-4730-B8E4-3E051725343A}"/>
              </a:ext>
            </a:extLst>
          </p:cNvPr>
          <p:cNvSpPr>
            <a:spLocks noGrp="1"/>
          </p:cNvSpPr>
          <p:nvPr>
            <p:ph idx="1"/>
          </p:nvPr>
        </p:nvSpPr>
        <p:spPr/>
        <p:txBody>
          <a:bodyPr>
            <a:normAutofit fontScale="92500" lnSpcReduction="10000"/>
          </a:bodyPr>
          <a:lstStyle/>
          <a:p>
            <a:r>
              <a:rPr lang="en-US" dirty="0">
                <a:solidFill>
                  <a:schemeClr val="tx1"/>
                </a:solidFill>
              </a:rPr>
              <a:t>Applies to 3</a:t>
            </a:r>
            <a:r>
              <a:rPr lang="en-US" baseline="30000" dirty="0">
                <a:solidFill>
                  <a:schemeClr val="tx1"/>
                </a:solidFill>
              </a:rPr>
              <a:t>rd</a:t>
            </a:r>
            <a:r>
              <a:rPr lang="en-US" dirty="0">
                <a:solidFill>
                  <a:schemeClr val="tx1"/>
                </a:solidFill>
              </a:rPr>
              <a:t> party </a:t>
            </a:r>
          </a:p>
          <a:p>
            <a:r>
              <a:rPr lang="en-US" dirty="0">
                <a:solidFill>
                  <a:schemeClr val="tx1"/>
                </a:solidFill>
              </a:rPr>
              <a:t>Telephone call frequencies </a:t>
            </a:r>
          </a:p>
          <a:p>
            <a:r>
              <a:rPr lang="en-US" dirty="0">
                <a:solidFill>
                  <a:schemeClr val="tx1"/>
                </a:solidFill>
              </a:rPr>
              <a:t>Validation notice template/ safe harbor</a:t>
            </a:r>
          </a:p>
          <a:p>
            <a:r>
              <a:rPr lang="en-US" dirty="0">
                <a:solidFill>
                  <a:schemeClr val="tx1"/>
                </a:solidFill>
              </a:rPr>
              <a:t>Clarification and safe harbor in regard to emailing, texting consumers provided that the final rules procedural framework is followed.</a:t>
            </a:r>
          </a:p>
          <a:p>
            <a:pPr lvl="1"/>
            <a:r>
              <a:rPr lang="en-US" dirty="0">
                <a:solidFill>
                  <a:schemeClr val="tx1"/>
                </a:solidFill>
              </a:rPr>
              <a:t>Communications must include simple instructions for opt out – Follows E-sign act, consumer confirms consent</a:t>
            </a:r>
          </a:p>
          <a:p>
            <a:r>
              <a:rPr lang="en-US" dirty="0">
                <a:solidFill>
                  <a:schemeClr val="tx1"/>
                </a:solidFill>
              </a:rPr>
              <a:t>Handshake letter – from creditor to consumer to pass on email address to agency</a:t>
            </a:r>
          </a:p>
          <a:p>
            <a:r>
              <a:rPr lang="en-US" dirty="0">
                <a:solidFill>
                  <a:schemeClr val="tx1"/>
                </a:solidFill>
              </a:rPr>
              <a:t>Limited content message</a:t>
            </a:r>
          </a:p>
          <a:p>
            <a:r>
              <a:rPr lang="en-US" dirty="0">
                <a:solidFill>
                  <a:schemeClr val="tx1"/>
                </a:solidFill>
              </a:rPr>
              <a:t>Credit reporting</a:t>
            </a:r>
          </a:p>
        </p:txBody>
      </p:sp>
    </p:spTree>
    <p:extLst>
      <p:ext uri="{BB962C8B-B14F-4D97-AF65-F5344CB8AC3E}">
        <p14:creationId xmlns:p14="http://schemas.microsoft.com/office/powerpoint/2010/main" val="3528731619"/>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390B7-7EDF-4F17-98CA-7998BDEDAF77}"/>
              </a:ext>
            </a:extLst>
          </p:cNvPr>
          <p:cNvSpPr>
            <a:spLocks noGrp="1"/>
          </p:cNvSpPr>
          <p:nvPr>
            <p:ph type="title"/>
          </p:nvPr>
        </p:nvSpPr>
        <p:spPr/>
        <p:txBody>
          <a:bodyPr/>
          <a:lstStyle/>
          <a:p>
            <a:r>
              <a:rPr lang="en-US" cap="none" dirty="0"/>
              <a:t>New CFPB Debt Collection Rules</a:t>
            </a:r>
            <a:endParaRPr lang="en-US" dirty="0">
              <a:solidFill>
                <a:srgbClr val="FF0000"/>
              </a:solidFill>
            </a:endParaRPr>
          </a:p>
        </p:txBody>
      </p:sp>
      <p:pic>
        <p:nvPicPr>
          <p:cNvPr id="6" name="Content Placeholder 5" descr="A picture containing keyboard&#10;&#10;Description automatically generated">
            <a:extLst>
              <a:ext uri="{FF2B5EF4-FFF2-40B4-BE49-F238E27FC236}">
                <a16:creationId xmlns:a16="http://schemas.microsoft.com/office/drawing/2014/main" id="{AE1E69F2-9E18-4223-88A8-3B9B19818BDB}"/>
              </a:ext>
            </a:extLst>
          </p:cNvPr>
          <p:cNvPicPr>
            <a:picLocks noGrp="1" noChangeAspect="1"/>
          </p:cNvPicPr>
          <p:nvPr>
            <p:ph idx="1"/>
          </p:nvPr>
        </p:nvPicPr>
        <p:blipFill rotWithShape="1">
          <a:blip r:embed="rId2"/>
          <a:srcRect t="6869" b="6493"/>
          <a:stretch/>
        </p:blipFill>
        <p:spPr>
          <a:xfrm>
            <a:off x="851300" y="1887523"/>
            <a:ext cx="7441399" cy="4832060"/>
          </a:xfrm>
        </p:spPr>
      </p:pic>
      <p:sp>
        <p:nvSpPr>
          <p:cNvPr id="4" name="Slide Number Placeholder 3">
            <a:extLst>
              <a:ext uri="{FF2B5EF4-FFF2-40B4-BE49-F238E27FC236}">
                <a16:creationId xmlns:a16="http://schemas.microsoft.com/office/drawing/2014/main" id="{D5FA3871-0D47-4071-9DFF-A1F14464CF07}"/>
              </a:ext>
            </a:extLst>
          </p:cNvPr>
          <p:cNvSpPr>
            <a:spLocks noGrp="1"/>
          </p:cNvSpPr>
          <p:nvPr>
            <p:ph type="sldNum" sz="quarter" idx="12"/>
          </p:nvPr>
        </p:nvSpPr>
        <p:spPr/>
        <p:txBody>
          <a:bodyPr/>
          <a:lstStyle/>
          <a:p>
            <a:fld id="{5B2B136B-C6C2-A846-B003-F2F7131A9CB3}" type="slidenum">
              <a:rPr lang="en-US" smtClean="0"/>
              <a:t>8</a:t>
            </a:fld>
            <a:endParaRPr lang="en-US"/>
          </a:p>
        </p:txBody>
      </p:sp>
    </p:spTree>
    <p:extLst>
      <p:ext uri="{BB962C8B-B14F-4D97-AF65-F5344CB8AC3E}">
        <p14:creationId xmlns:p14="http://schemas.microsoft.com/office/powerpoint/2010/main" val="2501430962"/>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9F680-3691-4CC2-860C-4B4C0F02E0ED}"/>
              </a:ext>
            </a:extLst>
          </p:cNvPr>
          <p:cNvSpPr>
            <a:spLocks noGrp="1"/>
          </p:cNvSpPr>
          <p:nvPr>
            <p:ph type="title"/>
          </p:nvPr>
        </p:nvSpPr>
        <p:spPr/>
        <p:txBody>
          <a:bodyPr/>
          <a:lstStyle/>
          <a:p>
            <a:r>
              <a:rPr lang="en-US" cap="none" dirty="0"/>
              <a:t>Time &amp; Place</a:t>
            </a:r>
            <a:endParaRPr lang="en-US" dirty="0">
              <a:solidFill>
                <a:srgbClr val="FF0000"/>
              </a:solidFill>
            </a:endParaRPr>
          </a:p>
        </p:txBody>
      </p:sp>
      <p:sp>
        <p:nvSpPr>
          <p:cNvPr id="4" name="Slide Number Placeholder 3">
            <a:extLst>
              <a:ext uri="{FF2B5EF4-FFF2-40B4-BE49-F238E27FC236}">
                <a16:creationId xmlns:a16="http://schemas.microsoft.com/office/drawing/2014/main" id="{13628A15-12F7-491F-BD56-DC0E13AF2B22}"/>
              </a:ext>
            </a:extLst>
          </p:cNvPr>
          <p:cNvSpPr>
            <a:spLocks noGrp="1"/>
          </p:cNvSpPr>
          <p:nvPr>
            <p:ph type="sldNum" sz="quarter" idx="12"/>
          </p:nvPr>
        </p:nvSpPr>
        <p:spPr>
          <a:xfrm>
            <a:off x="8185710" y="6321261"/>
            <a:ext cx="770468" cy="365125"/>
          </a:xfrm>
        </p:spPr>
        <p:txBody>
          <a:bodyPr/>
          <a:lstStyle/>
          <a:p>
            <a:fld id="{5B2B136B-C6C2-A846-B003-F2F7131A9CB3}" type="slidenum">
              <a:rPr lang="en-US" smtClean="0"/>
              <a:t>9</a:t>
            </a:fld>
            <a:endParaRPr lang="en-US" dirty="0"/>
          </a:p>
        </p:txBody>
      </p:sp>
      <p:sp>
        <p:nvSpPr>
          <p:cNvPr id="5" name="Content Placeholder 4">
            <a:extLst>
              <a:ext uri="{FF2B5EF4-FFF2-40B4-BE49-F238E27FC236}">
                <a16:creationId xmlns:a16="http://schemas.microsoft.com/office/drawing/2014/main" id="{A4484CA0-535C-4730-B8E4-3E051725343A}"/>
              </a:ext>
            </a:extLst>
          </p:cNvPr>
          <p:cNvSpPr>
            <a:spLocks noGrp="1"/>
          </p:cNvSpPr>
          <p:nvPr>
            <p:ph idx="1"/>
          </p:nvPr>
        </p:nvSpPr>
        <p:spPr>
          <a:xfrm>
            <a:off x="581192" y="2080470"/>
            <a:ext cx="8176914" cy="3662314"/>
          </a:xfrm>
        </p:spPr>
        <p:txBody>
          <a:bodyPr>
            <a:normAutofit/>
          </a:bodyPr>
          <a:lstStyle/>
          <a:p>
            <a:pPr marL="0" marR="1171575" indent="0">
              <a:spcBef>
                <a:spcPts val="670"/>
              </a:spcBef>
              <a:buClrTx/>
              <a:buNone/>
              <a:tabLst>
                <a:tab pos="354965" algn="l"/>
                <a:tab pos="355600" algn="l"/>
              </a:tabLst>
            </a:pPr>
            <a:r>
              <a:rPr lang="en-US" sz="2100" dirty="0">
                <a:solidFill>
                  <a:schemeClr val="tx1"/>
                </a:solidFill>
                <a:latin typeface="Arial" panose="020B0604020202020204" pitchFamily="34" charset="0"/>
                <a:cs typeface="Arial" panose="020B0604020202020204" pitchFamily="34" charset="0"/>
              </a:rPr>
              <a:t>Clarifies the times and places, when and where a debt collector may communicate with a consumer</a:t>
            </a:r>
          </a:p>
          <a:p>
            <a:pPr marR="1171575" lvl="1">
              <a:spcBef>
                <a:spcPts val="670"/>
              </a:spcBef>
              <a:buClrTx/>
              <a:tabLst>
                <a:tab pos="354965" algn="l"/>
                <a:tab pos="355600" algn="l"/>
              </a:tabLst>
            </a:pPr>
            <a:r>
              <a:rPr lang="en-US" dirty="0">
                <a:solidFill>
                  <a:schemeClr val="tx1"/>
                </a:solidFill>
                <a:latin typeface="Arial" panose="020B0604020202020204" pitchFamily="34" charset="0"/>
                <a:cs typeface="Arial" panose="020B0604020202020204" pitchFamily="34" charset="0"/>
              </a:rPr>
              <a:t>Inconvenient Times</a:t>
            </a:r>
          </a:p>
          <a:p>
            <a:pPr marR="1171575" lvl="2">
              <a:spcBef>
                <a:spcPts val="670"/>
              </a:spcBef>
              <a:buClrTx/>
              <a:tabLst>
                <a:tab pos="354965" algn="l"/>
                <a:tab pos="355600" algn="l"/>
              </a:tabLst>
            </a:pPr>
            <a:r>
              <a:rPr lang="en-US" dirty="0">
                <a:solidFill>
                  <a:schemeClr val="tx1"/>
                </a:solidFill>
                <a:latin typeface="Arial" panose="020B0604020202020204" pitchFamily="34" charset="0"/>
                <a:cs typeface="Arial" panose="020B0604020202020204" pitchFamily="34" charset="0"/>
              </a:rPr>
              <a:t>8am – 9pm</a:t>
            </a:r>
          </a:p>
          <a:p>
            <a:pPr marR="1171575" lvl="2">
              <a:spcBef>
                <a:spcPts val="670"/>
              </a:spcBef>
              <a:buClrTx/>
              <a:tabLst>
                <a:tab pos="354965" algn="l"/>
                <a:tab pos="355600" algn="l"/>
              </a:tabLst>
            </a:pPr>
            <a:r>
              <a:rPr lang="en-US" dirty="0">
                <a:solidFill>
                  <a:schemeClr val="tx1"/>
                </a:solidFill>
                <a:latin typeface="Arial" panose="020B0604020202020204" pitchFamily="34" charset="0"/>
                <a:cs typeface="Arial" panose="020B0604020202020204" pitchFamily="34" charset="0"/>
              </a:rPr>
              <a:t>Must be cognizant of area codes (both land and cell) and mailing address</a:t>
            </a:r>
          </a:p>
          <a:p>
            <a:pPr marR="1171575" lvl="1">
              <a:spcBef>
                <a:spcPts val="670"/>
              </a:spcBef>
              <a:buClrTx/>
              <a:tabLst>
                <a:tab pos="354965" algn="l"/>
                <a:tab pos="355600" algn="l"/>
              </a:tabLst>
            </a:pPr>
            <a:r>
              <a:rPr lang="en-US" dirty="0">
                <a:solidFill>
                  <a:schemeClr val="tx1"/>
                </a:solidFill>
                <a:latin typeface="Arial" panose="020B0604020202020204" pitchFamily="34" charset="0"/>
                <a:cs typeface="Arial" panose="020B0604020202020204" pitchFamily="34" charset="0"/>
              </a:rPr>
              <a:t>Can communicate at work using personal email or cell number if provided by creditor that was used in the first place to communicate;  not a violation of absent of knowledge. </a:t>
            </a:r>
          </a:p>
          <a:p>
            <a:pPr marR="1171575" lvl="1">
              <a:spcBef>
                <a:spcPts val="670"/>
              </a:spcBef>
              <a:buClrTx/>
              <a:tabLst>
                <a:tab pos="354965" algn="l"/>
                <a:tab pos="355600" algn="l"/>
              </a:tabLst>
            </a:pPr>
            <a:r>
              <a:rPr lang="en-US" dirty="0">
                <a:solidFill>
                  <a:schemeClr val="tx1"/>
                </a:solidFill>
                <a:latin typeface="Arial" panose="020B0604020202020204" pitchFamily="34" charset="0"/>
                <a:cs typeface="Arial" panose="020B0604020202020204" pitchFamily="34" charset="0"/>
              </a:rPr>
              <a:t>Confirmed guidelines in communicating with a consumer that is represented by an attorney.</a:t>
            </a:r>
          </a:p>
        </p:txBody>
      </p:sp>
    </p:spTree>
    <p:extLst>
      <p:ext uri="{BB962C8B-B14F-4D97-AF65-F5344CB8AC3E}">
        <p14:creationId xmlns:p14="http://schemas.microsoft.com/office/powerpoint/2010/main" val="2623580391"/>
      </p:ext>
    </p:extLst>
  </p:cSld>
  <p:clrMapOvr>
    <a:masterClrMapping/>
  </p:clrMapOvr>
  <p:transition spd="med">
    <p:pull/>
  </p:transition>
</p:sld>
</file>

<file path=ppt/theme/theme1.xml><?xml version="1.0" encoding="utf-8"?>
<a:theme xmlns:a="http://schemas.openxmlformats.org/drawingml/2006/main" name="W&amp;F Theme">
  <a:themeElements>
    <a:clrScheme name="Williams &amp; Fudge">
      <a:dk1>
        <a:srgbClr val="7F7F7F"/>
      </a:dk1>
      <a:lt1>
        <a:sysClr val="window" lastClr="FFFFFF"/>
      </a:lt1>
      <a:dk2>
        <a:srgbClr val="7F7F7F"/>
      </a:dk2>
      <a:lt2>
        <a:srgbClr val="BFBFBF"/>
      </a:lt2>
      <a:accent1>
        <a:srgbClr val="17468F"/>
      </a:accent1>
      <a:accent2>
        <a:srgbClr val="B2B2B2"/>
      </a:accent2>
      <a:accent3>
        <a:srgbClr val="E0E0E0"/>
      </a:accent3>
      <a:accent4>
        <a:srgbClr val="E0E0E0"/>
      </a:accent4>
      <a:accent5>
        <a:srgbClr val="5B9BD5"/>
      </a:accent5>
      <a:accent6>
        <a:srgbClr val="1E8F54"/>
      </a:accent6>
      <a:hlink>
        <a:srgbClr val="FFFFFF"/>
      </a:hlink>
      <a:folHlink>
        <a:srgbClr val="3F3F3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amp;F Theme" id="{E10F2A30-FA14-47DA-953E-3529A439F78C}" vid="{67FF20AC-0EEB-499F-A9F2-9931CEE405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W&amp;F Theme</Template>
  <TotalTime>5154</TotalTime>
  <Words>2274</Words>
  <Application>Microsoft Office PowerPoint</Application>
  <PresentationFormat>On-screen Show (4:3)</PresentationFormat>
  <Paragraphs>229</Paragraphs>
  <Slides>25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Roboto</vt:lpstr>
      <vt:lpstr>Wingdings 2</vt:lpstr>
      <vt:lpstr>W&amp;F Theme</vt:lpstr>
      <vt:lpstr>CFPB Debt Collection Rules Panel  Kelli Lowe – Credit World Services, Inc. Scott Medley – Reliant Capital Solutions, Llc J.R. Berninzoni – Williams &amp; Fudge, Inc.</vt:lpstr>
      <vt:lpstr>Agenda</vt:lpstr>
      <vt:lpstr>How Did We Get Here?</vt:lpstr>
      <vt:lpstr>How Did We Get Here</vt:lpstr>
      <vt:lpstr>FDCPA</vt:lpstr>
      <vt:lpstr>CFPB</vt:lpstr>
      <vt:lpstr>Key Takeaways….</vt:lpstr>
      <vt:lpstr>New CFPB Debt Collection Rules</vt:lpstr>
      <vt:lpstr>Time &amp; Place</vt:lpstr>
      <vt:lpstr>Channel &amp; Frequency Restrictions</vt:lpstr>
      <vt:lpstr>Email &amp; SMS</vt:lpstr>
      <vt:lpstr>Limited Consent Messages &amp; Recordings</vt:lpstr>
      <vt:lpstr>Committed Partnership</vt:lpstr>
      <vt:lpstr>1st Party Implications vs. 3rd Party Impact</vt:lpstr>
      <vt:lpstr>Final Rule Comments</vt:lpstr>
      <vt:lpstr>CFPB Final Rule (Regulation F)</vt:lpstr>
      <vt:lpstr>Data Furnisher Rules</vt:lpstr>
      <vt:lpstr>Data Furnisher Rules</vt:lpstr>
      <vt:lpstr>§1006.34(c): Validation Information</vt:lpstr>
      <vt:lpstr>Itemization</vt:lpstr>
      <vt:lpstr>Validation Notice: Form Model</vt:lpstr>
      <vt:lpstr>Validation Noticed: Form Model</vt:lpstr>
      <vt:lpstr>1st Party Impact</vt:lpstr>
      <vt:lpstr>Committed Partnership</vt:lpstr>
      <vt:lpstr>Questions</vt:lpstr>
    </vt:vector>
  </TitlesOfParts>
  <Company>Sole Source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TJA</dc:creator>
  <cp:lastModifiedBy>JR Berninzoni</cp:lastModifiedBy>
  <cp:revision>149</cp:revision>
  <cp:lastPrinted>2018-04-06T18:43:59Z</cp:lastPrinted>
  <dcterms:created xsi:type="dcterms:W3CDTF">2016-06-17T18:00:24Z</dcterms:created>
  <dcterms:modified xsi:type="dcterms:W3CDTF">2021-04-05T16:40:40Z</dcterms:modified>
</cp:coreProperties>
</file>