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omments/modernComment_156_CAEB787D.xml" ContentType="application/vnd.ms-powerpoint.comments+xml"/>
  <Override PartName="/ppt/comments/modernComment_17D_6A81C7A6.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76"/>
  </p:notesMasterIdLst>
  <p:sldIdLst>
    <p:sldId id="256" r:id="rId5"/>
    <p:sldId id="257" r:id="rId6"/>
    <p:sldId id="367" r:id="rId7"/>
    <p:sldId id="366" r:id="rId8"/>
    <p:sldId id="370" r:id="rId9"/>
    <p:sldId id="384" r:id="rId10"/>
    <p:sldId id="270" r:id="rId11"/>
    <p:sldId id="379" r:id="rId12"/>
    <p:sldId id="350" r:id="rId13"/>
    <p:sldId id="351" r:id="rId14"/>
    <p:sldId id="352" r:id="rId15"/>
    <p:sldId id="353" r:id="rId16"/>
    <p:sldId id="354" r:id="rId17"/>
    <p:sldId id="355" r:id="rId18"/>
    <p:sldId id="356" r:id="rId19"/>
    <p:sldId id="375" r:id="rId20"/>
    <p:sldId id="359" r:id="rId21"/>
    <p:sldId id="382" r:id="rId22"/>
    <p:sldId id="287" r:id="rId23"/>
    <p:sldId id="361" r:id="rId24"/>
    <p:sldId id="362" r:id="rId25"/>
    <p:sldId id="291" r:id="rId26"/>
    <p:sldId id="363" r:id="rId27"/>
    <p:sldId id="374" r:id="rId28"/>
    <p:sldId id="364" r:id="rId29"/>
    <p:sldId id="296" r:id="rId30"/>
    <p:sldId id="297" r:id="rId31"/>
    <p:sldId id="377" r:id="rId32"/>
    <p:sldId id="378" r:id="rId33"/>
    <p:sldId id="300" r:id="rId34"/>
    <p:sldId id="301" r:id="rId35"/>
    <p:sldId id="303" r:id="rId36"/>
    <p:sldId id="386" r:id="rId37"/>
    <p:sldId id="385" r:id="rId38"/>
    <p:sldId id="3594" r:id="rId39"/>
    <p:sldId id="284" r:id="rId40"/>
    <p:sldId id="304" r:id="rId41"/>
    <p:sldId id="305" r:id="rId42"/>
    <p:sldId id="306" r:id="rId43"/>
    <p:sldId id="307" r:id="rId44"/>
    <p:sldId id="308" r:id="rId45"/>
    <p:sldId id="309" r:id="rId46"/>
    <p:sldId id="369" r:id="rId47"/>
    <p:sldId id="310" r:id="rId48"/>
    <p:sldId id="311" r:id="rId49"/>
    <p:sldId id="312" r:id="rId50"/>
    <p:sldId id="313" r:id="rId51"/>
    <p:sldId id="383" r:id="rId52"/>
    <p:sldId id="315" r:id="rId53"/>
    <p:sldId id="316" r:id="rId54"/>
    <p:sldId id="317" r:id="rId55"/>
    <p:sldId id="318" r:id="rId56"/>
    <p:sldId id="380" r:id="rId57"/>
    <p:sldId id="320" r:id="rId58"/>
    <p:sldId id="321" r:id="rId59"/>
    <p:sldId id="322" r:id="rId60"/>
    <p:sldId id="323" r:id="rId61"/>
    <p:sldId id="319" r:id="rId62"/>
    <p:sldId id="324" r:id="rId63"/>
    <p:sldId id="325" r:id="rId64"/>
    <p:sldId id="345" r:id="rId65"/>
    <p:sldId id="337" r:id="rId66"/>
    <p:sldId id="338" r:id="rId67"/>
    <p:sldId id="339" r:id="rId68"/>
    <p:sldId id="340" r:id="rId69"/>
    <p:sldId id="341" r:id="rId70"/>
    <p:sldId id="343" r:id="rId71"/>
    <p:sldId id="342" r:id="rId72"/>
    <p:sldId id="381" r:id="rId73"/>
    <p:sldId id="348" r:id="rId74"/>
    <p:sldId id="347" r:id="rId75"/>
  </p:sldIdLst>
  <p:sldSz cx="18288000" cy="10287000"/>
  <p:notesSz cx="6858000" cy="9144000"/>
  <p:embeddedFontLst>
    <p:embeddedFont>
      <p:font typeface="Canva Sans" panose="020B0604020202020204" charset="0"/>
      <p:regular r:id="rId77"/>
    </p:embeddedFont>
    <p:embeddedFont>
      <p:font typeface="Canva Sans" panose="020B0604020202020204" charset="0"/>
      <p:regular r:id="rId77"/>
    </p:embeddedFont>
    <p:embeddedFont>
      <p:font typeface="Corbel" panose="020B0503020204020204" pitchFamily="34" charset="0"/>
      <p:regular r:id="rId78"/>
      <p:bold r:id="rId79"/>
      <p:italic r:id="rId80"/>
      <p:boldItalic r:id="rId81"/>
    </p:embeddedFont>
    <p:embeddedFont>
      <p:font typeface="Noto Serif Bold" panose="02020800060500020200" pitchFamily="18" charset="0"/>
      <p:regular r:id="rId82"/>
      <p:bold r:id="rId83"/>
    </p:embeddedFont>
    <p:embeddedFont>
      <p:font typeface="Open Sans" panose="020B0606030504020204" pitchFamily="34" charset="0"/>
      <p:regular r:id="rId84"/>
      <p:bold r:id="rId85"/>
      <p:italic r:id="rId86"/>
      <p:boldItalic r:id="rId87"/>
    </p:embeddedFont>
    <p:embeddedFont>
      <p:font typeface="Oswald" panose="00000500000000000000" pitchFamily="2" charset="0"/>
      <p:regular r:id="rId88"/>
      <p:bold r:id="rId89"/>
    </p:embeddedFont>
    <p:embeddedFont>
      <p:font typeface="Trend Slab Four" panose="020B0604020202020204" charset="0"/>
      <p:regular r:id="rId9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3FEA8D-7727-A329-D604-33BCA68634C5}" name="Ginger McBride" initials="GM" userId="S::virginia.mcbride@washburn.edu::ea6951d0-48de-4bd2-82ad-89894d379869" providerId="AD"/>
  <p188:author id="{1E87F2FC-83C8-DA91-8FBD-72CADC294A5B}" name="leahnicholson@ku.edu" initials="le" userId="S::urn:spo:guest#leahnicholson@ku.edu::"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42D22"/>
    <a:srgbClr val="FFCE05"/>
    <a:srgbClr val="32727F"/>
    <a:srgbClr val="3172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33108-AA41-CCC2-F6B3-A3CCE983FD10}" v="3" dt="2026-01-21T23:21:05.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font" Target="fonts/font3.fntdata"/><Relationship Id="rId5" Type="http://schemas.openxmlformats.org/officeDocument/2006/relationships/slide" Target="slides/slide1.xml"/><Relationship Id="rId90" Type="http://schemas.openxmlformats.org/officeDocument/2006/relationships/font" Target="fonts/font14.fntdata"/><Relationship Id="rId95" Type="http://schemas.microsoft.com/office/2015/10/relationships/revisionInfo" Target="revisionInfo.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presProps" Target="pres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11.fntdata"/><Relationship Id="rId61" Type="http://schemas.openxmlformats.org/officeDocument/2006/relationships/slide" Target="slides/slide57.xml"/><Relationship Id="rId82" Type="http://schemas.openxmlformats.org/officeDocument/2006/relationships/font" Target="fonts/font6.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1.fntdata"/></Relationships>
</file>

<file path=ppt/comments/modernComment_156_CAEB787D.xml><?xml version="1.0" encoding="utf-8"?>
<p188:cmLst xmlns:a="http://schemas.openxmlformats.org/drawingml/2006/main" xmlns:r="http://schemas.openxmlformats.org/officeDocument/2006/relationships" xmlns:p188="http://schemas.microsoft.com/office/powerpoint/2018/8/main">
  <p188:cm id="{1499651D-1329-48BB-A9FF-F47C49F60A83}" authorId="{EB3FEA8D-7727-A329-D604-33BCA68634C5}" created="2025-12-08T14:21:31.809">
    <pc:sldMkLst xmlns:pc="http://schemas.microsoft.com/office/powerpoint/2013/main/command">
      <pc:docMk/>
      <pc:sldMk cId="3404429437" sldId="342"/>
    </pc:sldMkLst>
    <p188:replyLst>
      <p188:reply id="{AE4A0B17-897E-4C08-9D16-3D29A4BF5F38}" authorId="{EB3FEA8D-7727-A329-D604-33BCA68634C5}" created="2026-01-21T23:20:48.949">
        <p188:txBody>
          <a:bodyPr/>
          <a:lstStyle/>
          <a:p>
            <a:r>
              <a:rPr lang="en-US"/>
              <a:t>If anyone is seeing this...feel free to delete it</a:t>
            </a:r>
          </a:p>
        </p188:txBody>
      </p188:reply>
      <p188:reply id="{07E642A5-F4AF-4208-8838-863C861DC133}" authorId="{EB3FEA8D-7727-A329-D604-33BCA68634C5}" created="2026-01-21T23:21:05.934">
        <p188:txBody>
          <a:bodyPr/>
          <a:lstStyle/>
          <a:p>
            <a:r>
              <a:rPr lang="en-US"/>
              <a:t>*it = this slide</a:t>
            </a:r>
          </a:p>
        </p188:txBody>
      </p188:reply>
    </p188:replyLst>
    <p188:txBody>
      <a:bodyPr/>
      <a:lstStyle/>
      <a:p>
        <a:r>
          <a:rPr lang="en-US"/>
          <a:t>Update</a:t>
        </a:r>
      </a:p>
    </p188:txBody>
  </p188:cm>
</p188:cmLst>
</file>

<file path=ppt/comments/modernComment_17D_6A81C7A6.xml><?xml version="1.0" encoding="utf-8"?>
<p188:cmLst xmlns:a="http://schemas.openxmlformats.org/drawingml/2006/main" xmlns:r="http://schemas.openxmlformats.org/officeDocument/2006/relationships" xmlns:p188="http://schemas.microsoft.com/office/powerpoint/2018/8/main">
  <p188:cm id="{B984E94E-E650-4017-83F0-15376EC659B1}" authorId="{EB3FEA8D-7727-A329-D604-33BCA68634C5}" created="2025-12-08T14:21:41.184">
    <pc:sldMkLst xmlns:pc="http://schemas.microsoft.com/office/powerpoint/2013/main/command">
      <pc:docMk/>
      <pc:sldMk cId="1786890150" sldId="381"/>
    </pc:sldMkLst>
    <p188:txBody>
      <a:bodyPr/>
      <a:lstStyle/>
      <a:p>
        <a:r>
          <a:rPr lang="en-US"/>
          <a:t>Add website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DEB4E-BA0F-431F-842D-7C1ABE85E09E}" type="datetimeFigureOut">
              <a:t>1/26/2026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813C68-DE7A-4003-8276-48896D001C4C}" type="slidenum">
              <a:t>‹#›</a:t>
            </a:fld>
            <a:endParaRPr lang="en-US"/>
          </a:p>
        </p:txBody>
      </p:sp>
    </p:spTree>
    <p:extLst>
      <p:ext uri="{BB962C8B-B14F-4D97-AF65-F5344CB8AC3E}">
        <p14:creationId xmlns:p14="http://schemas.microsoft.com/office/powerpoint/2010/main" val="708791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13C68-DE7A-4003-8276-48896D001C4C}" type="slidenum">
              <a:rPr lang="en-US"/>
              <a:t>1</a:t>
            </a:fld>
            <a:endParaRPr lang="en-US"/>
          </a:p>
        </p:txBody>
      </p:sp>
    </p:spTree>
    <p:extLst>
      <p:ext uri="{BB962C8B-B14F-4D97-AF65-F5344CB8AC3E}">
        <p14:creationId xmlns:p14="http://schemas.microsoft.com/office/powerpoint/2010/main" val="16897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2379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80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8646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15</a:t>
            </a:fld>
            <a:endParaRPr lang="en-US"/>
          </a:p>
        </p:txBody>
      </p:sp>
    </p:spTree>
    <p:extLst>
      <p:ext uri="{BB962C8B-B14F-4D97-AF65-F5344CB8AC3E}">
        <p14:creationId xmlns:p14="http://schemas.microsoft.com/office/powerpoint/2010/main" val="353845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16</a:t>
            </a:fld>
            <a:endParaRPr lang="en-US"/>
          </a:p>
        </p:txBody>
      </p:sp>
    </p:spTree>
    <p:extLst>
      <p:ext uri="{BB962C8B-B14F-4D97-AF65-F5344CB8AC3E}">
        <p14:creationId xmlns:p14="http://schemas.microsoft.com/office/powerpoint/2010/main" val="611655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17</a:t>
            </a:fld>
            <a:endParaRPr lang="en-US"/>
          </a:p>
        </p:txBody>
      </p:sp>
    </p:spTree>
    <p:extLst>
      <p:ext uri="{BB962C8B-B14F-4D97-AF65-F5344CB8AC3E}">
        <p14:creationId xmlns:p14="http://schemas.microsoft.com/office/powerpoint/2010/main" val="460337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baseline="0"/>
          </a:p>
        </p:txBody>
      </p:sp>
      <p:sp>
        <p:nvSpPr>
          <p:cNvPr id="4" name="Slide Number Placeholder 3"/>
          <p:cNvSpPr>
            <a:spLocks noGrp="1"/>
          </p:cNvSpPr>
          <p:nvPr>
            <p:ph type="sldNum" sz="quarter" idx="10"/>
          </p:nvPr>
        </p:nvSpPr>
        <p:spPr/>
        <p:txBody>
          <a:bodyPr/>
          <a:lstStyle/>
          <a:p>
            <a:fld id="{2FA218D8-4703-364C-B26D-643B5D7D55C4}" type="slidenum">
              <a:rPr lang="en-US" smtClean="0"/>
              <a:t>19</a:t>
            </a:fld>
            <a:endParaRPr lang="en-US"/>
          </a:p>
        </p:txBody>
      </p:sp>
    </p:spTree>
    <p:extLst>
      <p:ext uri="{BB962C8B-B14F-4D97-AF65-F5344CB8AC3E}">
        <p14:creationId xmlns:p14="http://schemas.microsoft.com/office/powerpoint/2010/main" val="161500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22</a:t>
            </a:fld>
            <a:endParaRPr lang="en-US"/>
          </a:p>
        </p:txBody>
      </p:sp>
    </p:spTree>
    <p:extLst>
      <p:ext uri="{BB962C8B-B14F-4D97-AF65-F5344CB8AC3E}">
        <p14:creationId xmlns:p14="http://schemas.microsoft.com/office/powerpoint/2010/main" val="2492904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24</a:t>
            </a:fld>
            <a:endParaRPr lang="en-US"/>
          </a:p>
        </p:txBody>
      </p:sp>
    </p:spTree>
    <p:extLst>
      <p:ext uri="{BB962C8B-B14F-4D97-AF65-F5344CB8AC3E}">
        <p14:creationId xmlns:p14="http://schemas.microsoft.com/office/powerpoint/2010/main" val="3903098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26</a:t>
            </a:fld>
            <a:endParaRPr lang="en-US"/>
          </a:p>
        </p:txBody>
      </p:sp>
    </p:spTree>
    <p:extLst>
      <p:ext uri="{BB962C8B-B14F-4D97-AF65-F5344CB8AC3E}">
        <p14:creationId xmlns:p14="http://schemas.microsoft.com/office/powerpoint/2010/main" val="296206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7417-4E58-4983-B200-A03C76295A21}" type="slidenum">
              <a:rPr lang="en-US" smtClean="0"/>
              <a:t>3</a:t>
            </a:fld>
            <a:endParaRPr lang="en-US"/>
          </a:p>
        </p:txBody>
      </p:sp>
    </p:spTree>
    <p:extLst>
      <p:ext uri="{BB962C8B-B14F-4D97-AF65-F5344CB8AC3E}">
        <p14:creationId xmlns:p14="http://schemas.microsoft.com/office/powerpoint/2010/main" val="164533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27</a:t>
            </a:fld>
            <a:endParaRPr lang="en-US"/>
          </a:p>
        </p:txBody>
      </p:sp>
    </p:spTree>
    <p:extLst>
      <p:ext uri="{BB962C8B-B14F-4D97-AF65-F5344CB8AC3E}">
        <p14:creationId xmlns:p14="http://schemas.microsoft.com/office/powerpoint/2010/main" val="3809547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28</a:t>
            </a:fld>
            <a:endParaRPr lang="en-US"/>
          </a:p>
        </p:txBody>
      </p:sp>
    </p:spTree>
    <p:extLst>
      <p:ext uri="{BB962C8B-B14F-4D97-AF65-F5344CB8AC3E}">
        <p14:creationId xmlns:p14="http://schemas.microsoft.com/office/powerpoint/2010/main" val="1765877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29</a:t>
            </a:fld>
            <a:endParaRPr lang="en-US"/>
          </a:p>
        </p:txBody>
      </p:sp>
    </p:spTree>
    <p:extLst>
      <p:ext uri="{BB962C8B-B14F-4D97-AF65-F5344CB8AC3E}">
        <p14:creationId xmlns:p14="http://schemas.microsoft.com/office/powerpoint/2010/main" val="4293666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30</a:t>
            </a:fld>
            <a:endParaRPr lang="en-US"/>
          </a:p>
        </p:txBody>
      </p:sp>
    </p:spTree>
    <p:extLst>
      <p:ext uri="{BB962C8B-B14F-4D97-AF65-F5344CB8AC3E}">
        <p14:creationId xmlns:p14="http://schemas.microsoft.com/office/powerpoint/2010/main" val="4035178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31</a:t>
            </a:fld>
            <a:endParaRPr lang="en-US"/>
          </a:p>
        </p:txBody>
      </p:sp>
    </p:spTree>
    <p:extLst>
      <p:ext uri="{BB962C8B-B14F-4D97-AF65-F5344CB8AC3E}">
        <p14:creationId xmlns:p14="http://schemas.microsoft.com/office/powerpoint/2010/main" val="3373810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A218D8-4703-364C-B26D-643B5D7D55C4}" type="slidenum">
              <a:rPr lang="en-US" smtClean="0"/>
              <a:t>32</a:t>
            </a:fld>
            <a:endParaRPr lang="en-US"/>
          </a:p>
        </p:txBody>
      </p:sp>
    </p:spTree>
    <p:extLst>
      <p:ext uri="{BB962C8B-B14F-4D97-AF65-F5344CB8AC3E}">
        <p14:creationId xmlns:p14="http://schemas.microsoft.com/office/powerpoint/2010/main" val="1713704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3FDF8-43CD-5A5D-FF27-A8D7763FC8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EC62BA-B945-4DAB-BDA8-10976D9E9F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AB7B4-AE29-B0B7-8DC4-C98407F6AA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F1B2E9-FB0F-13FE-82FE-93AFF640ACE1}"/>
              </a:ext>
            </a:extLst>
          </p:cNvPr>
          <p:cNvSpPr>
            <a:spLocks noGrp="1"/>
          </p:cNvSpPr>
          <p:nvPr>
            <p:ph type="sldNum" sz="quarter" idx="10"/>
          </p:nvPr>
        </p:nvSpPr>
        <p:spPr/>
        <p:txBody>
          <a:bodyPr/>
          <a:lstStyle/>
          <a:p>
            <a:fld id="{2FA218D8-4703-364C-B26D-643B5D7D55C4}" type="slidenum">
              <a:rPr lang="en-US" smtClean="0"/>
              <a:t>33</a:t>
            </a:fld>
            <a:endParaRPr lang="en-US"/>
          </a:p>
        </p:txBody>
      </p:sp>
    </p:spTree>
    <p:extLst>
      <p:ext uri="{BB962C8B-B14F-4D97-AF65-F5344CB8AC3E}">
        <p14:creationId xmlns:p14="http://schemas.microsoft.com/office/powerpoint/2010/main" val="2813628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1FB86-C2ED-2162-9B7E-4163BDC72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7FB296-386F-3A84-F1BE-469B7A46FA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7E2F34-3BE3-816B-5724-7EE99C160B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0EBAD3-4DBA-A5C4-30C1-6139885E8C01}"/>
              </a:ext>
            </a:extLst>
          </p:cNvPr>
          <p:cNvSpPr>
            <a:spLocks noGrp="1"/>
          </p:cNvSpPr>
          <p:nvPr>
            <p:ph type="sldNum" sz="quarter" idx="10"/>
          </p:nvPr>
        </p:nvSpPr>
        <p:spPr/>
        <p:txBody>
          <a:bodyPr/>
          <a:lstStyle/>
          <a:p>
            <a:fld id="{2FA218D8-4703-364C-B26D-643B5D7D55C4}" type="slidenum">
              <a:rPr lang="en-US" smtClean="0"/>
              <a:t>34</a:t>
            </a:fld>
            <a:endParaRPr lang="en-US"/>
          </a:p>
        </p:txBody>
      </p:sp>
    </p:spTree>
    <p:extLst>
      <p:ext uri="{BB962C8B-B14F-4D97-AF65-F5344CB8AC3E}">
        <p14:creationId xmlns:p14="http://schemas.microsoft.com/office/powerpoint/2010/main" val="680033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8B216-8CFE-0F61-6E53-45A77850B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5B93A5-943D-B979-0D74-26B2C9256B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22E29-109A-5EAD-C5DE-2B2451872F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95D499-1A0F-B845-38EE-B279804C9FBA}"/>
              </a:ext>
            </a:extLst>
          </p:cNvPr>
          <p:cNvSpPr>
            <a:spLocks noGrp="1"/>
          </p:cNvSpPr>
          <p:nvPr>
            <p:ph type="sldNum" sz="quarter" idx="10"/>
          </p:nvPr>
        </p:nvSpPr>
        <p:spPr/>
        <p:txBody>
          <a:bodyPr/>
          <a:lstStyle/>
          <a:p>
            <a:fld id="{9506C930-0C39-C14E-9A81-5D25950FD497}" type="slidenum">
              <a:rPr lang="en-US" smtClean="0"/>
              <a:t>35</a:t>
            </a:fld>
            <a:endParaRPr lang="en-US"/>
          </a:p>
        </p:txBody>
      </p:sp>
    </p:spTree>
    <p:extLst>
      <p:ext uri="{BB962C8B-B14F-4D97-AF65-F5344CB8AC3E}">
        <p14:creationId xmlns:p14="http://schemas.microsoft.com/office/powerpoint/2010/main" val="183554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37</a:t>
            </a:fld>
            <a:endParaRPr lang="en-US"/>
          </a:p>
        </p:txBody>
      </p:sp>
    </p:spTree>
    <p:extLst>
      <p:ext uri="{BB962C8B-B14F-4D97-AF65-F5344CB8AC3E}">
        <p14:creationId xmlns:p14="http://schemas.microsoft.com/office/powerpoint/2010/main" val="1665625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A218D8-4703-364C-B26D-643B5D7D55C4}" type="slidenum">
              <a:rPr lang="en-US" smtClean="0"/>
              <a:t>4</a:t>
            </a:fld>
            <a:endParaRPr lang="en-US"/>
          </a:p>
        </p:txBody>
      </p:sp>
    </p:spTree>
    <p:extLst>
      <p:ext uri="{BB962C8B-B14F-4D97-AF65-F5344CB8AC3E}">
        <p14:creationId xmlns:p14="http://schemas.microsoft.com/office/powerpoint/2010/main" val="1824945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38</a:t>
            </a:fld>
            <a:endParaRPr lang="en-US"/>
          </a:p>
        </p:txBody>
      </p:sp>
    </p:spTree>
    <p:extLst>
      <p:ext uri="{BB962C8B-B14F-4D97-AF65-F5344CB8AC3E}">
        <p14:creationId xmlns:p14="http://schemas.microsoft.com/office/powerpoint/2010/main" val="1572970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39</a:t>
            </a:fld>
            <a:endParaRPr lang="en-US"/>
          </a:p>
        </p:txBody>
      </p:sp>
    </p:spTree>
    <p:extLst>
      <p:ext uri="{BB962C8B-B14F-4D97-AF65-F5344CB8AC3E}">
        <p14:creationId xmlns:p14="http://schemas.microsoft.com/office/powerpoint/2010/main" val="36803421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7417-4E58-4983-B200-A03C76295A21}" type="slidenum">
              <a:rPr lang="en-US" smtClean="0"/>
              <a:t>40</a:t>
            </a:fld>
            <a:endParaRPr lang="en-US"/>
          </a:p>
        </p:txBody>
      </p:sp>
    </p:spTree>
    <p:extLst>
      <p:ext uri="{BB962C8B-B14F-4D97-AF65-F5344CB8AC3E}">
        <p14:creationId xmlns:p14="http://schemas.microsoft.com/office/powerpoint/2010/main" val="1731417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7417-4E58-4983-B200-A03C76295A21}" type="slidenum">
              <a:rPr lang="en-US" smtClean="0"/>
              <a:t>41</a:t>
            </a:fld>
            <a:endParaRPr lang="en-US"/>
          </a:p>
        </p:txBody>
      </p:sp>
    </p:spTree>
    <p:extLst>
      <p:ext uri="{BB962C8B-B14F-4D97-AF65-F5344CB8AC3E}">
        <p14:creationId xmlns:p14="http://schemas.microsoft.com/office/powerpoint/2010/main" val="34450316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42</a:t>
            </a:fld>
            <a:endParaRPr lang="en-US"/>
          </a:p>
        </p:txBody>
      </p:sp>
    </p:spTree>
    <p:extLst>
      <p:ext uri="{BB962C8B-B14F-4D97-AF65-F5344CB8AC3E}">
        <p14:creationId xmlns:p14="http://schemas.microsoft.com/office/powerpoint/2010/main" val="2801942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A218D8-4703-364C-B26D-643B5D7D55C4}" type="slidenum">
              <a:rPr lang="en-US" smtClean="0"/>
              <a:t>43</a:t>
            </a:fld>
            <a:endParaRPr lang="en-US"/>
          </a:p>
        </p:txBody>
      </p:sp>
    </p:spTree>
    <p:extLst>
      <p:ext uri="{BB962C8B-B14F-4D97-AF65-F5344CB8AC3E}">
        <p14:creationId xmlns:p14="http://schemas.microsoft.com/office/powerpoint/2010/main" val="1984677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A218D8-4703-364C-B26D-643B5D7D55C4}" type="slidenum">
              <a:rPr lang="en-US" smtClean="0"/>
              <a:t>44</a:t>
            </a:fld>
            <a:endParaRPr lang="en-US"/>
          </a:p>
        </p:txBody>
      </p:sp>
    </p:spTree>
    <p:extLst>
      <p:ext uri="{BB962C8B-B14F-4D97-AF65-F5344CB8AC3E}">
        <p14:creationId xmlns:p14="http://schemas.microsoft.com/office/powerpoint/2010/main" val="14437574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FA218D8-4703-364C-B26D-643B5D7D55C4}" type="slidenum">
              <a:rPr lang="en-US" smtClean="0"/>
              <a:t>45</a:t>
            </a:fld>
            <a:endParaRPr lang="en-US"/>
          </a:p>
        </p:txBody>
      </p:sp>
    </p:spTree>
    <p:extLst>
      <p:ext uri="{BB962C8B-B14F-4D97-AF65-F5344CB8AC3E}">
        <p14:creationId xmlns:p14="http://schemas.microsoft.com/office/powerpoint/2010/main" val="1378201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FA218D8-4703-364C-B26D-643B5D7D55C4}" type="slidenum">
              <a:rPr lang="en-US" smtClean="0"/>
              <a:t>46</a:t>
            </a:fld>
            <a:endParaRPr lang="en-US"/>
          </a:p>
        </p:txBody>
      </p:sp>
    </p:spTree>
    <p:extLst>
      <p:ext uri="{BB962C8B-B14F-4D97-AF65-F5344CB8AC3E}">
        <p14:creationId xmlns:p14="http://schemas.microsoft.com/office/powerpoint/2010/main" val="2351474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FA218D8-4703-364C-B26D-643B5D7D55C4}" type="slidenum">
              <a:rPr lang="en-US" smtClean="0"/>
              <a:t>47</a:t>
            </a:fld>
            <a:endParaRPr lang="en-US"/>
          </a:p>
        </p:txBody>
      </p:sp>
    </p:spTree>
    <p:extLst>
      <p:ext uri="{BB962C8B-B14F-4D97-AF65-F5344CB8AC3E}">
        <p14:creationId xmlns:p14="http://schemas.microsoft.com/office/powerpoint/2010/main" val="376202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5</a:t>
            </a:fld>
            <a:endParaRPr lang="en-US"/>
          </a:p>
        </p:txBody>
      </p:sp>
    </p:spTree>
    <p:extLst>
      <p:ext uri="{BB962C8B-B14F-4D97-AF65-F5344CB8AC3E}">
        <p14:creationId xmlns:p14="http://schemas.microsoft.com/office/powerpoint/2010/main" val="17370973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A218D8-4703-364C-B26D-643B5D7D55C4}" type="slidenum">
              <a:rPr lang="en-US" smtClean="0"/>
              <a:t>48</a:t>
            </a:fld>
            <a:endParaRPr lang="en-US"/>
          </a:p>
        </p:txBody>
      </p:sp>
    </p:spTree>
    <p:extLst>
      <p:ext uri="{BB962C8B-B14F-4D97-AF65-F5344CB8AC3E}">
        <p14:creationId xmlns:p14="http://schemas.microsoft.com/office/powerpoint/2010/main" val="20311783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A218D8-4703-364C-B26D-643B5D7D55C4}" type="slidenum">
              <a:rPr lang="en-US" smtClean="0"/>
              <a:t>49</a:t>
            </a:fld>
            <a:endParaRPr lang="en-US"/>
          </a:p>
        </p:txBody>
      </p:sp>
    </p:spTree>
    <p:extLst>
      <p:ext uri="{BB962C8B-B14F-4D97-AF65-F5344CB8AC3E}">
        <p14:creationId xmlns:p14="http://schemas.microsoft.com/office/powerpoint/2010/main" val="11069208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A218D8-4703-364C-B26D-643B5D7D55C4}" type="slidenum">
              <a:rPr lang="en-US" smtClean="0"/>
              <a:t>50</a:t>
            </a:fld>
            <a:endParaRPr lang="en-US"/>
          </a:p>
        </p:txBody>
      </p:sp>
    </p:spTree>
    <p:extLst>
      <p:ext uri="{BB962C8B-B14F-4D97-AF65-F5344CB8AC3E}">
        <p14:creationId xmlns:p14="http://schemas.microsoft.com/office/powerpoint/2010/main" val="751717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51</a:t>
            </a:fld>
            <a:endParaRPr lang="en-US"/>
          </a:p>
        </p:txBody>
      </p:sp>
    </p:spTree>
    <p:extLst>
      <p:ext uri="{BB962C8B-B14F-4D97-AF65-F5344CB8AC3E}">
        <p14:creationId xmlns:p14="http://schemas.microsoft.com/office/powerpoint/2010/main" val="2235353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A218D8-4703-364C-B26D-643B5D7D55C4}" type="slidenum">
              <a:rPr lang="en-US" smtClean="0"/>
              <a:t>52</a:t>
            </a:fld>
            <a:endParaRPr lang="en-US"/>
          </a:p>
        </p:txBody>
      </p:sp>
    </p:spTree>
    <p:extLst>
      <p:ext uri="{BB962C8B-B14F-4D97-AF65-F5344CB8AC3E}">
        <p14:creationId xmlns:p14="http://schemas.microsoft.com/office/powerpoint/2010/main" val="18950371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07417-4E58-4983-B200-A03C76295A21}" type="slidenum">
              <a:rPr lang="en-US" smtClean="0"/>
              <a:t>54</a:t>
            </a:fld>
            <a:endParaRPr lang="en-US"/>
          </a:p>
        </p:txBody>
      </p:sp>
    </p:spTree>
    <p:extLst>
      <p:ext uri="{BB962C8B-B14F-4D97-AF65-F5344CB8AC3E}">
        <p14:creationId xmlns:p14="http://schemas.microsoft.com/office/powerpoint/2010/main" val="1109620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students and we have a 529 plan for both: If I fill out the first FAFSA and report the 529 amount it will pull it over to the second student and report the same amount. </a:t>
            </a:r>
          </a:p>
        </p:txBody>
      </p:sp>
      <p:sp>
        <p:nvSpPr>
          <p:cNvPr id="4" name="Slide Number Placeholder 3"/>
          <p:cNvSpPr>
            <a:spLocks noGrp="1"/>
          </p:cNvSpPr>
          <p:nvPr>
            <p:ph type="sldNum" sz="quarter" idx="5"/>
          </p:nvPr>
        </p:nvSpPr>
        <p:spPr/>
        <p:txBody>
          <a:bodyPr/>
          <a:lstStyle/>
          <a:p>
            <a:fld id="{4306F76E-E60C-4C54-B47A-C2C406EC8F72}" type="slidenum">
              <a:rPr lang="en-US" smtClean="0"/>
              <a:t>55</a:t>
            </a:fld>
            <a:endParaRPr lang="en-US"/>
          </a:p>
        </p:txBody>
      </p:sp>
    </p:spTree>
    <p:extLst>
      <p:ext uri="{BB962C8B-B14F-4D97-AF65-F5344CB8AC3E}">
        <p14:creationId xmlns:p14="http://schemas.microsoft.com/office/powerpoint/2010/main" val="2992529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Sudents</a:t>
            </a:r>
            <a:r>
              <a:rPr lang="en-US"/>
              <a:t> need to have the student answer yes if they meet the FDA Free and Reduced Price School Lunch requirements</a:t>
            </a:r>
          </a:p>
        </p:txBody>
      </p:sp>
      <p:sp>
        <p:nvSpPr>
          <p:cNvPr id="4" name="Slide Number Placeholder 3"/>
          <p:cNvSpPr>
            <a:spLocks noGrp="1"/>
          </p:cNvSpPr>
          <p:nvPr>
            <p:ph type="sldNum" sz="quarter" idx="5"/>
          </p:nvPr>
        </p:nvSpPr>
        <p:spPr/>
        <p:txBody>
          <a:bodyPr/>
          <a:lstStyle/>
          <a:p>
            <a:fld id="{4306F76E-E60C-4C54-B47A-C2C406EC8F72}" type="slidenum">
              <a:rPr lang="en-US" smtClean="0"/>
              <a:t>57</a:t>
            </a:fld>
            <a:endParaRPr lang="en-US"/>
          </a:p>
        </p:txBody>
      </p:sp>
    </p:spTree>
    <p:extLst>
      <p:ext uri="{BB962C8B-B14F-4D97-AF65-F5344CB8AC3E}">
        <p14:creationId xmlns:p14="http://schemas.microsoft.com/office/powerpoint/2010/main" val="35284039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58</a:t>
            </a:fld>
            <a:endParaRPr lang="en-US"/>
          </a:p>
        </p:txBody>
      </p:sp>
    </p:spTree>
    <p:extLst>
      <p:ext uri="{BB962C8B-B14F-4D97-AF65-F5344CB8AC3E}">
        <p14:creationId xmlns:p14="http://schemas.microsoft.com/office/powerpoint/2010/main" val="20530141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FA218D8-4703-364C-B26D-643B5D7D55C4}" type="slidenum">
              <a:rPr lang="en-US" smtClean="0"/>
              <a:t>59</a:t>
            </a:fld>
            <a:endParaRPr lang="en-US"/>
          </a:p>
        </p:txBody>
      </p:sp>
    </p:spTree>
    <p:extLst>
      <p:ext uri="{BB962C8B-B14F-4D97-AF65-F5344CB8AC3E}">
        <p14:creationId xmlns:p14="http://schemas.microsoft.com/office/powerpoint/2010/main" val="2165325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6E689-F67A-704C-47D0-317656D8C7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ADFF6-E933-FB6F-4606-289B43097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A35DE-BD85-EF4E-F139-2D15404562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2DBD4D-F15D-3E88-441C-3ECD10D72E99}"/>
              </a:ext>
            </a:extLst>
          </p:cNvPr>
          <p:cNvSpPr>
            <a:spLocks noGrp="1"/>
          </p:cNvSpPr>
          <p:nvPr>
            <p:ph type="sldNum" sz="quarter" idx="5"/>
          </p:nvPr>
        </p:nvSpPr>
        <p:spPr/>
        <p:txBody>
          <a:bodyPr/>
          <a:lstStyle/>
          <a:p>
            <a:fld id="{4306F76E-E60C-4C54-B47A-C2C406EC8F72}" type="slidenum">
              <a:rPr lang="en-US" smtClean="0"/>
              <a:t>6</a:t>
            </a:fld>
            <a:endParaRPr lang="en-US"/>
          </a:p>
        </p:txBody>
      </p:sp>
    </p:spTree>
    <p:extLst>
      <p:ext uri="{BB962C8B-B14F-4D97-AF65-F5344CB8AC3E}">
        <p14:creationId xmlns:p14="http://schemas.microsoft.com/office/powerpoint/2010/main" val="42536301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2FA218D8-4703-364C-B26D-643B5D7D55C4}" type="slidenum">
              <a:rPr lang="en-US" smtClean="0"/>
              <a:t>60</a:t>
            </a:fld>
            <a:endParaRPr lang="en-US"/>
          </a:p>
        </p:txBody>
      </p:sp>
    </p:spTree>
    <p:extLst>
      <p:ext uri="{BB962C8B-B14F-4D97-AF65-F5344CB8AC3E}">
        <p14:creationId xmlns:p14="http://schemas.microsoft.com/office/powerpoint/2010/main" val="8167933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13C68-DE7A-4003-8276-48896D001C4C}" type="slidenum">
              <a:rPr lang="en-US"/>
              <a:t>61</a:t>
            </a:fld>
            <a:endParaRPr lang="en-US"/>
          </a:p>
        </p:txBody>
      </p:sp>
    </p:spTree>
    <p:extLst>
      <p:ext uri="{BB962C8B-B14F-4D97-AF65-F5344CB8AC3E}">
        <p14:creationId xmlns:p14="http://schemas.microsoft.com/office/powerpoint/2010/main" val="8650663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62</a:t>
            </a:fld>
            <a:endParaRPr lang="en-US"/>
          </a:p>
        </p:txBody>
      </p:sp>
    </p:spTree>
    <p:extLst>
      <p:ext uri="{BB962C8B-B14F-4D97-AF65-F5344CB8AC3E}">
        <p14:creationId xmlns:p14="http://schemas.microsoft.com/office/powerpoint/2010/main" val="3720946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4927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6067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68</a:t>
            </a:fld>
            <a:endParaRPr lang="en-US"/>
          </a:p>
        </p:txBody>
      </p:sp>
    </p:spTree>
    <p:extLst>
      <p:ext uri="{BB962C8B-B14F-4D97-AF65-F5344CB8AC3E}">
        <p14:creationId xmlns:p14="http://schemas.microsoft.com/office/powerpoint/2010/main" val="179810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813C68-DE7A-4003-8276-48896D001C4C}" type="slidenum">
              <a:rPr lang="en-US"/>
              <a:t>8</a:t>
            </a:fld>
            <a:endParaRPr lang="en-US"/>
          </a:p>
        </p:txBody>
      </p:sp>
    </p:spTree>
    <p:extLst>
      <p:ext uri="{BB962C8B-B14F-4D97-AF65-F5344CB8AC3E}">
        <p14:creationId xmlns:p14="http://schemas.microsoft.com/office/powerpoint/2010/main" val="1400775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06F76E-E60C-4C54-B47A-C2C406EC8F72}" type="slidenum">
              <a:rPr lang="en-US" smtClean="0"/>
              <a:t>9</a:t>
            </a:fld>
            <a:endParaRPr lang="en-US"/>
          </a:p>
        </p:txBody>
      </p:sp>
    </p:spTree>
    <p:extLst>
      <p:ext uri="{BB962C8B-B14F-4D97-AF65-F5344CB8AC3E}">
        <p14:creationId xmlns:p14="http://schemas.microsoft.com/office/powerpoint/2010/main" val="3953484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01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0EDF81-139F-488C-872B-4720FBA6BF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66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 uri="{C183D7F6-B498-43B3-948B-1728B52AA6E4}">
                <adec:decorative xmlns:adec="http://schemas.microsoft.com/office/drawing/2017/decorative" val="1"/>
              </a:ext>
            </a:extLst>
          </p:cNvPr>
          <p:cNvCxnSpPr>
            <a:cxnSpLocks/>
          </p:cNvCxnSpPr>
          <p:nvPr userDrawn="1"/>
        </p:nvCxnSpPr>
        <p:spPr>
          <a:xfrm>
            <a:off x="1143977" y="2171694"/>
            <a:ext cx="1758462"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6" name="Title Placeholder 17">
            <a:extLst>
              <a:ext uri="{FF2B5EF4-FFF2-40B4-BE49-F238E27FC236}">
                <a16:creationId xmlns:a16="http://schemas.microsoft.com/office/drawing/2014/main" id="{A40A9772-F566-7847-89D0-15690EA53F74}"/>
              </a:ext>
            </a:extLst>
          </p:cNvPr>
          <p:cNvSpPr>
            <a:spLocks noGrp="1"/>
          </p:cNvSpPr>
          <p:nvPr>
            <p:ph type="title"/>
          </p:nvPr>
        </p:nvSpPr>
        <p:spPr>
          <a:xfrm>
            <a:off x="1167152" y="806647"/>
            <a:ext cx="13312140" cy="1197266"/>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7" name="Graphic 6">
            <a:extLst>
              <a:ext uri="{FF2B5EF4-FFF2-40B4-BE49-F238E27FC236}">
                <a16:creationId xmlns:a16="http://schemas.microsoft.com/office/drawing/2014/main" id="{495AEA99-2F8A-3D47-8F3B-166A20008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5379868" y="388190"/>
            <a:ext cx="2341794" cy="325281"/>
          </a:xfrm>
          <a:prstGeom prst="rect">
            <a:avLst/>
          </a:prstGeom>
        </p:spPr>
      </p:pic>
      <p:sp>
        <p:nvSpPr>
          <p:cNvPr id="5" name="Slide Number Placeholder 5">
            <a:extLst>
              <a:ext uri="{FF2B5EF4-FFF2-40B4-BE49-F238E27FC236}">
                <a16:creationId xmlns:a16="http://schemas.microsoft.com/office/drawing/2014/main" id="{CC9DC9BC-0E08-1A47-AB3C-D0D05F30B7A5}"/>
              </a:ext>
              <a:ext uri="{C183D7F6-B498-43B3-948B-1728B52AA6E4}">
                <adec:decorative xmlns:adec="http://schemas.microsoft.com/office/drawing/2017/decorative" val="1"/>
              </a:ext>
            </a:extLst>
          </p:cNvPr>
          <p:cNvSpPr>
            <a:spLocks noGrp="1"/>
          </p:cNvSpPr>
          <p:nvPr>
            <p:ph type="sldNum" sz="quarter" idx="4"/>
          </p:nvPr>
        </p:nvSpPr>
        <p:spPr>
          <a:xfrm>
            <a:off x="17166434" y="9451848"/>
            <a:ext cx="874503" cy="599409"/>
          </a:xfrm>
          <a:prstGeom prst="rect">
            <a:avLst/>
          </a:prstGeom>
        </p:spPr>
        <p:txBody>
          <a:bodyPr vert="horz" lIns="0" tIns="0" rIns="91440" bIns="45720" rtlCol="0" anchor="t" anchorCtr="0"/>
          <a:lstStyle>
            <a:lvl1pPr algn="l">
              <a:defRPr sz="2400" b="0" i="0">
                <a:solidFill>
                  <a:schemeClr val="tx1"/>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400696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2.sv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s://studentaid.gov/fsa-id/create-account/launch"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hyperlink" Target="mailto:idverification@ed.gov"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2.svg"/></Relationships>
</file>

<file path=ppt/slides/_rels/slide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sv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36.sv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1.sv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33.sv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svg"/></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2.sv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png"/><Relationship Id="rId4" Type="http://schemas.openxmlformats.org/officeDocument/2006/relationships/image" Target="../media/image7.sv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7.sv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7.sv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png"/><Relationship Id="rId4" Type="http://schemas.openxmlformats.org/officeDocument/2006/relationships/image" Target="../media/image7.sv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7.sv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7.sv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65.png"/></Relationships>
</file>

<file path=ppt/slides/_rels/slide4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7.png"/><Relationship Id="rId7"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58.png"/><Relationship Id="rId4" Type="http://schemas.openxmlformats.org/officeDocument/2006/relationships/image" Target="../media/image9.svg"/></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5.png"/><Relationship Id="rId4" Type="http://schemas.openxmlformats.org/officeDocument/2006/relationships/image" Target="../media/image7.svg"/></Relationships>
</file>

<file path=ppt/slides/_rels/slide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svg"/></Relationships>
</file>

<file path=ppt/slides/_rels/slide5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7.svg"/></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5.xml"/><Relationship Id="rId5" Type="http://schemas.openxmlformats.org/officeDocument/2006/relationships/image" Target="../media/image73.png"/><Relationship Id="rId4" Type="http://schemas.openxmlformats.org/officeDocument/2006/relationships/image" Target="../media/image7.sv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7.sv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4.svg"/></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2.xml"/><Relationship Id="rId1" Type="http://schemas.openxmlformats.org/officeDocument/2006/relationships/slideLayout" Target="../slideLayouts/slideLayout5.xml"/><Relationship Id="rId5" Type="http://schemas.openxmlformats.org/officeDocument/2006/relationships/image" Target="../media/image7.sv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image" Target="../media/image80.svg"/><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image" Target="../media/image79.png"/><Relationship Id="rId5" Type="http://schemas.openxmlformats.org/officeDocument/2006/relationships/image" Target="../media/image78.png"/><Relationship Id="rId4" Type="http://schemas.microsoft.com/office/2007/relationships/hdphoto" Target="../media/hdphoto1.wdp"/><Relationship Id="rId9"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9.svg"/></Relationships>
</file>

<file path=ppt/slides/_rels/slide6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8" Type="http://schemas.openxmlformats.org/officeDocument/2006/relationships/hyperlink" Target="https://fsapartners.ed.gov/knowledge-center/topics/fafsa-simplification-information/2024-25-fafsa-issue-alerts" TargetMode="External"/><Relationship Id="rId3" Type="http://schemas.microsoft.com/office/2018/10/relationships/comments" Target="../comments/modernComment_156_CAEB787D.xml"/><Relationship Id="rId7" Type="http://schemas.openxmlformats.org/officeDocument/2006/relationships/hyperlink" Target="https://financialaidtoolkit.ed.gov/tk/"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hyperlink" Target="https://www.ncan.org/page/better-FAFSA-training-toolkit" TargetMode="External"/><Relationship Id="rId5" Type="http://schemas.openxmlformats.org/officeDocument/2006/relationships/hyperlink" Target="https://fsapartners.ed.gov/fafsa-prototype/2526" TargetMode="External"/><Relationship Id="rId10" Type="http://schemas.openxmlformats.org/officeDocument/2006/relationships/image" Target="../media/image7.svg"/><Relationship Id="rId4" Type="http://schemas.openxmlformats.org/officeDocument/2006/relationships/hyperlink" Target="https://fsatraining.ed.gov/" TargetMode="External"/><Relationship Id="rId9"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82.png"/><Relationship Id="rId2" Type="http://schemas.microsoft.com/office/2018/10/relationships/comments" Target="../comments/modernComment_17D_6A81C7A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hyperlink" Target="https://studentaid.gov/fsa-id/create-account/launch"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10708" y="653042"/>
            <a:ext cx="8666584" cy="8980916"/>
          </a:xfrm>
          <a:custGeom>
            <a:avLst/>
            <a:gdLst/>
            <a:ahLst/>
            <a:cxnLst/>
            <a:rect l="l" t="t" r="r" b="b"/>
            <a:pathLst>
              <a:path w="8666584" h="8980916">
                <a:moveTo>
                  <a:pt x="0" y="0"/>
                </a:moveTo>
                <a:lnTo>
                  <a:pt x="8666584" y="0"/>
                </a:lnTo>
                <a:lnTo>
                  <a:pt x="8666584" y="8980916"/>
                </a:lnTo>
                <a:lnTo>
                  <a:pt x="0" y="8980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2429061" y="4505323"/>
            <a:ext cx="13429878" cy="1276353"/>
          </a:xfrm>
          <a:prstGeom prst="rect">
            <a:avLst/>
          </a:prstGeom>
        </p:spPr>
        <p:txBody>
          <a:bodyPr wrap="square" lIns="0" tIns="0" rIns="0" bIns="0" rtlCol="0" anchor="t">
            <a:spAutoFit/>
          </a:bodyPr>
          <a:lstStyle/>
          <a:p>
            <a:pPr algn="ctr">
              <a:lnSpc>
                <a:spcPts val="10499"/>
              </a:lnSpc>
              <a:spcBef>
                <a:spcPct val="0"/>
              </a:spcBef>
            </a:pPr>
            <a:r>
              <a:rPr lang="en-US" sz="7450" b="1">
                <a:solidFill>
                  <a:srgbClr val="442D22"/>
                </a:solidFill>
                <a:latin typeface="Noto Serif Bold"/>
                <a:ea typeface="Noto Serif Bold"/>
                <a:cs typeface="Noto Serif Bold"/>
                <a:sym typeface="Noto Serif Bold"/>
              </a:rPr>
              <a:t>2026-27 FAFSA Info</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7187F-D166-43ED-8E27-C7B4508E5C45}"/>
              </a:ext>
            </a:extLst>
          </p:cNvPr>
          <p:cNvSpPr>
            <a:spLocks noGrp="1"/>
          </p:cNvSpPr>
          <p:nvPr>
            <p:ph sz="half" idx="2"/>
          </p:nvPr>
        </p:nvSpPr>
        <p:spPr>
          <a:xfrm>
            <a:off x="481108" y="1776528"/>
            <a:ext cx="4438363" cy="8496433"/>
          </a:xfrm>
        </p:spPr>
        <p:txBody>
          <a:bodyPr vert="horz" lIns="91440" tIns="45720" rIns="91440" bIns="45720" rtlCol="0" anchor="t">
            <a:norm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indent="0">
              <a:lnSpc>
                <a:spcPct val="120000"/>
              </a:lnSpc>
              <a:buNone/>
            </a:pPr>
            <a:r>
              <a:rPr lang="en-US" sz="3200" b="1">
                <a:solidFill>
                  <a:srgbClr val="442D22"/>
                </a:solidFill>
                <a:latin typeface="Canva Sans"/>
                <a:ea typeface="Noto Serif Bold"/>
                <a:cs typeface="Noto Serif Bold"/>
              </a:rPr>
              <a:t>Steps</a:t>
            </a:r>
          </a:p>
          <a:p>
            <a:pPr marL="342900">
              <a:lnSpc>
                <a:spcPct val="120000"/>
              </a:lnSpc>
            </a:pPr>
            <a:r>
              <a:rPr lang="en-US" sz="3200">
                <a:solidFill>
                  <a:srgbClr val="442D22"/>
                </a:solidFill>
                <a:latin typeface="Canva Sans"/>
                <a:ea typeface="Noto Serif Bold"/>
                <a:cs typeface="Noto Serif Bold"/>
              </a:rPr>
              <a:t>Enter Name, Date of Birth and SSN</a:t>
            </a:r>
            <a:endParaRPr lang="en-US" sz="3200">
              <a:solidFill>
                <a:srgbClr val="442D22"/>
              </a:solidFill>
              <a:latin typeface="Canva Sans"/>
              <a:cs typeface="Calibri"/>
            </a:endParaRPr>
          </a:p>
          <a:p>
            <a:pPr lvl="1">
              <a:lnSpc>
                <a:spcPct val="120000"/>
              </a:lnSpc>
            </a:pPr>
            <a:r>
              <a:rPr lang="en-US" sz="3200">
                <a:solidFill>
                  <a:srgbClr val="442D22"/>
                </a:solidFill>
                <a:latin typeface="Canva Sans"/>
                <a:ea typeface="Noto Serif Bold"/>
                <a:cs typeface="Noto Serif Bold"/>
              </a:rPr>
              <a:t>If you don’t have a SSN, check the box</a:t>
            </a:r>
          </a:p>
          <a:p>
            <a:pPr marL="400050" indent="-400050">
              <a:lnSpc>
                <a:spcPct val="120000"/>
              </a:lnSpc>
            </a:pPr>
            <a:r>
              <a:rPr lang="en-US" sz="3200">
                <a:solidFill>
                  <a:srgbClr val="442D22"/>
                </a:solidFill>
                <a:latin typeface="Canva Sans"/>
                <a:ea typeface="Noto Serif Bold"/>
                <a:cs typeface="Noto Serif Bold"/>
              </a:rPr>
              <a:t>Create your Username</a:t>
            </a:r>
          </a:p>
          <a:p>
            <a:pPr marL="400050" indent="-400050">
              <a:lnSpc>
                <a:spcPct val="120000"/>
              </a:lnSpc>
            </a:pPr>
            <a:r>
              <a:rPr lang="en-US" sz="3200">
                <a:solidFill>
                  <a:srgbClr val="442D22"/>
                </a:solidFill>
                <a:latin typeface="Canva Sans"/>
                <a:ea typeface="Noto Serif Bold"/>
                <a:cs typeface="Noto Serif Bold"/>
              </a:rPr>
              <a:t>Enter and confirm your email</a:t>
            </a:r>
            <a:endParaRPr lang="en-US">
              <a:cs typeface="Calibri"/>
            </a:endParaRPr>
          </a:p>
          <a:p>
            <a:pPr marL="342900">
              <a:lnSpc>
                <a:spcPct val="120000"/>
              </a:lnSpc>
              <a:buFont typeface="Arial"/>
            </a:pPr>
            <a:r>
              <a:rPr lang="en-US" sz="3200">
                <a:solidFill>
                  <a:srgbClr val="442D22"/>
                </a:solidFill>
                <a:latin typeface="Canva Sans"/>
                <a:ea typeface="Noto Serif Bold"/>
                <a:cs typeface="Noto Serif Bold"/>
              </a:rPr>
              <a:t>Create and confirm your password</a:t>
            </a:r>
          </a:p>
        </p:txBody>
      </p:sp>
      <p:pic>
        <p:nvPicPr>
          <p:cNvPr id="15" name="Google Shape;857;p9" descr="Screenshot of StudentAid.gov account creation process. The form asks for first name, middle initial, last name, date of birth, and social security number.">
            <a:extLst>
              <a:ext uri="{FF2B5EF4-FFF2-40B4-BE49-F238E27FC236}">
                <a16:creationId xmlns:a16="http://schemas.microsoft.com/office/drawing/2014/main" id="{8F7C6B75-EA9A-90B3-DDEC-ED47C70A1348}"/>
              </a:ext>
            </a:extLst>
          </p:cNvPr>
          <p:cNvPicPr preferRelativeResize="0"/>
          <p:nvPr/>
        </p:nvPicPr>
        <p:blipFill rotWithShape="1">
          <a:blip r:embed="rId3">
            <a:alphaModFix/>
          </a:blip>
          <a:srcRect l="5357" t="12275" r="37339" b="4421"/>
          <a:stretch/>
        </p:blipFill>
        <p:spPr>
          <a:xfrm>
            <a:off x="5111605" y="2059680"/>
            <a:ext cx="6269397" cy="7735422"/>
          </a:xfrm>
          <a:prstGeom prst="rect">
            <a:avLst/>
          </a:prstGeom>
          <a:noFill/>
          <a:ln>
            <a:solidFill>
              <a:schemeClr val="tx1"/>
            </a:solidFill>
          </a:ln>
        </p:spPr>
      </p:pic>
      <p:sp>
        <p:nvSpPr>
          <p:cNvPr id="6" name="TextBox 5">
            <a:extLst>
              <a:ext uri="{FF2B5EF4-FFF2-40B4-BE49-F238E27FC236}">
                <a16:creationId xmlns:a16="http://schemas.microsoft.com/office/drawing/2014/main" id="{D91833CB-FFA2-E9D1-78AA-753CDF3A348E}"/>
              </a:ext>
            </a:extLst>
          </p:cNvPr>
          <p:cNvSpPr txBox="1"/>
          <p:nvPr/>
        </p:nvSpPr>
        <p:spPr>
          <a:xfrm>
            <a:off x="481108" y="491095"/>
            <a:ext cx="17807989" cy="125919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499"/>
              </a:lnSpc>
              <a:spcBef>
                <a:spcPct val="0"/>
              </a:spcBef>
            </a:pPr>
            <a:r>
              <a:rPr lang="en-US" sz="7400" b="1">
                <a:solidFill>
                  <a:srgbClr val="442D22"/>
                </a:solidFill>
                <a:latin typeface="Noto Serif Bold"/>
                <a:ea typeface="Noto Serif Bold"/>
                <a:cs typeface="Noto Serif Bold"/>
                <a:sym typeface="Noto Serif Bold"/>
              </a:rPr>
              <a:t>Account Creation Cont.</a:t>
            </a:r>
            <a:endParaRPr lang="en-US">
              <a:solidFill>
                <a:srgbClr val="442D22"/>
              </a:solidFill>
              <a:cs typeface="Calibri"/>
            </a:endParaRPr>
          </a:p>
        </p:txBody>
      </p:sp>
      <p:pic>
        <p:nvPicPr>
          <p:cNvPr id="16" name="Picture 15">
            <a:extLst>
              <a:ext uri="{FF2B5EF4-FFF2-40B4-BE49-F238E27FC236}">
                <a16:creationId xmlns:a16="http://schemas.microsoft.com/office/drawing/2014/main" id="{61A8EFE4-092A-3086-E0F7-5E6CFBF3D692}"/>
              </a:ext>
            </a:extLst>
          </p:cNvPr>
          <p:cNvPicPr>
            <a:picLocks noChangeAspect="1"/>
          </p:cNvPicPr>
          <p:nvPr/>
        </p:nvPicPr>
        <p:blipFill>
          <a:blip r:embed="rId4"/>
          <a:srcRect r="12323"/>
          <a:stretch/>
        </p:blipFill>
        <p:spPr>
          <a:xfrm>
            <a:off x="11537495" y="2059680"/>
            <a:ext cx="6269397" cy="7736225"/>
          </a:xfrm>
          <a:prstGeom prst="rect">
            <a:avLst/>
          </a:prstGeom>
          <a:ln>
            <a:solidFill>
              <a:schemeClr val="tx1"/>
            </a:solidFill>
          </a:ln>
        </p:spPr>
      </p:pic>
      <p:sp>
        <p:nvSpPr>
          <p:cNvPr id="2" name="Freeform 3">
            <a:extLst>
              <a:ext uri="{FF2B5EF4-FFF2-40B4-BE49-F238E27FC236}">
                <a16:creationId xmlns:a16="http://schemas.microsoft.com/office/drawing/2014/main" id="{74894DB2-A570-FD84-346B-4B4F02BCE76E}"/>
              </a:ext>
            </a:extLst>
          </p:cNvPr>
          <p:cNvSpPr>
            <a:spLocks noChangeAspect="1"/>
          </p:cNvSpPr>
          <p:nvPr/>
        </p:nvSpPr>
        <p:spPr>
          <a:xfrm rot="5400000" flipH="1">
            <a:off x="17155221" y="-1058128"/>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55579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7187F-D166-43ED-8E27-C7B4508E5C45}"/>
              </a:ext>
            </a:extLst>
          </p:cNvPr>
          <p:cNvSpPr>
            <a:spLocks noGrp="1"/>
          </p:cNvSpPr>
          <p:nvPr>
            <p:ph sz="half" idx="2"/>
          </p:nvPr>
        </p:nvSpPr>
        <p:spPr>
          <a:xfrm>
            <a:off x="481108" y="1750286"/>
            <a:ext cx="7721860" cy="6093838"/>
          </a:xfrm>
        </p:spPr>
        <p:txBody>
          <a:bodyPr vert="horz" lIns="91440" tIns="45720" rIns="91440" bIns="45720" rtlCol="0" anchor="t">
            <a:norm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indent="0">
              <a:buNone/>
            </a:pPr>
            <a:r>
              <a:rPr lang="en-US" sz="3200" b="1">
                <a:solidFill>
                  <a:srgbClr val="442D22"/>
                </a:solidFill>
                <a:latin typeface="Canva Sans"/>
                <a:ea typeface="Noto Serif Bold"/>
                <a:cs typeface="Noto Serif Bold"/>
              </a:rPr>
              <a:t>Steps</a:t>
            </a:r>
          </a:p>
          <a:p>
            <a:pPr marL="457200" indent="-457200"/>
            <a:r>
              <a:rPr lang="en-US" sz="3200">
                <a:solidFill>
                  <a:srgbClr val="442D22"/>
                </a:solidFill>
                <a:latin typeface="Canva Sans"/>
                <a:ea typeface="Noto Serif Bold"/>
                <a:cs typeface="Noto Serif Bold"/>
              </a:rPr>
              <a:t>Enter your mailing address</a:t>
            </a:r>
            <a:endParaRPr lang="en-US" sz="3200">
              <a:latin typeface="Canva Sans"/>
              <a:cs typeface="Calibri"/>
            </a:endParaRPr>
          </a:p>
          <a:p>
            <a:pPr marL="457200" indent="-457200">
              <a:buFont typeface="Arial"/>
            </a:pPr>
            <a:r>
              <a:rPr lang="en-US" sz="3200">
                <a:solidFill>
                  <a:srgbClr val="442D22"/>
                </a:solidFill>
                <a:latin typeface="Canva Sans"/>
                <a:ea typeface="Noto Serif Bold"/>
                <a:cs typeface="Noto Serif Bold"/>
              </a:rPr>
              <a:t>Mailing address is </a:t>
            </a:r>
            <a:r>
              <a:rPr lang="en-US" sz="3200" u="sng">
                <a:solidFill>
                  <a:srgbClr val="442D22"/>
                </a:solidFill>
                <a:latin typeface="Canva Sans"/>
                <a:ea typeface="Noto Serif Bold"/>
                <a:cs typeface="Noto Serif Bold"/>
              </a:rPr>
              <a:t>required</a:t>
            </a:r>
            <a:r>
              <a:rPr lang="en-US" sz="3200">
                <a:solidFill>
                  <a:srgbClr val="442D22"/>
                </a:solidFill>
                <a:latin typeface="Canva Sans"/>
                <a:ea typeface="Noto Serif Bold"/>
                <a:cs typeface="Noto Serif Bold"/>
              </a:rPr>
              <a:t> for those without a SSN</a:t>
            </a:r>
          </a:p>
          <a:p>
            <a:pPr marL="457200" indent="-457200"/>
            <a:r>
              <a:rPr lang="en-US" sz="3200">
                <a:solidFill>
                  <a:srgbClr val="442D22"/>
                </a:solidFill>
                <a:latin typeface="Canva Sans"/>
                <a:ea typeface="Noto Serif Bold"/>
                <a:cs typeface="Noto Serif Bold"/>
              </a:rPr>
              <a:t>Enter your mobile phone number. If you don’t have a U.S. mobile phone number, leave this field blank</a:t>
            </a:r>
          </a:p>
        </p:txBody>
      </p:sp>
      <p:pic>
        <p:nvPicPr>
          <p:cNvPr id="5" name="Picture 4">
            <a:extLst>
              <a:ext uri="{FF2B5EF4-FFF2-40B4-BE49-F238E27FC236}">
                <a16:creationId xmlns:a16="http://schemas.microsoft.com/office/drawing/2014/main" id="{1187D8A7-8D7D-963F-71F0-EAAB1AE5BE54}"/>
              </a:ext>
            </a:extLst>
          </p:cNvPr>
          <p:cNvPicPr>
            <a:picLocks noChangeAspect="1"/>
          </p:cNvPicPr>
          <p:nvPr/>
        </p:nvPicPr>
        <p:blipFill>
          <a:blip r:embed="rId3"/>
          <a:stretch>
            <a:fillRect/>
          </a:stretch>
        </p:blipFill>
        <p:spPr>
          <a:xfrm>
            <a:off x="8736066" y="1751234"/>
            <a:ext cx="7396490" cy="8462811"/>
          </a:xfrm>
          <a:prstGeom prst="rect">
            <a:avLst/>
          </a:prstGeom>
          <a:ln>
            <a:solidFill>
              <a:schemeClr val="tx1"/>
            </a:solidFill>
          </a:ln>
        </p:spPr>
      </p:pic>
      <p:pic>
        <p:nvPicPr>
          <p:cNvPr id="6" name="Picture 5">
            <a:extLst>
              <a:ext uri="{FF2B5EF4-FFF2-40B4-BE49-F238E27FC236}">
                <a16:creationId xmlns:a16="http://schemas.microsoft.com/office/drawing/2014/main" id="{0F3DC906-4C11-204A-D972-A2E6D5A89F68}"/>
              </a:ext>
            </a:extLst>
          </p:cNvPr>
          <p:cNvPicPr>
            <a:picLocks noChangeAspect="1"/>
          </p:cNvPicPr>
          <p:nvPr/>
        </p:nvPicPr>
        <p:blipFill>
          <a:blip r:embed="rId4"/>
          <a:stretch>
            <a:fillRect/>
          </a:stretch>
        </p:blipFill>
        <p:spPr>
          <a:xfrm>
            <a:off x="13032023" y="8371855"/>
            <a:ext cx="5023026" cy="1527414"/>
          </a:xfrm>
          <a:prstGeom prst="rect">
            <a:avLst/>
          </a:prstGeom>
          <a:ln>
            <a:solidFill>
              <a:schemeClr val="tx1"/>
            </a:solidFill>
          </a:ln>
        </p:spPr>
      </p:pic>
      <p:sp>
        <p:nvSpPr>
          <p:cNvPr id="8" name="TextBox 7">
            <a:extLst>
              <a:ext uri="{FF2B5EF4-FFF2-40B4-BE49-F238E27FC236}">
                <a16:creationId xmlns:a16="http://schemas.microsoft.com/office/drawing/2014/main" id="{0AAFA60D-2F6A-DDE2-658C-0722F00613CC}"/>
              </a:ext>
            </a:extLst>
          </p:cNvPr>
          <p:cNvSpPr txBox="1"/>
          <p:nvPr/>
        </p:nvSpPr>
        <p:spPr>
          <a:xfrm>
            <a:off x="481108" y="491095"/>
            <a:ext cx="17807989" cy="125919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499"/>
              </a:lnSpc>
              <a:spcBef>
                <a:spcPct val="0"/>
              </a:spcBef>
            </a:pPr>
            <a:r>
              <a:rPr lang="en-US" sz="7400" b="1">
                <a:solidFill>
                  <a:srgbClr val="442D22"/>
                </a:solidFill>
                <a:latin typeface="Noto Serif Bold"/>
                <a:ea typeface="Noto Serif Bold"/>
                <a:cs typeface="Noto Serif Bold"/>
                <a:sym typeface="Noto Serif Bold"/>
              </a:rPr>
              <a:t>Account Creation Cont.</a:t>
            </a:r>
            <a:endParaRPr lang="en-US"/>
          </a:p>
        </p:txBody>
      </p:sp>
      <p:sp>
        <p:nvSpPr>
          <p:cNvPr id="2" name="Freeform 3">
            <a:extLst>
              <a:ext uri="{FF2B5EF4-FFF2-40B4-BE49-F238E27FC236}">
                <a16:creationId xmlns:a16="http://schemas.microsoft.com/office/drawing/2014/main" id="{6E18627E-2C0B-2E6B-DD2B-B9710EAD8C70}"/>
              </a:ext>
            </a:extLst>
          </p:cNvPr>
          <p:cNvSpPr>
            <a:spLocks noChangeAspect="1"/>
          </p:cNvSpPr>
          <p:nvPr/>
        </p:nvSpPr>
        <p:spPr>
          <a:xfrm rot="5400000" flipH="1">
            <a:off x="17155221" y="-1058128"/>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381532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7187F-D166-43ED-8E27-C7B4508E5C45}"/>
              </a:ext>
            </a:extLst>
          </p:cNvPr>
          <p:cNvSpPr>
            <a:spLocks noGrp="1"/>
          </p:cNvSpPr>
          <p:nvPr>
            <p:ph sz="half" idx="2"/>
          </p:nvPr>
        </p:nvSpPr>
        <p:spPr>
          <a:xfrm>
            <a:off x="481108" y="1750286"/>
            <a:ext cx="5840866" cy="6093838"/>
          </a:xfrm>
        </p:spPr>
        <p:txBody>
          <a:bodyPr vert="horz" lIns="91440" tIns="45720" rIns="91440" bIns="45720" rtlCol="0" anchor="t">
            <a:norm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indent="0">
              <a:buNone/>
            </a:pPr>
            <a:r>
              <a:rPr lang="en-US" sz="3200" b="1">
                <a:solidFill>
                  <a:srgbClr val="442D22"/>
                </a:solidFill>
                <a:latin typeface="Canva Sans"/>
                <a:ea typeface="Noto Serif Bold"/>
                <a:cs typeface="Noto Serif Bold"/>
              </a:rPr>
              <a:t>Steps</a:t>
            </a:r>
          </a:p>
          <a:p>
            <a:pPr marL="457200" indent="-457200"/>
            <a:r>
              <a:rPr lang="en-US" sz="3200">
                <a:solidFill>
                  <a:srgbClr val="442D22"/>
                </a:solidFill>
                <a:latin typeface="Canva Sans"/>
                <a:ea typeface="Noto Serif Bold"/>
                <a:cs typeface="Noto Serif Bold"/>
              </a:rPr>
              <a:t>Select your communication and language preferences</a:t>
            </a:r>
            <a:r>
              <a:rPr lang="en-US" sz="3200">
                <a:solidFill>
                  <a:srgbClr val="442D22"/>
                </a:solidFill>
                <a:latin typeface="Canva Sans"/>
              </a:rPr>
              <a:t> </a:t>
            </a:r>
            <a:endParaRPr lang="en-US" sz="3200">
              <a:solidFill>
                <a:srgbClr val="442D22"/>
              </a:solidFill>
              <a:latin typeface="Canva Sans"/>
              <a:cs typeface="Calibri"/>
            </a:endParaRPr>
          </a:p>
        </p:txBody>
      </p:sp>
      <p:pic>
        <p:nvPicPr>
          <p:cNvPr id="7" name="Picture 6">
            <a:extLst>
              <a:ext uri="{FF2B5EF4-FFF2-40B4-BE49-F238E27FC236}">
                <a16:creationId xmlns:a16="http://schemas.microsoft.com/office/drawing/2014/main" id="{D948B4F6-4C04-1C65-DDCA-1289FDA52D2C}"/>
              </a:ext>
            </a:extLst>
          </p:cNvPr>
          <p:cNvPicPr>
            <a:picLocks noChangeAspect="1"/>
          </p:cNvPicPr>
          <p:nvPr/>
        </p:nvPicPr>
        <p:blipFill>
          <a:blip r:embed="rId3"/>
          <a:stretch>
            <a:fillRect/>
          </a:stretch>
        </p:blipFill>
        <p:spPr>
          <a:xfrm>
            <a:off x="7869448" y="1910540"/>
            <a:ext cx="7527347" cy="8249202"/>
          </a:xfrm>
          <a:prstGeom prst="rect">
            <a:avLst/>
          </a:prstGeom>
          <a:ln>
            <a:solidFill>
              <a:schemeClr val="tx1"/>
            </a:solidFill>
          </a:ln>
        </p:spPr>
      </p:pic>
      <p:pic>
        <p:nvPicPr>
          <p:cNvPr id="8" name="Picture 7">
            <a:extLst>
              <a:ext uri="{FF2B5EF4-FFF2-40B4-BE49-F238E27FC236}">
                <a16:creationId xmlns:a16="http://schemas.microsoft.com/office/drawing/2014/main" id="{B62CEDC3-3EEE-E193-EE32-A2FEA925E6F3}"/>
              </a:ext>
            </a:extLst>
          </p:cNvPr>
          <p:cNvPicPr>
            <a:picLocks noChangeAspect="1"/>
          </p:cNvPicPr>
          <p:nvPr/>
        </p:nvPicPr>
        <p:blipFill>
          <a:blip r:embed="rId4"/>
          <a:srcRect t="5600" r="33753"/>
          <a:stretch/>
        </p:blipFill>
        <p:spPr>
          <a:xfrm>
            <a:off x="13560698" y="7678254"/>
            <a:ext cx="4272545" cy="1669990"/>
          </a:xfrm>
          <a:prstGeom prst="rect">
            <a:avLst/>
          </a:prstGeom>
          <a:ln>
            <a:solidFill>
              <a:schemeClr val="tx1"/>
            </a:solidFill>
          </a:ln>
        </p:spPr>
      </p:pic>
      <p:sp>
        <p:nvSpPr>
          <p:cNvPr id="6" name="TextBox 5">
            <a:extLst>
              <a:ext uri="{FF2B5EF4-FFF2-40B4-BE49-F238E27FC236}">
                <a16:creationId xmlns:a16="http://schemas.microsoft.com/office/drawing/2014/main" id="{75651D9E-1551-CB4C-891D-1A2C2C01F776}"/>
              </a:ext>
            </a:extLst>
          </p:cNvPr>
          <p:cNvSpPr txBox="1"/>
          <p:nvPr/>
        </p:nvSpPr>
        <p:spPr>
          <a:xfrm>
            <a:off x="481108" y="491095"/>
            <a:ext cx="17807989" cy="125919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499"/>
              </a:lnSpc>
              <a:spcBef>
                <a:spcPct val="0"/>
              </a:spcBef>
            </a:pPr>
            <a:r>
              <a:rPr lang="en-US" sz="7400" b="1">
                <a:solidFill>
                  <a:srgbClr val="442D22"/>
                </a:solidFill>
                <a:latin typeface="Noto Serif Bold"/>
                <a:ea typeface="Noto Serif Bold"/>
                <a:cs typeface="Noto Serif Bold"/>
                <a:sym typeface="Noto Serif Bold"/>
              </a:rPr>
              <a:t>Account Creation Cont.</a:t>
            </a:r>
            <a:endParaRPr lang="en-US"/>
          </a:p>
        </p:txBody>
      </p:sp>
      <p:sp>
        <p:nvSpPr>
          <p:cNvPr id="2" name="Freeform 3">
            <a:extLst>
              <a:ext uri="{FF2B5EF4-FFF2-40B4-BE49-F238E27FC236}">
                <a16:creationId xmlns:a16="http://schemas.microsoft.com/office/drawing/2014/main" id="{B0507B45-4B07-63D3-9E48-A4576AF0B082}"/>
              </a:ext>
            </a:extLst>
          </p:cNvPr>
          <p:cNvSpPr>
            <a:spLocks noChangeAspect="1"/>
          </p:cNvSpPr>
          <p:nvPr/>
        </p:nvSpPr>
        <p:spPr>
          <a:xfrm rot="5400000" flipH="1">
            <a:off x="17155221" y="-1058128"/>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198786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337187F-D166-43ED-8E27-C7B4508E5C45}"/>
              </a:ext>
            </a:extLst>
          </p:cNvPr>
          <p:cNvSpPr>
            <a:spLocks noGrp="1"/>
          </p:cNvSpPr>
          <p:nvPr>
            <p:ph sz="half" idx="2"/>
          </p:nvPr>
        </p:nvSpPr>
        <p:spPr>
          <a:xfrm>
            <a:off x="481108" y="1756439"/>
            <a:ext cx="15942995" cy="5119515"/>
          </a:xfrm>
        </p:spPr>
        <p:txBody>
          <a:bodyPr vert="horz" lIns="91440" tIns="45720" rIns="91440" bIns="45720" rtlCol="0" anchor="t">
            <a:norm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indent="0">
              <a:buNone/>
            </a:pPr>
            <a:r>
              <a:rPr lang="en-US" sz="3200" b="1">
                <a:solidFill>
                  <a:srgbClr val="442D22"/>
                </a:solidFill>
                <a:latin typeface="Canva Sans"/>
                <a:ea typeface="Noto Serif Bold"/>
                <a:cs typeface="Noto Serif Bold"/>
              </a:rPr>
              <a:t>Steps</a:t>
            </a:r>
          </a:p>
          <a:p>
            <a:pPr marL="457200" indent="-457200"/>
            <a:r>
              <a:rPr lang="en-US" sz="3200">
                <a:solidFill>
                  <a:srgbClr val="442D22"/>
                </a:solidFill>
                <a:latin typeface="Canva Sans"/>
                <a:ea typeface="Noto Serif Bold"/>
                <a:cs typeface="Noto Serif Bold"/>
              </a:rPr>
              <a:t>Create and answer your challenge questions</a:t>
            </a:r>
            <a:endParaRPr lang="en-US" sz="3200">
              <a:solidFill>
                <a:srgbClr val="442D22"/>
              </a:solidFill>
              <a:latin typeface="Canva Sans"/>
              <a:cs typeface="Calibri"/>
            </a:endParaRPr>
          </a:p>
          <a:p>
            <a:pPr marL="457200" indent="-457200"/>
            <a:r>
              <a:rPr lang="en-US" sz="3200">
                <a:solidFill>
                  <a:srgbClr val="442D22"/>
                </a:solidFill>
                <a:latin typeface="Canva Sans"/>
                <a:ea typeface="Noto Serif Bold"/>
                <a:cs typeface="Noto Serif Bold"/>
              </a:rPr>
              <a:t>Confirm and verify your information</a:t>
            </a:r>
            <a:endParaRPr lang="en-US" sz="3200">
              <a:solidFill>
                <a:srgbClr val="442D22"/>
              </a:solidFill>
              <a:latin typeface="Canva Sans"/>
            </a:endParaRPr>
          </a:p>
        </p:txBody>
      </p:sp>
      <p:grpSp>
        <p:nvGrpSpPr>
          <p:cNvPr id="9" name="Group 8">
            <a:extLst>
              <a:ext uri="{FF2B5EF4-FFF2-40B4-BE49-F238E27FC236}">
                <a16:creationId xmlns:a16="http://schemas.microsoft.com/office/drawing/2014/main" id="{7747FB26-2D98-3D0A-AFE9-9BE5EF91D6CE}"/>
              </a:ext>
            </a:extLst>
          </p:cNvPr>
          <p:cNvGrpSpPr/>
          <p:nvPr/>
        </p:nvGrpSpPr>
        <p:grpSpPr>
          <a:xfrm>
            <a:off x="2301941" y="3769630"/>
            <a:ext cx="13684117" cy="6172954"/>
            <a:chOff x="481108" y="3622951"/>
            <a:chExt cx="13684117" cy="6172954"/>
          </a:xfrm>
        </p:grpSpPr>
        <p:pic>
          <p:nvPicPr>
            <p:cNvPr id="5" name="Picture 4">
              <a:extLst>
                <a:ext uri="{FF2B5EF4-FFF2-40B4-BE49-F238E27FC236}">
                  <a16:creationId xmlns:a16="http://schemas.microsoft.com/office/drawing/2014/main" id="{BFF1C1B6-4F60-A9A3-EC1B-9404E5C78E97}"/>
                </a:ext>
              </a:extLst>
            </p:cNvPr>
            <p:cNvPicPr>
              <a:picLocks noChangeAspect="1"/>
            </p:cNvPicPr>
            <p:nvPr/>
          </p:nvPicPr>
          <p:blipFill>
            <a:blip r:embed="rId3"/>
            <a:stretch>
              <a:fillRect/>
            </a:stretch>
          </p:blipFill>
          <p:spPr>
            <a:xfrm>
              <a:off x="481108" y="3622951"/>
              <a:ext cx="6441726" cy="6172954"/>
            </a:xfrm>
            <a:prstGeom prst="rect">
              <a:avLst/>
            </a:prstGeom>
            <a:ln>
              <a:solidFill>
                <a:srgbClr val="442D22"/>
              </a:solidFill>
            </a:ln>
          </p:spPr>
        </p:pic>
        <p:pic>
          <p:nvPicPr>
            <p:cNvPr id="6" name="Picture 5">
              <a:extLst>
                <a:ext uri="{FF2B5EF4-FFF2-40B4-BE49-F238E27FC236}">
                  <a16:creationId xmlns:a16="http://schemas.microsoft.com/office/drawing/2014/main" id="{0188D45C-F353-7392-A7F5-CB7C685361A8}"/>
                </a:ext>
              </a:extLst>
            </p:cNvPr>
            <p:cNvPicPr>
              <a:picLocks noChangeAspect="1"/>
            </p:cNvPicPr>
            <p:nvPr/>
          </p:nvPicPr>
          <p:blipFill rotWithShape="1">
            <a:blip r:embed="rId4"/>
            <a:srcRect r="18287"/>
            <a:stretch/>
          </p:blipFill>
          <p:spPr>
            <a:xfrm>
              <a:off x="7152863" y="3622951"/>
              <a:ext cx="7012362" cy="6170065"/>
            </a:xfrm>
            <a:prstGeom prst="rect">
              <a:avLst/>
            </a:prstGeom>
            <a:ln>
              <a:solidFill>
                <a:srgbClr val="442D22"/>
              </a:solidFill>
            </a:ln>
          </p:spPr>
        </p:pic>
      </p:grpSp>
      <p:sp>
        <p:nvSpPr>
          <p:cNvPr id="8" name="TextBox 7">
            <a:extLst>
              <a:ext uri="{FF2B5EF4-FFF2-40B4-BE49-F238E27FC236}">
                <a16:creationId xmlns:a16="http://schemas.microsoft.com/office/drawing/2014/main" id="{D6115399-E1B2-6AB3-BC03-373804F6354F}"/>
              </a:ext>
            </a:extLst>
          </p:cNvPr>
          <p:cNvSpPr txBox="1"/>
          <p:nvPr/>
        </p:nvSpPr>
        <p:spPr>
          <a:xfrm>
            <a:off x="481108" y="491095"/>
            <a:ext cx="17807989" cy="125919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499"/>
              </a:lnSpc>
              <a:spcBef>
                <a:spcPct val="0"/>
              </a:spcBef>
            </a:pPr>
            <a:r>
              <a:rPr lang="en-US" sz="7400" b="1">
                <a:solidFill>
                  <a:srgbClr val="442D22"/>
                </a:solidFill>
                <a:latin typeface="Noto Serif Bold"/>
                <a:ea typeface="Noto Serif Bold"/>
                <a:cs typeface="Noto Serif Bold"/>
                <a:sym typeface="Noto Serif Bold"/>
              </a:rPr>
              <a:t>Account Creation Cont.</a:t>
            </a:r>
            <a:endParaRPr lang="en-US"/>
          </a:p>
        </p:txBody>
      </p:sp>
      <p:sp>
        <p:nvSpPr>
          <p:cNvPr id="2" name="Freeform 3">
            <a:extLst>
              <a:ext uri="{FF2B5EF4-FFF2-40B4-BE49-F238E27FC236}">
                <a16:creationId xmlns:a16="http://schemas.microsoft.com/office/drawing/2014/main" id="{B7084EFD-D9B9-BB2B-9A3E-46E7A6DDC71B}"/>
              </a:ext>
            </a:extLst>
          </p:cNvPr>
          <p:cNvSpPr>
            <a:spLocks noChangeAspect="1"/>
          </p:cNvSpPr>
          <p:nvPr/>
        </p:nvSpPr>
        <p:spPr>
          <a:xfrm rot="5400000" flipH="1">
            <a:off x="17155221" y="-1058128"/>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70601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D6A492-93E3-B42B-F92C-145B4AFF2BC2}"/>
              </a:ext>
            </a:extLst>
          </p:cNvPr>
          <p:cNvPicPr>
            <a:picLocks noChangeAspect="1"/>
          </p:cNvPicPr>
          <p:nvPr/>
        </p:nvPicPr>
        <p:blipFill>
          <a:blip r:embed="rId3"/>
          <a:stretch>
            <a:fillRect/>
          </a:stretch>
        </p:blipFill>
        <p:spPr>
          <a:xfrm>
            <a:off x="4517137" y="2537033"/>
            <a:ext cx="7002233" cy="7018865"/>
          </a:xfrm>
          <a:prstGeom prst="rect">
            <a:avLst/>
          </a:prstGeom>
          <a:ln>
            <a:solidFill>
              <a:schemeClr val="tx1"/>
            </a:solidFill>
          </a:ln>
        </p:spPr>
      </p:pic>
      <p:pic>
        <p:nvPicPr>
          <p:cNvPr id="8" name="Picture 7">
            <a:extLst>
              <a:ext uri="{FF2B5EF4-FFF2-40B4-BE49-F238E27FC236}">
                <a16:creationId xmlns:a16="http://schemas.microsoft.com/office/drawing/2014/main" id="{E7768D3A-D8D5-3A70-99AD-9F9352F8A0D5}"/>
              </a:ext>
            </a:extLst>
          </p:cNvPr>
          <p:cNvPicPr>
            <a:picLocks noChangeAspect="1"/>
          </p:cNvPicPr>
          <p:nvPr/>
        </p:nvPicPr>
        <p:blipFill>
          <a:blip r:embed="rId4"/>
          <a:stretch>
            <a:fillRect/>
          </a:stretch>
        </p:blipFill>
        <p:spPr>
          <a:xfrm>
            <a:off x="12057420" y="2301862"/>
            <a:ext cx="5749472" cy="3560850"/>
          </a:xfrm>
          <a:prstGeom prst="rect">
            <a:avLst/>
          </a:prstGeom>
          <a:ln>
            <a:solidFill>
              <a:schemeClr val="tx1"/>
            </a:solidFill>
          </a:ln>
        </p:spPr>
      </p:pic>
      <p:pic>
        <p:nvPicPr>
          <p:cNvPr id="11" name="Picture 10">
            <a:extLst>
              <a:ext uri="{FF2B5EF4-FFF2-40B4-BE49-F238E27FC236}">
                <a16:creationId xmlns:a16="http://schemas.microsoft.com/office/drawing/2014/main" id="{1A23D0D8-5B7B-DCF4-F00D-6EB49DD340AE}"/>
              </a:ext>
            </a:extLst>
          </p:cNvPr>
          <p:cNvPicPr>
            <a:picLocks noChangeAspect="1"/>
          </p:cNvPicPr>
          <p:nvPr/>
        </p:nvPicPr>
        <p:blipFill>
          <a:blip r:embed="rId5"/>
          <a:stretch>
            <a:fillRect/>
          </a:stretch>
        </p:blipFill>
        <p:spPr>
          <a:xfrm>
            <a:off x="12087721" y="6046466"/>
            <a:ext cx="5093610" cy="3856227"/>
          </a:xfrm>
          <a:prstGeom prst="rect">
            <a:avLst/>
          </a:prstGeom>
          <a:ln>
            <a:solidFill>
              <a:schemeClr val="tx1"/>
            </a:solidFill>
          </a:ln>
        </p:spPr>
      </p:pic>
      <p:sp>
        <p:nvSpPr>
          <p:cNvPr id="6" name="TextBox 5">
            <a:extLst>
              <a:ext uri="{FF2B5EF4-FFF2-40B4-BE49-F238E27FC236}">
                <a16:creationId xmlns:a16="http://schemas.microsoft.com/office/drawing/2014/main" id="{B373130D-C648-3B4C-072F-30D25DE74942}"/>
              </a:ext>
            </a:extLst>
          </p:cNvPr>
          <p:cNvSpPr txBox="1"/>
          <p:nvPr/>
        </p:nvSpPr>
        <p:spPr>
          <a:xfrm>
            <a:off x="481108" y="491095"/>
            <a:ext cx="17807989" cy="125919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499"/>
              </a:lnSpc>
              <a:spcBef>
                <a:spcPct val="0"/>
              </a:spcBef>
            </a:pPr>
            <a:r>
              <a:rPr lang="en-US" sz="7400" b="1">
                <a:solidFill>
                  <a:srgbClr val="442D22"/>
                </a:solidFill>
                <a:latin typeface="Noto Serif Bold"/>
                <a:ea typeface="Noto Serif Bold"/>
                <a:cs typeface="Noto Serif Bold"/>
                <a:sym typeface="Noto Serif Bold"/>
              </a:rPr>
              <a:t>Account Creation Cont.</a:t>
            </a:r>
            <a:endParaRPr lang="en-US"/>
          </a:p>
        </p:txBody>
      </p:sp>
      <p:sp>
        <p:nvSpPr>
          <p:cNvPr id="2" name="Freeform 3">
            <a:extLst>
              <a:ext uri="{FF2B5EF4-FFF2-40B4-BE49-F238E27FC236}">
                <a16:creationId xmlns:a16="http://schemas.microsoft.com/office/drawing/2014/main" id="{C4267FEB-18F7-88AA-438C-3ACDC35FCE07}"/>
              </a:ext>
            </a:extLst>
          </p:cNvPr>
          <p:cNvSpPr>
            <a:spLocks noChangeAspect="1"/>
          </p:cNvSpPr>
          <p:nvPr/>
        </p:nvSpPr>
        <p:spPr>
          <a:xfrm rot="5400000" flipH="1">
            <a:off x="17155221" y="-1058128"/>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 name="Content Placeholder 3">
            <a:extLst>
              <a:ext uri="{FF2B5EF4-FFF2-40B4-BE49-F238E27FC236}">
                <a16:creationId xmlns:a16="http://schemas.microsoft.com/office/drawing/2014/main" id="{3500A4B5-4C56-104F-8D1D-8FB22FDEFB24}"/>
              </a:ext>
            </a:extLst>
          </p:cNvPr>
          <p:cNvSpPr txBox="1">
            <a:spLocks/>
          </p:cNvSpPr>
          <p:nvPr/>
        </p:nvSpPr>
        <p:spPr>
          <a:xfrm>
            <a:off x="481108" y="1756439"/>
            <a:ext cx="4036029" cy="5119515"/>
          </a:xfrm>
          <a:prstGeom prst="rect">
            <a:avLst/>
          </a:prstGeom>
        </p:spPr>
        <p:txBody>
          <a:bodyPr vert="horz" lIns="91440" tIns="45720" rIns="91440" bIns="45720" rtlCol="0" anchor="t">
            <a:noAutofit/>
          </a:bodyPr>
          <a:lstStyle>
            <a:defPPr>
              <a:defRPr lang="en-US"/>
            </a:defPPr>
            <a:lvl1pPr marL="0" indent="-342900" algn="l" defTabSz="685800"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800" indent="-285750" algn="l" defTabSz="685800"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371600" indent="-228600" algn="l" defTabSz="6858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2057400" indent="-228600" algn="l" defTabSz="68580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228600" algn="l" defTabSz="68580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429000" indent="-228600" algn="l" defTabSz="6858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114800" indent="-228600" algn="l" defTabSz="6858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800600" indent="-228600" algn="l" defTabSz="6858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486400" indent="-228600" algn="l" defTabSz="6858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indent="0">
              <a:buFont typeface="Arial" pitchFamily="34" charset="0"/>
              <a:buNone/>
            </a:pPr>
            <a:r>
              <a:rPr lang="en-US" sz="3200" b="1">
                <a:solidFill>
                  <a:srgbClr val="442D22"/>
                </a:solidFill>
                <a:latin typeface="Canva Sans"/>
                <a:ea typeface="Noto Serif Bold"/>
                <a:cs typeface="Noto Serif Bold"/>
              </a:rPr>
              <a:t>Steps</a:t>
            </a:r>
          </a:p>
          <a:p>
            <a:pPr marL="457200" indent="-457200"/>
            <a:r>
              <a:rPr lang="en-US" sz="3200">
                <a:solidFill>
                  <a:srgbClr val="442D22"/>
                </a:solidFill>
                <a:latin typeface="Canva Sans"/>
                <a:ea typeface="Noto Serif Bold"/>
                <a:cs typeface="Noto Serif Bold"/>
              </a:rPr>
              <a:t>Use two-factor verification</a:t>
            </a:r>
            <a:endParaRPr lang="en-US" sz="3200">
              <a:solidFill>
                <a:srgbClr val="442D22"/>
              </a:solidFill>
              <a:latin typeface="Canva Sans"/>
              <a:cs typeface="Calibri"/>
            </a:endParaRPr>
          </a:p>
          <a:p>
            <a:pPr marL="457200" indent="-457200"/>
            <a:r>
              <a:rPr lang="en-US" sz="3200">
                <a:solidFill>
                  <a:srgbClr val="442D22"/>
                </a:solidFill>
                <a:latin typeface="Canva Sans"/>
                <a:ea typeface="Noto Serif Bold"/>
                <a:cs typeface="Noto Serif Bold"/>
              </a:rPr>
              <a:t>Must confirm email (required) and phone number (if entered) are correct</a:t>
            </a:r>
          </a:p>
          <a:p>
            <a:pPr marL="457200" indent="-457200"/>
            <a:r>
              <a:rPr lang="en-US" sz="3200">
                <a:solidFill>
                  <a:srgbClr val="442D22"/>
                </a:solidFill>
                <a:latin typeface="Canva Sans"/>
                <a:ea typeface="Noto Serif Bold"/>
                <a:cs typeface="Noto Serif Bold"/>
              </a:rPr>
              <a:t>May use authenticator app – not reliant on internet</a:t>
            </a:r>
          </a:p>
        </p:txBody>
      </p:sp>
    </p:spTree>
    <p:extLst>
      <p:ext uri="{BB962C8B-B14F-4D97-AF65-F5344CB8AC3E}">
        <p14:creationId xmlns:p14="http://schemas.microsoft.com/office/powerpoint/2010/main" val="282326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C5719-28D2-4EED-ACE9-C43A40F38BE7}"/>
              </a:ext>
            </a:extLst>
          </p:cNvPr>
          <p:cNvSpPr>
            <a:spLocks noGrp="1"/>
          </p:cNvSpPr>
          <p:nvPr>
            <p:ph type="body" sz="quarter" idx="3"/>
          </p:nvPr>
        </p:nvSpPr>
        <p:spPr>
          <a:xfrm>
            <a:off x="478741" y="1991655"/>
            <a:ext cx="9979117" cy="7601873"/>
          </a:xfrm>
        </p:spPr>
        <p:txBody>
          <a:bodyPr vert="horz" lIns="91440" tIns="45720" rIns="91440" bIns="4572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gn="ctr"/>
            <a:r>
              <a:rPr lang="en-US" sz="2800">
                <a:latin typeface="Canva Sans"/>
                <a:ea typeface="+mn-lt"/>
                <a:cs typeface="+mn-lt"/>
                <a:hlinkClick r:id="rId3"/>
              </a:rPr>
              <a:t>https://studentaid.gov/fsa-id/create-account/launch</a:t>
            </a:r>
            <a:endParaRPr lang="en-US" sz="2800">
              <a:cs typeface="Calibri"/>
            </a:endParaRPr>
          </a:p>
          <a:p>
            <a:pPr marL="514350" indent="-514350">
              <a:lnSpc>
                <a:spcPct val="120000"/>
              </a:lnSpc>
              <a:buFont typeface="Arial" panose="020B0604020202020204" pitchFamily="34" charset="0"/>
              <a:buChar char="•"/>
            </a:pPr>
            <a:r>
              <a:rPr lang="en-US" sz="3200" b="0">
                <a:solidFill>
                  <a:srgbClr val="442D22"/>
                </a:solidFill>
                <a:latin typeface="Canva Sans"/>
                <a:ea typeface="+mn-lt"/>
                <a:cs typeface="+mn-lt"/>
              </a:rPr>
              <a:t>Contributors without SSN can now create an account</a:t>
            </a:r>
          </a:p>
          <a:p>
            <a:pPr marL="514350" indent="-514350">
              <a:lnSpc>
                <a:spcPct val="120000"/>
              </a:lnSpc>
              <a:buFont typeface="Arial" panose="020B0604020202020204" pitchFamily="34" charset="0"/>
              <a:buChar char="•"/>
            </a:pPr>
            <a:r>
              <a:rPr lang="en-US" sz="3200" b="0">
                <a:solidFill>
                  <a:srgbClr val="442D22"/>
                </a:solidFill>
                <a:latin typeface="Canva Sans"/>
                <a:ea typeface="+mn-lt"/>
                <a:cs typeface="+mn-lt"/>
              </a:rPr>
              <a:t>This is meant for contributors without SSNs – students who do not have an SSN and are not an eligible non-citizen should not file the FAFSA. </a:t>
            </a:r>
          </a:p>
          <a:p>
            <a:pPr marL="514350" indent="-514350">
              <a:lnSpc>
                <a:spcPct val="120000"/>
              </a:lnSpc>
              <a:buFont typeface="Arial" panose="020B0604020202020204" pitchFamily="34" charset="0"/>
              <a:buChar char="•"/>
            </a:pPr>
            <a:r>
              <a:rPr lang="en-US" sz="3200" b="0">
                <a:solidFill>
                  <a:srgbClr val="442D22"/>
                </a:solidFill>
                <a:latin typeface="Canva Sans"/>
                <a:ea typeface="+mn-lt"/>
                <a:cs typeface="+mn-lt"/>
              </a:rPr>
              <a:t>C</a:t>
            </a:r>
            <a:r>
              <a:rPr lang="en-US" sz="3200" b="0">
                <a:solidFill>
                  <a:srgbClr val="442D22"/>
                </a:solidFill>
                <a:latin typeface="Canva Sans"/>
                <a:ea typeface="Calibri"/>
                <a:cs typeface="Calibri"/>
              </a:rPr>
              <a:t>heck the "I don't have a Social Security Number" box</a:t>
            </a:r>
          </a:p>
          <a:p>
            <a:pPr marL="514350" indent="-514350">
              <a:lnSpc>
                <a:spcPct val="120000"/>
              </a:lnSpc>
              <a:buFont typeface="Arial" panose="020B0604020202020204" pitchFamily="34" charset="0"/>
              <a:buChar char="•"/>
            </a:pPr>
            <a:r>
              <a:rPr lang="en-US" sz="3200" b="0">
                <a:solidFill>
                  <a:srgbClr val="442D22"/>
                </a:solidFill>
                <a:latin typeface="Canva Sans"/>
                <a:ea typeface="Calibri"/>
                <a:cs typeface="Calibri"/>
              </a:rPr>
              <a:t>Answer a series of knowledge-based identity questions</a:t>
            </a:r>
          </a:p>
          <a:p>
            <a:pPr marL="514350" indent="-514350">
              <a:lnSpc>
                <a:spcPct val="120000"/>
              </a:lnSpc>
              <a:buFont typeface="Arial" panose="020B0604020202020204" pitchFamily="34" charset="0"/>
              <a:buChar char="•"/>
            </a:pPr>
            <a:r>
              <a:rPr lang="en-US" sz="3200" b="0">
                <a:solidFill>
                  <a:srgbClr val="442D22"/>
                </a:solidFill>
                <a:latin typeface="Canva Sans"/>
                <a:ea typeface="Calibri"/>
                <a:cs typeface="Calibri"/>
              </a:rPr>
              <a:t>If user passes the knowledge-based process, account created and able to use immediately</a:t>
            </a:r>
            <a:endParaRPr lang="en-US" sz="3200">
              <a:latin typeface="Canva Sans"/>
            </a:endParaRPr>
          </a:p>
        </p:txBody>
      </p:sp>
      <p:sp>
        <p:nvSpPr>
          <p:cNvPr id="2" name="Google Shape;858;p9">
            <a:extLst>
              <a:ext uri="{FF2B5EF4-FFF2-40B4-BE49-F238E27FC236}">
                <a16:creationId xmlns:a16="http://schemas.microsoft.com/office/drawing/2014/main" id="{AFDF6A63-4D13-A4D6-789F-C0A0BB01F125}"/>
              </a:ext>
            </a:extLst>
          </p:cNvPr>
          <p:cNvSpPr/>
          <p:nvPr/>
        </p:nvSpPr>
        <p:spPr>
          <a:xfrm>
            <a:off x="11159504" y="8055246"/>
            <a:ext cx="2661710" cy="482643"/>
          </a:xfrm>
          <a:prstGeom prst="ellipse">
            <a:avLst/>
          </a:prstGeom>
          <a:noFill/>
          <a:ln w="38100" cap="flat" cmpd="sng">
            <a:solidFill>
              <a:srgbClr val="C00000"/>
            </a:solidFill>
            <a:prstDash val="solid"/>
            <a:miter lim="800000"/>
            <a:headEnd type="none" w="sm" len="sm"/>
            <a:tailEnd type="none" w="sm" len="sm"/>
          </a:ln>
        </p:spPr>
        <p:txBody>
          <a:bodyPr spcFirstLastPara="1" wrap="square" lIns="137138" tIns="68550" rIns="137138" bIns="68550" anchor="ctr" anchorCtr="0">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1371600" rtl="0" eaLnBrk="1" fontAlgn="auto" latinLnBrk="0" hangingPunct="1">
              <a:lnSpc>
                <a:spcPct val="100000"/>
              </a:lnSpc>
              <a:spcBef>
                <a:spcPts val="0"/>
              </a:spcBef>
              <a:spcAft>
                <a:spcPts val="0"/>
              </a:spcAft>
              <a:buClr>
                <a:srgbClr val="FFFFFF"/>
              </a:buClr>
              <a:buSzPts val="1800"/>
              <a:buFont typeface="Arial"/>
              <a:buNone/>
              <a:tabLst/>
              <a:defRPr/>
            </a:pPr>
            <a:endParaRPr kumimoji="0" sz="27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EA7D4797-08C3-1A07-9042-6019CF91A9ED}"/>
              </a:ext>
            </a:extLst>
          </p:cNvPr>
          <p:cNvSpPr txBox="1"/>
          <p:nvPr/>
        </p:nvSpPr>
        <p:spPr>
          <a:xfrm>
            <a:off x="481108" y="491095"/>
            <a:ext cx="17807989" cy="125919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499"/>
              </a:lnSpc>
              <a:spcBef>
                <a:spcPct val="0"/>
              </a:spcBef>
            </a:pPr>
            <a:r>
              <a:rPr lang="en-US" sz="7400" b="1">
                <a:solidFill>
                  <a:srgbClr val="442D22"/>
                </a:solidFill>
                <a:latin typeface="Noto Serif Bold"/>
                <a:ea typeface="Noto Serif Bold"/>
                <a:cs typeface="Noto Serif Bold"/>
                <a:sym typeface="Noto Serif Bold"/>
              </a:rPr>
              <a:t>Account Creation – No SSN</a:t>
            </a:r>
            <a:endParaRPr lang="en-US" sz="7400" b="1">
              <a:solidFill>
                <a:srgbClr val="442D22"/>
              </a:solidFill>
              <a:latin typeface="Noto Serif Bold"/>
              <a:ea typeface="Noto Serif Bold"/>
              <a:cs typeface="Noto Serif Bold"/>
            </a:endParaRPr>
          </a:p>
        </p:txBody>
      </p:sp>
      <p:pic>
        <p:nvPicPr>
          <p:cNvPr id="15" name="Google Shape;857;p9" descr="Screenshot of StudentAid.gov account creation process. The form asks for first name, middle initial, last name, date of birth, and social security number.">
            <a:extLst>
              <a:ext uri="{FF2B5EF4-FFF2-40B4-BE49-F238E27FC236}">
                <a16:creationId xmlns:a16="http://schemas.microsoft.com/office/drawing/2014/main" id="{657A1463-7C95-28E8-8FA0-328F118C930A}"/>
              </a:ext>
            </a:extLst>
          </p:cNvPr>
          <p:cNvPicPr preferRelativeResize="0"/>
          <p:nvPr/>
        </p:nvPicPr>
        <p:blipFill rotWithShape="1">
          <a:blip r:embed="rId4">
            <a:alphaModFix/>
          </a:blip>
          <a:srcRect l="5357" t="12274" r="31494" b="201"/>
          <a:stretch/>
        </p:blipFill>
        <p:spPr>
          <a:xfrm>
            <a:off x="10733207" y="2217339"/>
            <a:ext cx="7054319" cy="7607214"/>
          </a:xfrm>
          <a:prstGeom prst="rect">
            <a:avLst/>
          </a:prstGeom>
          <a:noFill/>
          <a:ln>
            <a:solidFill>
              <a:schemeClr val="tx1"/>
            </a:solidFill>
          </a:ln>
        </p:spPr>
      </p:pic>
      <p:sp>
        <p:nvSpPr>
          <p:cNvPr id="3" name="Freeform 3">
            <a:extLst>
              <a:ext uri="{FF2B5EF4-FFF2-40B4-BE49-F238E27FC236}">
                <a16:creationId xmlns:a16="http://schemas.microsoft.com/office/drawing/2014/main" id="{F85ACD97-A7B6-6E5A-9EAC-FCF6670A2505}"/>
              </a:ext>
            </a:extLst>
          </p:cNvPr>
          <p:cNvSpPr>
            <a:spLocks noChangeAspect="1"/>
          </p:cNvSpPr>
          <p:nvPr/>
        </p:nvSpPr>
        <p:spPr>
          <a:xfrm rot="5400000" flipH="1">
            <a:off x="17155221" y="-1058128"/>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Google Shape;858;p9">
            <a:extLst>
              <a:ext uri="{FF2B5EF4-FFF2-40B4-BE49-F238E27FC236}">
                <a16:creationId xmlns:a16="http://schemas.microsoft.com/office/drawing/2014/main" id="{AFDF6A63-4D13-A4D6-789F-C0A0BB01F125}"/>
              </a:ext>
            </a:extLst>
          </p:cNvPr>
          <p:cNvSpPr/>
          <p:nvPr/>
        </p:nvSpPr>
        <p:spPr>
          <a:xfrm>
            <a:off x="10938571" y="8294101"/>
            <a:ext cx="3101048" cy="402203"/>
          </a:xfrm>
          <a:prstGeom prst="ellipse">
            <a:avLst/>
          </a:prstGeom>
          <a:noFill/>
          <a:ln w="38100" cap="flat" cmpd="sng">
            <a:solidFill>
              <a:srgbClr val="FFCE05"/>
            </a:solidFill>
            <a:prstDash val="solid"/>
            <a:miter lim="800000"/>
            <a:headEnd type="none" w="sm" len="sm"/>
            <a:tailEnd type="none" w="sm" len="sm"/>
          </a:ln>
        </p:spPr>
        <p:txBody>
          <a:bodyPr spcFirstLastPara="1" wrap="square" lIns="91425" tIns="45700" rIns="91425" bIns="457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57951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28E815-6DDF-812B-37D7-0EE2D2A24875}"/>
              </a:ext>
            </a:extLst>
          </p:cNvPr>
          <p:cNvSpPr txBox="1"/>
          <p:nvPr/>
        </p:nvSpPr>
        <p:spPr>
          <a:xfrm>
            <a:off x="481108" y="491095"/>
            <a:ext cx="17807989" cy="125919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499"/>
              </a:lnSpc>
              <a:spcBef>
                <a:spcPct val="0"/>
              </a:spcBef>
            </a:pPr>
            <a:r>
              <a:rPr lang="en-US" sz="7400" b="1">
                <a:solidFill>
                  <a:srgbClr val="442D22"/>
                </a:solidFill>
                <a:latin typeface="Noto Serif Bold"/>
                <a:ea typeface="Noto Serif Bold"/>
                <a:cs typeface="Noto Serif Bold"/>
                <a:sym typeface="Noto Serif Bold"/>
              </a:rPr>
              <a:t>Account Creation – No SSN cont.</a:t>
            </a:r>
            <a:endParaRPr lang="en-US" sz="7400" b="1">
              <a:solidFill>
                <a:srgbClr val="442D22"/>
              </a:solidFill>
              <a:latin typeface="Noto Serif Bold"/>
              <a:ea typeface="Noto Serif Bold"/>
              <a:cs typeface="Noto Serif Bold"/>
            </a:endParaRPr>
          </a:p>
        </p:txBody>
      </p:sp>
      <p:sp>
        <p:nvSpPr>
          <p:cNvPr id="9" name="Text Placeholder 4">
            <a:extLst>
              <a:ext uri="{FF2B5EF4-FFF2-40B4-BE49-F238E27FC236}">
                <a16:creationId xmlns:a16="http://schemas.microsoft.com/office/drawing/2014/main" id="{4EDD8206-9661-80BE-3D5A-A14E00C35E1C}"/>
              </a:ext>
            </a:extLst>
          </p:cNvPr>
          <p:cNvSpPr txBox="1">
            <a:spLocks/>
          </p:cNvSpPr>
          <p:nvPr/>
        </p:nvSpPr>
        <p:spPr>
          <a:xfrm>
            <a:off x="8911242" y="1750286"/>
            <a:ext cx="9190477" cy="6796513"/>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571500" indent="-571500">
              <a:buFont typeface="Arial"/>
              <a:buChar char="•"/>
            </a:pPr>
            <a:r>
              <a:rPr lang="en-PH" sz="3600">
                <a:solidFill>
                  <a:srgbClr val="442D22"/>
                </a:solidFill>
                <a:latin typeface="Canva Sans"/>
                <a:ea typeface="Noto Serif Bold"/>
                <a:cs typeface="Noto Serif Bold"/>
              </a:rPr>
              <a:t>Documents cannot be expired</a:t>
            </a:r>
            <a:endParaRPr lang="en-PH"/>
          </a:p>
          <a:p>
            <a:pPr marL="571500" indent="-571500">
              <a:buFont typeface="Arial"/>
              <a:buChar char="•"/>
            </a:pPr>
            <a:r>
              <a:rPr lang="en-PH" sz="3600">
                <a:solidFill>
                  <a:srgbClr val="442D22"/>
                </a:solidFill>
                <a:latin typeface="Canva Sans"/>
                <a:ea typeface="Noto Serif Bold"/>
                <a:cs typeface="Noto Serif Bold"/>
              </a:rPr>
              <a:t>Group A</a:t>
            </a:r>
          </a:p>
          <a:p>
            <a:pPr marL="1257300" lvl="1" indent="-571500">
              <a:buFont typeface="Courier New"/>
              <a:buChar char="o"/>
            </a:pPr>
            <a:r>
              <a:rPr lang="en-PH" sz="3600">
                <a:solidFill>
                  <a:srgbClr val="442D22"/>
                </a:solidFill>
                <a:latin typeface="Canva Sans"/>
                <a:ea typeface="Noto Serif Bold"/>
                <a:cs typeface="Noto Serif Bold"/>
              </a:rPr>
              <a:t>U.S. State/Territory Driver's License</a:t>
            </a:r>
          </a:p>
          <a:p>
            <a:pPr marL="1257300" lvl="1" indent="-571500">
              <a:buFont typeface="Courier New"/>
              <a:buChar char="o"/>
            </a:pPr>
            <a:r>
              <a:rPr lang="en-PH" sz="3600">
                <a:solidFill>
                  <a:srgbClr val="442D22"/>
                </a:solidFill>
                <a:latin typeface="Canva Sans"/>
                <a:ea typeface="Noto Serif Bold"/>
                <a:cs typeface="Noto Serif Bold"/>
              </a:rPr>
              <a:t>U.S. State or City Identification Card</a:t>
            </a:r>
          </a:p>
          <a:p>
            <a:pPr marL="1257300" lvl="1" indent="-571500">
              <a:buFont typeface="Courier New"/>
              <a:buChar char="o"/>
            </a:pPr>
            <a:r>
              <a:rPr lang="en-PH" sz="3600">
                <a:solidFill>
                  <a:srgbClr val="442D22"/>
                </a:solidFill>
                <a:latin typeface="Canva Sans"/>
                <a:ea typeface="Noto Serif Bold"/>
                <a:cs typeface="Noto Serif Bold"/>
              </a:rPr>
              <a:t>Foreign Passport</a:t>
            </a:r>
          </a:p>
          <a:p>
            <a:pPr marL="571500" indent="-571500">
              <a:buFont typeface="Arial"/>
              <a:buChar char="•"/>
            </a:pPr>
            <a:r>
              <a:rPr lang="en-PH" sz="3600">
                <a:solidFill>
                  <a:srgbClr val="442D22"/>
                </a:solidFill>
                <a:latin typeface="Canva Sans"/>
                <a:ea typeface="Noto Serif Bold"/>
                <a:cs typeface="Noto Serif Bold"/>
              </a:rPr>
              <a:t>Group B – Utility Bill + 1</a:t>
            </a:r>
          </a:p>
          <a:p>
            <a:pPr marL="1257300" lvl="1" indent="-571500">
              <a:buFont typeface="Courier New"/>
              <a:buChar char="o"/>
            </a:pPr>
            <a:r>
              <a:rPr lang="en-PH" sz="3600">
                <a:solidFill>
                  <a:srgbClr val="442D22"/>
                </a:solidFill>
                <a:latin typeface="Canva Sans"/>
                <a:ea typeface="Noto Serif Bold"/>
                <a:cs typeface="Noto Serif Bold"/>
              </a:rPr>
              <a:t>Municipal identification card</a:t>
            </a:r>
          </a:p>
          <a:p>
            <a:pPr marL="1257300" lvl="1" indent="-571500">
              <a:buFont typeface="Courier New"/>
              <a:buChar char="o"/>
            </a:pPr>
            <a:r>
              <a:rPr lang="en-PH" sz="3600">
                <a:solidFill>
                  <a:srgbClr val="442D22"/>
                </a:solidFill>
                <a:latin typeface="Canva Sans"/>
                <a:ea typeface="Noto Serif Bold"/>
                <a:cs typeface="Noto Serif Bold"/>
              </a:rPr>
              <a:t>Community ID</a:t>
            </a:r>
          </a:p>
          <a:p>
            <a:pPr marL="1257300" lvl="1" indent="-571500">
              <a:buFont typeface="Courier New"/>
              <a:buChar char="o"/>
            </a:pPr>
            <a:r>
              <a:rPr lang="en-PH" sz="3600">
                <a:solidFill>
                  <a:srgbClr val="442D22"/>
                </a:solidFill>
                <a:latin typeface="Canva Sans"/>
                <a:ea typeface="Noto Serif Bold"/>
                <a:cs typeface="Noto Serif Bold"/>
              </a:rPr>
              <a:t>Consular identification card</a:t>
            </a:r>
          </a:p>
          <a:p>
            <a:pPr marL="571500" indent="-571500">
              <a:buFont typeface="Arial"/>
              <a:buChar char="•"/>
            </a:pPr>
            <a:r>
              <a:rPr lang="en-PH" sz="3600">
                <a:solidFill>
                  <a:srgbClr val="442D22"/>
                </a:solidFill>
                <a:latin typeface="Canva Sans"/>
                <a:ea typeface="Noto Serif Bold"/>
                <a:cs typeface="Noto Serif Bold"/>
              </a:rPr>
              <a:t>Email to </a:t>
            </a:r>
            <a:r>
              <a:rPr lang="en-PH" sz="3600">
                <a:solidFill>
                  <a:srgbClr val="442D22"/>
                </a:solidFill>
                <a:latin typeface="Canva Sans"/>
                <a:ea typeface="Noto Serif Bold"/>
                <a:cs typeface="Noto Serif Bold"/>
                <a:hlinkClick r:id="rId3"/>
              </a:rPr>
              <a:t>idverification@ed.gov</a:t>
            </a:r>
            <a:endParaRPr lang="en-PH" sz="3600">
              <a:solidFill>
                <a:srgbClr val="442D22"/>
              </a:solidFill>
              <a:latin typeface="Canva Sans"/>
              <a:ea typeface="Noto Serif Bold"/>
              <a:cs typeface="Noto Serif Bold"/>
            </a:endParaRPr>
          </a:p>
          <a:p>
            <a:pPr marL="571500" indent="-571500">
              <a:buFont typeface="Arial"/>
              <a:buChar char="•"/>
            </a:pPr>
            <a:r>
              <a:rPr lang="en-PH" sz="3600">
                <a:solidFill>
                  <a:srgbClr val="442D22"/>
                </a:solidFill>
                <a:latin typeface="Canva Sans"/>
                <a:ea typeface="Noto Serif Bold"/>
                <a:cs typeface="Noto Serif Bold"/>
              </a:rPr>
              <a:t>1-3 business days</a:t>
            </a:r>
          </a:p>
        </p:txBody>
      </p:sp>
      <p:pic>
        <p:nvPicPr>
          <p:cNvPr id="10" name="Picture 9" descr="A document with text on it&#10;&#10;Description automatically generated">
            <a:extLst>
              <a:ext uri="{FF2B5EF4-FFF2-40B4-BE49-F238E27FC236}">
                <a16:creationId xmlns:a16="http://schemas.microsoft.com/office/drawing/2014/main" id="{1E2C4C95-F95D-1D14-FDC8-1CCDA8BCFDA8}"/>
              </a:ext>
            </a:extLst>
          </p:cNvPr>
          <p:cNvPicPr>
            <a:picLocks noChangeAspect="1"/>
          </p:cNvPicPr>
          <p:nvPr/>
        </p:nvPicPr>
        <p:blipFill>
          <a:blip r:embed="rId4"/>
          <a:srcRect t="3555" r="-367" b="-222"/>
          <a:stretch/>
        </p:blipFill>
        <p:spPr>
          <a:xfrm>
            <a:off x="480981" y="1741917"/>
            <a:ext cx="8099665" cy="7772292"/>
          </a:xfrm>
          <a:prstGeom prst="rect">
            <a:avLst/>
          </a:prstGeom>
          <a:ln>
            <a:solidFill>
              <a:schemeClr val="tx1"/>
            </a:solidFill>
          </a:ln>
        </p:spPr>
      </p:pic>
      <p:sp>
        <p:nvSpPr>
          <p:cNvPr id="2" name="Freeform 3">
            <a:extLst>
              <a:ext uri="{FF2B5EF4-FFF2-40B4-BE49-F238E27FC236}">
                <a16:creationId xmlns:a16="http://schemas.microsoft.com/office/drawing/2014/main" id="{8F1E338C-E21C-E90C-045F-2A25B7DEB55E}"/>
              </a:ext>
            </a:extLst>
          </p:cNvPr>
          <p:cNvSpPr>
            <a:spLocks noChangeAspect="1"/>
          </p:cNvSpPr>
          <p:nvPr/>
        </p:nvSpPr>
        <p:spPr>
          <a:xfrm rot="5400000" flipH="1">
            <a:off x="17155221" y="-1058128"/>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32719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D443C7C-1AD5-CB1A-0B82-1B9E60EE065F}"/>
              </a:ext>
            </a:extLst>
          </p:cNvPr>
          <p:cNvGrpSpPr/>
          <p:nvPr/>
        </p:nvGrpSpPr>
        <p:grpSpPr>
          <a:xfrm>
            <a:off x="471485" y="8243624"/>
            <a:ext cx="16819872" cy="1656396"/>
            <a:chOff x="626468" y="7739929"/>
            <a:chExt cx="16819872" cy="1656396"/>
          </a:xfrm>
        </p:grpSpPr>
        <p:sp>
          <p:nvSpPr>
            <p:cNvPr id="13" name="Rectangle 12">
              <a:extLst>
                <a:ext uri="{FF2B5EF4-FFF2-40B4-BE49-F238E27FC236}">
                  <a16:creationId xmlns:a16="http://schemas.microsoft.com/office/drawing/2014/main" id="{B16139CB-61C6-1C70-57EF-2D35B373D7B2}"/>
                </a:ext>
              </a:extLst>
            </p:cNvPr>
            <p:cNvSpPr/>
            <p:nvPr/>
          </p:nvSpPr>
          <p:spPr>
            <a:xfrm>
              <a:off x="645838" y="8334496"/>
              <a:ext cx="16800502" cy="1061829"/>
            </a:xfrm>
            <a:prstGeom prst="rect">
              <a:avLst/>
            </a:prstGeom>
          </p:spPr>
          <p:txBody>
            <a:bodyPr wrap="square" lIns="137160" tIns="68580" rIns="137160" bIns="6858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PH" sz="3000">
                  <a:solidFill>
                    <a:srgbClr val="442D22"/>
                  </a:solidFill>
                  <a:latin typeface="Canva Sans"/>
                  <a:ea typeface="Noto Serif Bold"/>
                  <a:cs typeface="Noto Serif Bold"/>
                </a:rPr>
                <a:t>No. In fact, since your account is tied to your personal info, you cannot create a second account.  You will need to use your existing account.</a:t>
              </a:r>
            </a:p>
          </p:txBody>
        </p:sp>
        <p:sp>
          <p:nvSpPr>
            <p:cNvPr id="16" name="Rectangle 15">
              <a:extLst>
                <a:ext uri="{FF2B5EF4-FFF2-40B4-BE49-F238E27FC236}">
                  <a16:creationId xmlns:a16="http://schemas.microsoft.com/office/drawing/2014/main" id="{93AADF77-589A-9BF2-1761-FEE29F19B04B}"/>
                </a:ext>
              </a:extLst>
            </p:cNvPr>
            <p:cNvSpPr/>
            <p:nvPr/>
          </p:nvSpPr>
          <p:spPr>
            <a:xfrm>
              <a:off x="626468" y="7739929"/>
              <a:ext cx="16816382" cy="600164"/>
            </a:xfrm>
            <a:prstGeom prst="rect">
              <a:avLst/>
            </a:prstGeom>
          </p:spPr>
          <p:txBody>
            <a:bodyPr wrap="square" lIns="137160" tIns="68580" rIns="137160" bIns="6858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PH" sz="3000" b="1" kern="0">
                  <a:solidFill>
                    <a:srgbClr val="442D22"/>
                  </a:solidFill>
                  <a:latin typeface="Noto Serif Bold"/>
                  <a:ea typeface="Noto Serif Bold"/>
                  <a:cs typeface="Noto Serif Bold"/>
                </a:rPr>
                <a:t>Do I need to create a new account if I already have an account?</a:t>
              </a:r>
            </a:p>
          </p:txBody>
        </p:sp>
      </p:grpSp>
      <p:grpSp>
        <p:nvGrpSpPr>
          <p:cNvPr id="10" name="Group 9">
            <a:extLst>
              <a:ext uri="{FF2B5EF4-FFF2-40B4-BE49-F238E27FC236}">
                <a16:creationId xmlns:a16="http://schemas.microsoft.com/office/drawing/2014/main" id="{A2A96B78-DF1E-85B6-AAA6-6AAAC33ED688}"/>
              </a:ext>
            </a:extLst>
          </p:cNvPr>
          <p:cNvGrpSpPr/>
          <p:nvPr/>
        </p:nvGrpSpPr>
        <p:grpSpPr>
          <a:xfrm>
            <a:off x="436318" y="1966133"/>
            <a:ext cx="16813019" cy="1722086"/>
            <a:chOff x="630047" y="1791777"/>
            <a:chExt cx="16813019" cy="1722086"/>
          </a:xfrm>
        </p:grpSpPr>
        <p:sp>
          <p:nvSpPr>
            <p:cNvPr id="17" name="Rectangle 16">
              <a:extLst>
                <a:ext uri="{FF2B5EF4-FFF2-40B4-BE49-F238E27FC236}">
                  <a16:creationId xmlns:a16="http://schemas.microsoft.com/office/drawing/2014/main" id="{9C0F53F3-95E5-6411-73B7-462A6A6D2F45}"/>
                </a:ext>
              </a:extLst>
            </p:cNvPr>
            <p:cNvSpPr/>
            <p:nvPr/>
          </p:nvSpPr>
          <p:spPr>
            <a:xfrm>
              <a:off x="630047" y="2452034"/>
              <a:ext cx="16813019" cy="1061829"/>
            </a:xfrm>
            <a:prstGeom prst="rect">
              <a:avLst/>
            </a:prstGeom>
          </p:spPr>
          <p:txBody>
            <a:bodyPr wrap="square" lIns="137160" tIns="68580" rIns="137160" bIns="6858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PH" sz="3000" b="1">
                  <a:solidFill>
                    <a:srgbClr val="442D22"/>
                  </a:solidFill>
                  <a:latin typeface="Canva Sans"/>
                  <a:ea typeface="Noto Serif Bold"/>
                  <a:cs typeface="Noto Serif Bold"/>
                </a:rPr>
                <a:t>No. It is important that only the account owner has control of their username and password information since this is how approval and consent is provided to the IRS.</a:t>
              </a:r>
            </a:p>
          </p:txBody>
        </p:sp>
        <p:sp>
          <p:nvSpPr>
            <p:cNvPr id="18" name="Rectangle 17">
              <a:extLst>
                <a:ext uri="{FF2B5EF4-FFF2-40B4-BE49-F238E27FC236}">
                  <a16:creationId xmlns:a16="http://schemas.microsoft.com/office/drawing/2014/main" id="{FD50B859-0B96-5A11-5669-4A4B101D3784}"/>
                </a:ext>
              </a:extLst>
            </p:cNvPr>
            <p:cNvSpPr/>
            <p:nvPr/>
          </p:nvSpPr>
          <p:spPr>
            <a:xfrm>
              <a:off x="630047" y="1791777"/>
              <a:ext cx="16794018" cy="600164"/>
            </a:xfrm>
            <a:prstGeom prst="rect">
              <a:avLst/>
            </a:prstGeom>
          </p:spPr>
          <p:txBody>
            <a:bodyPr wrap="square" lIns="137160" tIns="68580" rIns="137160" bIns="6858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PH" sz="3000" b="1" kern="0">
                  <a:solidFill>
                    <a:srgbClr val="442D22"/>
                  </a:solidFill>
                  <a:latin typeface="Noto Serif Bold"/>
                  <a:ea typeface="Noto Serif Bold"/>
                  <a:cs typeface="Noto Serif Bold"/>
                </a:rPr>
                <a:t>Can someone else create my account for me</a:t>
              </a:r>
              <a:r>
                <a:rPr lang="en-PH" sz="3000" b="1" kern="0">
                  <a:solidFill>
                    <a:srgbClr val="442D22"/>
                  </a:solidFill>
                  <a:latin typeface="FSP DEMO - Noveo Sans Cd"/>
                </a:rPr>
                <a:t>?</a:t>
              </a:r>
              <a:endParaRPr lang="en-PH" sz="3000" b="1" kern="0">
                <a:solidFill>
                  <a:srgbClr val="442D22"/>
                </a:solidFill>
                <a:latin typeface="FSP DEMO - Noveo Sans Cd" panose="020B0906020204020203" pitchFamily="34" charset="0"/>
              </a:endParaRPr>
            </a:p>
          </p:txBody>
        </p:sp>
      </p:grpSp>
      <p:grpSp>
        <p:nvGrpSpPr>
          <p:cNvPr id="6" name="Group 5">
            <a:extLst>
              <a:ext uri="{FF2B5EF4-FFF2-40B4-BE49-F238E27FC236}">
                <a16:creationId xmlns:a16="http://schemas.microsoft.com/office/drawing/2014/main" id="{8A0BCBCF-B08B-6CA6-7AC0-ADA4BF298776}"/>
              </a:ext>
            </a:extLst>
          </p:cNvPr>
          <p:cNvGrpSpPr/>
          <p:nvPr/>
        </p:nvGrpSpPr>
        <p:grpSpPr>
          <a:xfrm>
            <a:off x="463379" y="5735916"/>
            <a:ext cx="16791096" cy="2120374"/>
            <a:chOff x="637735" y="5387204"/>
            <a:chExt cx="16791096" cy="2120374"/>
          </a:xfrm>
        </p:grpSpPr>
        <p:sp>
          <p:nvSpPr>
            <p:cNvPr id="3" name="Rectangle 2">
              <a:extLst>
                <a:ext uri="{FF2B5EF4-FFF2-40B4-BE49-F238E27FC236}">
                  <a16:creationId xmlns:a16="http://schemas.microsoft.com/office/drawing/2014/main" id="{30D9F154-3147-45B7-11D2-4107362A48E5}"/>
                </a:ext>
              </a:extLst>
            </p:cNvPr>
            <p:cNvSpPr/>
            <p:nvPr/>
          </p:nvSpPr>
          <p:spPr>
            <a:xfrm>
              <a:off x="637735" y="5984084"/>
              <a:ext cx="16791096" cy="1523494"/>
            </a:xfrm>
            <a:prstGeom prst="rect">
              <a:avLst/>
            </a:prstGeom>
          </p:spPr>
          <p:txBody>
            <a:bodyPr wrap="square" lIns="137160" tIns="68580" rIns="137160" bIns="6858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3000" b="1">
                  <a:solidFill>
                    <a:srgbClr val="442D22"/>
                  </a:solidFill>
                  <a:latin typeface="Canva Sans"/>
                  <a:ea typeface="Noto Serif Bold"/>
                  <a:cs typeface="Noto Serif Bold"/>
                </a:rPr>
                <a:t>There could be several reasons why a contributor might be having issues setting up a StudentAid.gov account. If they are running into issues, they will need to contact Federal Student Aid for assistance.</a:t>
              </a:r>
              <a:r>
                <a:rPr lang="en-US" sz="3000" b="1">
                  <a:solidFill>
                    <a:srgbClr val="442D22"/>
                  </a:solidFill>
                  <a:latin typeface="Canva Sans"/>
                </a:rPr>
                <a:t> </a:t>
              </a:r>
            </a:p>
          </p:txBody>
        </p:sp>
        <p:sp>
          <p:nvSpPr>
            <p:cNvPr id="5" name="Rectangle 4">
              <a:extLst>
                <a:ext uri="{FF2B5EF4-FFF2-40B4-BE49-F238E27FC236}">
                  <a16:creationId xmlns:a16="http://schemas.microsoft.com/office/drawing/2014/main" id="{852D480B-7D17-2539-1381-D3B332AA0049}"/>
                </a:ext>
              </a:extLst>
            </p:cNvPr>
            <p:cNvSpPr/>
            <p:nvPr/>
          </p:nvSpPr>
          <p:spPr>
            <a:xfrm>
              <a:off x="638021" y="5387204"/>
              <a:ext cx="16786637" cy="600164"/>
            </a:xfrm>
            <a:prstGeom prst="rect">
              <a:avLst/>
            </a:prstGeom>
          </p:spPr>
          <p:txBody>
            <a:bodyPr wrap="square" lIns="137160" tIns="68580" rIns="137160" bIns="6858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PH" sz="3000" b="1" kern="0">
                  <a:solidFill>
                    <a:srgbClr val="442D22"/>
                  </a:solidFill>
                  <a:latin typeface="Noto Serif Bold"/>
                  <a:ea typeface="Noto Serif Bold"/>
                  <a:cs typeface="Noto Serif Bold"/>
                </a:rPr>
                <a:t>What if a contributor is having issues setting up a StudentAid.gov account?</a:t>
              </a:r>
            </a:p>
          </p:txBody>
        </p:sp>
      </p:grpSp>
      <p:grpSp>
        <p:nvGrpSpPr>
          <p:cNvPr id="9" name="Group 8">
            <a:extLst>
              <a:ext uri="{FF2B5EF4-FFF2-40B4-BE49-F238E27FC236}">
                <a16:creationId xmlns:a16="http://schemas.microsoft.com/office/drawing/2014/main" id="{CA269B34-E6BF-46E4-0355-4BE371B0F838}"/>
              </a:ext>
            </a:extLst>
          </p:cNvPr>
          <p:cNvGrpSpPr/>
          <p:nvPr/>
        </p:nvGrpSpPr>
        <p:grpSpPr>
          <a:xfrm>
            <a:off x="455691" y="4071686"/>
            <a:ext cx="16793646" cy="1659835"/>
            <a:chOff x="630047" y="3490500"/>
            <a:chExt cx="16793646" cy="1659835"/>
          </a:xfrm>
        </p:grpSpPr>
        <p:sp>
          <p:nvSpPr>
            <p:cNvPr id="7" name="Rectangle 6">
              <a:extLst>
                <a:ext uri="{FF2B5EF4-FFF2-40B4-BE49-F238E27FC236}">
                  <a16:creationId xmlns:a16="http://schemas.microsoft.com/office/drawing/2014/main" id="{974D3872-15ED-9F36-48CB-DD594E0AD619}"/>
                </a:ext>
              </a:extLst>
            </p:cNvPr>
            <p:cNvSpPr/>
            <p:nvPr/>
          </p:nvSpPr>
          <p:spPr>
            <a:xfrm>
              <a:off x="630047" y="4088506"/>
              <a:ext cx="16793646" cy="1061829"/>
            </a:xfrm>
            <a:prstGeom prst="rect">
              <a:avLst/>
            </a:prstGeom>
          </p:spPr>
          <p:txBody>
            <a:bodyPr wrap="square" lIns="137160" tIns="68580" rIns="137160" bIns="6858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PH" sz="3000">
                  <a:solidFill>
                    <a:srgbClr val="442D22"/>
                  </a:solidFill>
                  <a:latin typeface="Canva Sans"/>
                  <a:ea typeface="Noto Serif Bold"/>
                  <a:cs typeface="Noto Serif Bold"/>
                </a:rPr>
                <a:t>No. It is important that you keep your account info confidential as it is used for other federal aid processes, such as applying for federal loans. </a:t>
              </a:r>
            </a:p>
          </p:txBody>
        </p:sp>
        <p:sp>
          <p:nvSpPr>
            <p:cNvPr id="8" name="Rectangle 7">
              <a:extLst>
                <a:ext uri="{FF2B5EF4-FFF2-40B4-BE49-F238E27FC236}">
                  <a16:creationId xmlns:a16="http://schemas.microsoft.com/office/drawing/2014/main" id="{25D5FFB0-472A-98C3-D006-5BF46F238C3F}"/>
                </a:ext>
              </a:extLst>
            </p:cNvPr>
            <p:cNvSpPr/>
            <p:nvPr/>
          </p:nvSpPr>
          <p:spPr>
            <a:xfrm>
              <a:off x="642896" y="3490500"/>
              <a:ext cx="16747892" cy="600164"/>
            </a:xfrm>
            <a:prstGeom prst="rect">
              <a:avLst/>
            </a:prstGeom>
          </p:spPr>
          <p:txBody>
            <a:bodyPr wrap="square" lIns="137160" tIns="68580" rIns="137160" bIns="6858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PH" sz="3000" b="1" kern="0">
                  <a:solidFill>
                    <a:srgbClr val="442D22"/>
                  </a:solidFill>
                  <a:latin typeface="Noto Serif Bold"/>
                  <a:ea typeface="Noto Serif Bold"/>
                  <a:cs typeface="Noto Serif Bold"/>
                </a:rPr>
                <a:t>Can I share my account info with others?</a:t>
              </a:r>
            </a:p>
          </p:txBody>
        </p:sp>
      </p:grpSp>
      <p:sp>
        <p:nvSpPr>
          <p:cNvPr id="19" name="TextBox 18">
            <a:extLst>
              <a:ext uri="{FF2B5EF4-FFF2-40B4-BE49-F238E27FC236}">
                <a16:creationId xmlns:a16="http://schemas.microsoft.com/office/drawing/2014/main" id="{22701ADD-1725-7B58-11AB-9440BC2A81ED}"/>
              </a:ext>
            </a:extLst>
          </p:cNvPr>
          <p:cNvSpPr txBox="1"/>
          <p:nvPr/>
        </p:nvSpPr>
        <p:spPr>
          <a:xfrm>
            <a:off x="481108" y="491095"/>
            <a:ext cx="17807989" cy="125919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499"/>
              </a:lnSpc>
              <a:spcBef>
                <a:spcPct val="0"/>
              </a:spcBef>
            </a:pPr>
            <a:r>
              <a:rPr lang="en-US" sz="7400" b="1">
                <a:solidFill>
                  <a:srgbClr val="442D22"/>
                </a:solidFill>
                <a:latin typeface="Noto Serif Bold"/>
                <a:ea typeface="Noto Serif Bold"/>
                <a:cs typeface="Noto Serif Bold"/>
                <a:sym typeface="Noto Serif Bold"/>
              </a:rPr>
              <a:t>Account FAQs</a:t>
            </a:r>
            <a:endParaRPr lang="en-US" sz="7400" b="1">
              <a:solidFill>
                <a:srgbClr val="442D22"/>
              </a:solidFill>
              <a:latin typeface="Noto Serif Bold"/>
              <a:ea typeface="Noto Serif Bold"/>
              <a:cs typeface="Noto Serif Bold"/>
            </a:endParaRPr>
          </a:p>
        </p:txBody>
      </p:sp>
      <p:sp>
        <p:nvSpPr>
          <p:cNvPr id="2" name="Freeform 3">
            <a:extLst>
              <a:ext uri="{FF2B5EF4-FFF2-40B4-BE49-F238E27FC236}">
                <a16:creationId xmlns:a16="http://schemas.microsoft.com/office/drawing/2014/main" id="{1C4E124D-BA3A-33F2-CCCF-D8770232D00E}"/>
              </a:ext>
            </a:extLst>
          </p:cNvPr>
          <p:cNvSpPr>
            <a:spLocks noChangeAspect="1"/>
          </p:cNvSpPr>
          <p:nvPr/>
        </p:nvSpPr>
        <p:spPr>
          <a:xfrm rot="5400000" flipH="1">
            <a:off x="17155221" y="-1058128"/>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49851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10708" y="653042"/>
            <a:ext cx="8666584" cy="8980916"/>
          </a:xfrm>
          <a:custGeom>
            <a:avLst/>
            <a:gdLst/>
            <a:ahLst/>
            <a:cxnLst/>
            <a:rect l="l" t="t" r="r" b="b"/>
            <a:pathLst>
              <a:path w="8666584" h="8980916">
                <a:moveTo>
                  <a:pt x="0" y="0"/>
                </a:moveTo>
                <a:lnTo>
                  <a:pt x="8666584" y="0"/>
                </a:lnTo>
                <a:lnTo>
                  <a:pt x="8666584" y="8980916"/>
                </a:lnTo>
                <a:lnTo>
                  <a:pt x="0" y="89809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7333" y="4505323"/>
            <a:ext cx="18302666" cy="1260858"/>
          </a:xfrm>
          <a:prstGeom prst="rect">
            <a:avLst/>
          </a:prstGeom>
        </p:spPr>
        <p:txBody>
          <a:bodyPr wrap="square" lIns="0" tIns="0" rIns="0" bIns="0" rtlCol="0" anchor="t">
            <a:spAutoFit/>
          </a:bodyPr>
          <a:lstStyle/>
          <a:p>
            <a:pPr algn="ctr">
              <a:lnSpc>
                <a:spcPts val="10499"/>
              </a:lnSpc>
              <a:spcBef>
                <a:spcPct val="0"/>
              </a:spcBef>
            </a:pPr>
            <a:r>
              <a:rPr lang="en-US" sz="7450" b="1">
                <a:solidFill>
                  <a:srgbClr val="442D22"/>
                </a:solidFill>
                <a:latin typeface="Noto Serif Bold"/>
                <a:ea typeface="Noto Serif Bold"/>
                <a:cs typeface="Noto Serif Bold"/>
                <a:sym typeface="Noto Serif Bold"/>
              </a:rPr>
              <a:t>The 2026-27 FAFSA</a:t>
            </a:r>
            <a:endParaRPr lang="en-US"/>
          </a:p>
        </p:txBody>
      </p:sp>
    </p:spTree>
    <p:extLst>
      <p:ext uri="{BB962C8B-B14F-4D97-AF65-F5344CB8AC3E}">
        <p14:creationId xmlns:p14="http://schemas.microsoft.com/office/powerpoint/2010/main" val="308619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7FC6245-7689-434B-8E09-E615A8B9D538}"/>
              </a:ext>
            </a:extLst>
          </p:cNvPr>
          <p:cNvSpPr txBox="1"/>
          <p:nvPr/>
        </p:nvSpPr>
        <p:spPr>
          <a:xfrm>
            <a:off x="489143" y="1750286"/>
            <a:ext cx="4895657" cy="7748583"/>
          </a:xfrm>
          <a:prstGeom prst="rect">
            <a:avLst/>
          </a:prstGeom>
          <a:noFill/>
        </p:spPr>
        <p:txBody>
          <a:bodyPr wrap="square" lIns="91440" tIns="45720" rIns="91440" bIns="45720" rtlCol="0" anchor="t" anchorCtr="0">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3200" spc="-225">
                <a:solidFill>
                  <a:srgbClr val="442D22"/>
                </a:solidFill>
                <a:latin typeface="Canva Sans"/>
                <a:ea typeface="Gotham Book" charset="0"/>
                <a:cs typeface="Gotham Book" charset="0"/>
              </a:rPr>
              <a:t>When the student begins the FAFSA, they will verify their identity information is correct.</a:t>
            </a:r>
          </a:p>
          <a:p>
            <a:endParaRPr lang="en-US" sz="3200" spc="-225">
              <a:solidFill>
                <a:srgbClr val="442D22"/>
              </a:solidFill>
              <a:latin typeface="Canva Sans"/>
              <a:ea typeface="Gotham Book" charset="0"/>
              <a:cs typeface="Gotham Book" charset="0"/>
            </a:endParaRPr>
          </a:p>
          <a:p>
            <a:r>
              <a:rPr lang="en-US" sz="3200" spc="-225">
                <a:solidFill>
                  <a:srgbClr val="442D22"/>
                </a:solidFill>
                <a:latin typeface="Canva Sans"/>
                <a:ea typeface="Gotham Book" charset="0"/>
                <a:cs typeface="Gotham Book" charset="0"/>
              </a:rPr>
              <a:t>Incorrect information can cause significant processing delays. </a:t>
            </a:r>
          </a:p>
          <a:p>
            <a:endParaRPr lang="en-US" sz="3200" spc="-225">
              <a:solidFill>
                <a:srgbClr val="442D22"/>
              </a:solidFill>
              <a:latin typeface="Canva Sans"/>
              <a:ea typeface="Gotham Book" charset="0"/>
              <a:cs typeface="Gotham Book" charset="0"/>
            </a:endParaRPr>
          </a:p>
          <a:p>
            <a:r>
              <a:rPr lang="en-US" sz="3200" spc="-225">
                <a:solidFill>
                  <a:srgbClr val="442D22"/>
                </a:solidFill>
                <a:latin typeface="Canva Sans"/>
                <a:ea typeface="Gotham Book" charset="0"/>
                <a:cs typeface="Gotham Book" charset="0"/>
              </a:rPr>
              <a:t>To update any information listed, the student must access their account settings in studentaid.gov.</a:t>
            </a:r>
          </a:p>
        </p:txBody>
      </p:sp>
      <p:sp>
        <p:nvSpPr>
          <p:cNvPr id="13" name="TextBox 4">
            <a:extLst>
              <a:ext uri="{FF2B5EF4-FFF2-40B4-BE49-F238E27FC236}">
                <a16:creationId xmlns:a16="http://schemas.microsoft.com/office/drawing/2014/main" id="{8C1E4448-0C7E-149E-0427-B4F8D0EA0EF0}"/>
              </a:ext>
            </a:extLst>
          </p:cNvPr>
          <p:cNvSpPr txBox="1"/>
          <p:nvPr/>
        </p:nvSpPr>
        <p:spPr>
          <a:xfrm>
            <a:off x="481108" y="491095"/>
            <a:ext cx="17807989"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Student Information</a:t>
            </a:r>
            <a:endParaRPr lang="en-US"/>
          </a:p>
        </p:txBody>
      </p:sp>
      <p:sp>
        <p:nvSpPr>
          <p:cNvPr id="3" name="Freeform 3">
            <a:extLst>
              <a:ext uri="{FF2B5EF4-FFF2-40B4-BE49-F238E27FC236}">
                <a16:creationId xmlns:a16="http://schemas.microsoft.com/office/drawing/2014/main" id="{DC820279-B110-1284-1210-16AE4E50B45D}"/>
              </a:ext>
            </a:extLst>
          </p:cNvPr>
          <p:cNvSpPr>
            <a:spLocks noChangeAspect="1"/>
          </p:cNvSpPr>
          <p:nvPr/>
        </p:nvSpPr>
        <p:spPr>
          <a:xfrm rot="5400000" flipH="1">
            <a:off x="17155221" y="-1058128"/>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4" name="Picture 3" descr="Screenshot of the “Student Identity Information” section of the FAFSA form. Student information, including name, date of birth, Social Security number, email address, mobile phone number, and permanent mailing address is displayed for the student to verify.">
            <a:extLst>
              <a:ext uri="{FF2B5EF4-FFF2-40B4-BE49-F238E27FC236}">
                <a16:creationId xmlns:a16="http://schemas.microsoft.com/office/drawing/2014/main" id="{36F97DC2-4BB0-F5D0-2DE5-04EEBA0FA8D5}"/>
              </a:ext>
            </a:extLst>
          </p:cNvPr>
          <p:cNvPicPr>
            <a:picLocks noChangeAspect="1"/>
          </p:cNvPicPr>
          <p:nvPr/>
        </p:nvPicPr>
        <p:blipFill>
          <a:blip r:embed="rId5"/>
          <a:stretch>
            <a:fillRect/>
          </a:stretch>
        </p:blipFill>
        <p:spPr>
          <a:xfrm>
            <a:off x="7768999" y="1678248"/>
            <a:ext cx="9234778" cy="8540035"/>
          </a:xfrm>
          <a:prstGeom prst="rect">
            <a:avLst/>
          </a:prstGeom>
        </p:spPr>
      </p:pic>
    </p:spTree>
    <p:extLst>
      <p:ext uri="{BB962C8B-B14F-4D97-AF65-F5344CB8AC3E}">
        <p14:creationId xmlns:p14="http://schemas.microsoft.com/office/powerpoint/2010/main" val="20827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2"/>
            <a:stretch>
              <a:fillRect/>
            </a:stretch>
          </a:blipFill>
        </p:spPr>
        <p:txBody>
          <a:bodyPr/>
          <a:lstStyle/>
          <a:p>
            <a:endParaRPr lang="en-US"/>
          </a:p>
        </p:txBody>
      </p:sp>
      <p:sp>
        <p:nvSpPr>
          <p:cNvPr id="3" name="Freeform 3"/>
          <p:cNvSpPr/>
          <p:nvPr/>
        </p:nvSpPr>
        <p:spPr>
          <a:xfrm rot="-4955619">
            <a:off x="16195350" y="-1799688"/>
            <a:ext cx="3915020" cy="7317794"/>
          </a:xfrm>
          <a:custGeom>
            <a:avLst/>
            <a:gdLst/>
            <a:ahLst/>
            <a:cxnLst/>
            <a:rect l="l" t="t" r="r" b="b"/>
            <a:pathLst>
              <a:path w="3915020" h="7317794">
                <a:moveTo>
                  <a:pt x="0" y="0"/>
                </a:moveTo>
                <a:lnTo>
                  <a:pt x="3915020" y="0"/>
                </a:lnTo>
                <a:lnTo>
                  <a:pt x="3915020" y="7317794"/>
                </a:lnTo>
                <a:lnTo>
                  <a:pt x="0" y="73177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955619" flipH="1" flipV="1">
            <a:off x="-1601072" y="5436297"/>
            <a:ext cx="3675433" cy="6869968"/>
          </a:xfrm>
          <a:custGeom>
            <a:avLst/>
            <a:gdLst/>
            <a:ahLst/>
            <a:cxnLst/>
            <a:rect l="l" t="t" r="r" b="b"/>
            <a:pathLst>
              <a:path w="3675433" h="6869968">
                <a:moveTo>
                  <a:pt x="3675433" y="6869968"/>
                </a:moveTo>
                <a:lnTo>
                  <a:pt x="0" y="6869968"/>
                </a:lnTo>
                <a:lnTo>
                  <a:pt x="0" y="0"/>
                </a:lnTo>
                <a:lnTo>
                  <a:pt x="3675433" y="0"/>
                </a:lnTo>
                <a:lnTo>
                  <a:pt x="3675433" y="686996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347473" y="1834462"/>
            <a:ext cx="15622832" cy="3385542"/>
          </a:xfrm>
          <a:prstGeom prst="rect">
            <a:avLst/>
          </a:prstGeom>
        </p:spPr>
        <p:txBody>
          <a:bodyPr wrap="square" lIns="0" tIns="0" rIns="0" bIns="0" rtlCol="0" anchor="t">
            <a:spAutoFit/>
          </a:bodyPr>
          <a:lstStyle/>
          <a:p>
            <a:pPr marL="571500" indent="-571500">
              <a:spcBef>
                <a:spcPts val="1200"/>
              </a:spcBef>
              <a:spcAft>
                <a:spcPts val="200"/>
              </a:spcAft>
              <a:buFont typeface="Arial"/>
              <a:buChar char="•"/>
            </a:pPr>
            <a:r>
              <a:rPr lang="en-US" sz="3600">
                <a:solidFill>
                  <a:srgbClr val="442D22"/>
                </a:solidFill>
                <a:latin typeface="Canva Sans"/>
              </a:rPr>
              <a:t>Introduction </a:t>
            </a:r>
            <a:endParaRPr lang="en-US" sz="3600">
              <a:solidFill>
                <a:srgbClr val="442D22"/>
              </a:solidFill>
              <a:latin typeface="Calibri"/>
              <a:ea typeface="Calibri"/>
              <a:cs typeface="Calibri"/>
            </a:endParaRPr>
          </a:p>
          <a:p>
            <a:pPr marL="571500" indent="-571500">
              <a:spcBef>
                <a:spcPts val="1200"/>
              </a:spcBef>
              <a:spcAft>
                <a:spcPts val="200"/>
              </a:spcAft>
              <a:buFont typeface="Arial"/>
              <a:buChar char="•"/>
            </a:pPr>
            <a:r>
              <a:rPr lang="en-US" sz="3600">
                <a:solidFill>
                  <a:srgbClr val="442D22"/>
                </a:solidFill>
                <a:latin typeface="Canva Sans"/>
              </a:rPr>
              <a:t>Studentaid.gov Account (FSA ID) Set Up Process</a:t>
            </a:r>
            <a:endParaRPr lang="en-US" sz="3600">
              <a:solidFill>
                <a:srgbClr val="442D22"/>
              </a:solidFill>
              <a:ea typeface="Calibri"/>
              <a:cs typeface="Calibri"/>
            </a:endParaRPr>
          </a:p>
          <a:p>
            <a:pPr marL="571500" indent="-571500">
              <a:spcBef>
                <a:spcPts val="1200"/>
              </a:spcBef>
              <a:spcAft>
                <a:spcPts val="200"/>
              </a:spcAft>
              <a:buFont typeface="Arial"/>
              <a:buChar char="•"/>
            </a:pPr>
            <a:r>
              <a:rPr lang="en-US" sz="3600">
                <a:solidFill>
                  <a:srgbClr val="442D22"/>
                </a:solidFill>
                <a:latin typeface="Canva Sans"/>
              </a:rPr>
              <a:t>Filling out the 2026-27 FAFSA</a:t>
            </a:r>
          </a:p>
          <a:p>
            <a:pPr marL="571500" indent="-571500">
              <a:spcBef>
                <a:spcPts val="200"/>
              </a:spcBef>
              <a:spcAft>
                <a:spcPts val="400"/>
              </a:spcAft>
              <a:buFont typeface="Arial"/>
              <a:buChar char="•"/>
            </a:pPr>
            <a:r>
              <a:rPr lang="en-US" sz="3600">
                <a:solidFill>
                  <a:srgbClr val="442D22"/>
                </a:solidFill>
                <a:latin typeface="Canva Sans"/>
              </a:rPr>
              <a:t>After the FAFSA is submitted</a:t>
            </a:r>
            <a:endParaRPr lang="en-US"/>
          </a:p>
          <a:p>
            <a:pPr marL="571500" indent="-571500">
              <a:spcBef>
                <a:spcPts val="1200"/>
              </a:spcBef>
              <a:spcAft>
                <a:spcPts val="200"/>
              </a:spcAft>
              <a:buFont typeface="Arial"/>
              <a:buChar char="•"/>
            </a:pPr>
            <a:r>
              <a:rPr lang="en-US" sz="3600">
                <a:solidFill>
                  <a:srgbClr val="442D22"/>
                </a:solidFill>
                <a:latin typeface="Canva Sans"/>
              </a:rPr>
              <a:t>Virtual FAFSA Help</a:t>
            </a:r>
            <a:endParaRPr lang="en-US" sz="3600">
              <a:solidFill>
                <a:srgbClr val="442D22"/>
              </a:solidFill>
              <a:latin typeface="Canva Sans"/>
              <a:ea typeface="Calibri"/>
              <a:cs typeface="Calibri"/>
            </a:endParaRPr>
          </a:p>
        </p:txBody>
      </p:sp>
      <p:sp>
        <p:nvSpPr>
          <p:cNvPr id="8" name="TextBox 7">
            <a:extLst>
              <a:ext uri="{FF2B5EF4-FFF2-40B4-BE49-F238E27FC236}">
                <a16:creationId xmlns:a16="http://schemas.microsoft.com/office/drawing/2014/main" id="{A488A4AF-23FF-616C-D250-9E98D823076A}"/>
              </a:ext>
            </a:extLst>
          </p:cNvPr>
          <p:cNvSpPr txBox="1"/>
          <p:nvPr/>
        </p:nvSpPr>
        <p:spPr>
          <a:xfrm>
            <a:off x="481108" y="491095"/>
            <a:ext cx="17807989" cy="125919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0499"/>
              </a:lnSpc>
              <a:spcBef>
                <a:spcPct val="0"/>
              </a:spcBef>
            </a:pPr>
            <a:r>
              <a:rPr lang="en-US" sz="7400" b="1">
                <a:solidFill>
                  <a:srgbClr val="442D22"/>
                </a:solidFill>
                <a:latin typeface="Noto Serif Bold"/>
                <a:ea typeface="Noto Serif Bold"/>
                <a:cs typeface="Noto Serif Bold"/>
                <a:sym typeface="Noto Serif Bold"/>
              </a:rPr>
              <a:t>Agenda</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272156" y="8869190"/>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2"/>
            <a:stretch>
              <a:fillRect/>
            </a:stretch>
          </a:blipFill>
        </p:spPr>
        <p:txBody>
          <a:bodyPr/>
          <a:lstStyle/>
          <a:p>
            <a:endParaRPr lang="en-US"/>
          </a:p>
        </p:txBody>
      </p:sp>
      <p:sp>
        <p:nvSpPr>
          <p:cNvPr id="3" name="Freeform 3"/>
          <p:cNvSpPr/>
          <p:nvPr/>
        </p:nvSpPr>
        <p:spPr>
          <a:xfrm rot="16644381">
            <a:off x="15745220" y="-1845680"/>
            <a:ext cx="4017596" cy="6497179"/>
          </a:xfrm>
          <a:custGeom>
            <a:avLst/>
            <a:gdLst/>
            <a:ahLst/>
            <a:cxnLst/>
            <a:rect l="l" t="t" r="r" b="b"/>
            <a:pathLst>
              <a:path w="3915020" h="7317794">
                <a:moveTo>
                  <a:pt x="0" y="0"/>
                </a:moveTo>
                <a:lnTo>
                  <a:pt x="3915020" y="0"/>
                </a:lnTo>
                <a:lnTo>
                  <a:pt x="3915020" y="7317794"/>
                </a:lnTo>
                <a:lnTo>
                  <a:pt x="0" y="73177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rot="-4955619" flipH="1" flipV="1">
            <a:off x="-1601072" y="5436297"/>
            <a:ext cx="3675433" cy="6869968"/>
          </a:xfrm>
          <a:custGeom>
            <a:avLst/>
            <a:gdLst/>
            <a:ahLst/>
            <a:cxnLst/>
            <a:rect l="l" t="t" r="r" b="b"/>
            <a:pathLst>
              <a:path w="3675433" h="6869968">
                <a:moveTo>
                  <a:pt x="3675433" y="6869968"/>
                </a:moveTo>
                <a:lnTo>
                  <a:pt x="0" y="6869968"/>
                </a:lnTo>
                <a:lnTo>
                  <a:pt x="0" y="0"/>
                </a:lnTo>
                <a:lnTo>
                  <a:pt x="3675433" y="0"/>
                </a:lnTo>
                <a:lnTo>
                  <a:pt x="3675433" y="686996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TextBox 6"/>
          <p:cNvSpPr txBox="1"/>
          <p:nvPr/>
        </p:nvSpPr>
        <p:spPr>
          <a:xfrm>
            <a:off x="706517" y="1892156"/>
            <a:ext cx="5996831" cy="5539978"/>
          </a:xfrm>
          <a:prstGeom prst="rect">
            <a:avLst/>
          </a:prstGeom>
        </p:spPr>
        <p:txBody>
          <a:bodyPr wrap="square" lIns="0" tIns="0" rIns="0" bIns="0" rtlCol="0" anchor="t">
            <a:spAutoFit/>
          </a:bodyPr>
          <a:lstStyle/>
          <a:p>
            <a:pPr>
              <a:spcAft>
                <a:spcPts val="3600"/>
              </a:spcAft>
            </a:pPr>
            <a:r>
              <a:rPr lang="en-US" sz="3600">
                <a:solidFill>
                  <a:srgbClr val="442D22"/>
                </a:solidFill>
                <a:ea typeface="+mn-lt"/>
                <a:cs typeface="+mn-lt"/>
              </a:rPr>
              <a:t>This page informs the student about consent, approval, and the use of federal tax information. Once the student provides consent and approval, their federal tax information is transferred directly from the IRS into the FAFSA® form to help complete the "Your Finances" section. </a:t>
            </a:r>
            <a:endParaRPr lang="en-US"/>
          </a:p>
        </p:txBody>
      </p:sp>
      <p:sp>
        <p:nvSpPr>
          <p:cNvPr id="8" name="TextBox 4">
            <a:extLst>
              <a:ext uri="{FF2B5EF4-FFF2-40B4-BE49-F238E27FC236}">
                <a16:creationId xmlns:a16="http://schemas.microsoft.com/office/drawing/2014/main" id="{CEF06275-8578-D232-0E5B-813556A4D989}"/>
              </a:ext>
            </a:extLst>
          </p:cNvPr>
          <p:cNvSpPr txBox="1"/>
          <p:nvPr/>
        </p:nvSpPr>
        <p:spPr>
          <a:xfrm>
            <a:off x="481108" y="491095"/>
            <a:ext cx="17807989"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Consent and Approval</a:t>
            </a:r>
            <a:endParaRPr lang="en-US"/>
          </a:p>
        </p:txBody>
      </p:sp>
      <p:pic>
        <p:nvPicPr>
          <p:cNvPr id="4" name="Picture 3" descr="A screenshot of a computer screen&#10;&#10;AI-generated content may be incorrect.">
            <a:extLst>
              <a:ext uri="{FF2B5EF4-FFF2-40B4-BE49-F238E27FC236}">
                <a16:creationId xmlns:a16="http://schemas.microsoft.com/office/drawing/2014/main" id="{A3C0B0DB-139C-D6D2-0370-08C01D3F9F28}"/>
              </a:ext>
            </a:extLst>
          </p:cNvPr>
          <p:cNvPicPr>
            <a:picLocks noChangeAspect="1"/>
          </p:cNvPicPr>
          <p:nvPr/>
        </p:nvPicPr>
        <p:blipFill>
          <a:blip r:embed="rId5"/>
          <a:stretch>
            <a:fillRect/>
          </a:stretch>
        </p:blipFill>
        <p:spPr>
          <a:xfrm>
            <a:off x="7730026" y="1793509"/>
            <a:ext cx="7744314" cy="7067550"/>
          </a:xfrm>
          <a:prstGeom prst="rect">
            <a:avLst/>
          </a:prstGeom>
        </p:spPr>
      </p:pic>
    </p:spTree>
    <p:extLst>
      <p:ext uri="{BB962C8B-B14F-4D97-AF65-F5344CB8AC3E}">
        <p14:creationId xmlns:p14="http://schemas.microsoft.com/office/powerpoint/2010/main" val="31381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81108" y="1980093"/>
            <a:ext cx="4708958" cy="5539978"/>
          </a:xfrm>
          <a:prstGeom prst="rect">
            <a:avLst/>
          </a:prstGeom>
        </p:spPr>
        <p:txBody>
          <a:bodyPr wrap="square" lIns="0" tIns="0" rIns="0" bIns="0" rtlCol="0" anchor="t">
            <a:spAutoFit/>
          </a:bodyPr>
          <a:lstStyle/>
          <a:p>
            <a:pPr>
              <a:spcAft>
                <a:spcPts val="1100"/>
              </a:spcAft>
            </a:pPr>
            <a:r>
              <a:rPr lang="en-US" sz="3600">
                <a:solidFill>
                  <a:srgbClr val="442D22"/>
                </a:solidFill>
                <a:ea typeface="+mn-lt"/>
                <a:cs typeface="+mn-lt"/>
              </a:rPr>
              <a:t>This is a continuation of the consent and approval page. The student can expand and collapse FAQs about consent and approval. The student selects "Approve" to provide consent and approval and is taken to the next page. </a:t>
            </a:r>
            <a:endParaRPr lang="en-US"/>
          </a:p>
        </p:txBody>
      </p:sp>
      <p:sp>
        <p:nvSpPr>
          <p:cNvPr id="8" name="TextBox 4">
            <a:extLst>
              <a:ext uri="{FF2B5EF4-FFF2-40B4-BE49-F238E27FC236}">
                <a16:creationId xmlns:a16="http://schemas.microsoft.com/office/drawing/2014/main" id="{8E952B4E-8EC2-CBF6-C157-4D2FADCD421B}"/>
              </a:ext>
            </a:extLst>
          </p:cNvPr>
          <p:cNvSpPr txBox="1"/>
          <p:nvPr/>
        </p:nvSpPr>
        <p:spPr>
          <a:xfrm>
            <a:off x="481108" y="491095"/>
            <a:ext cx="17807989"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Consent and Approval Cont'd</a:t>
            </a:r>
            <a:endParaRPr lang="en-US"/>
          </a:p>
        </p:txBody>
      </p:sp>
      <p:sp>
        <p:nvSpPr>
          <p:cNvPr id="2" name="Freeform 3">
            <a:extLst>
              <a:ext uri="{FF2B5EF4-FFF2-40B4-BE49-F238E27FC236}">
                <a16:creationId xmlns:a16="http://schemas.microsoft.com/office/drawing/2014/main" id="{5CAA83C4-09A6-F70A-E1F8-F54F15B3DE2C}"/>
              </a:ext>
            </a:extLst>
          </p:cNvPr>
          <p:cNvSpPr>
            <a:spLocks noChangeAspect="1"/>
          </p:cNvSpPr>
          <p:nvPr/>
        </p:nvSpPr>
        <p:spPr>
          <a:xfrm rot="5400000" flipH="1">
            <a:off x="17155221" y="-1058128"/>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2">
            <a:extLst>
              <a:ext uri="{FF2B5EF4-FFF2-40B4-BE49-F238E27FC236}">
                <a16:creationId xmlns:a16="http://schemas.microsoft.com/office/drawing/2014/main" id="{59E17F5B-628C-7FB6-1DAC-8C74F8952BBC}"/>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4"/>
            <a:stretch>
              <a:fillRect/>
            </a:stretch>
          </a:blipFill>
        </p:spPr>
        <p:txBody>
          <a:bodyPr/>
          <a:lstStyle/>
          <a:p>
            <a:endParaRPr lang="en-US"/>
          </a:p>
        </p:txBody>
      </p:sp>
      <p:pic>
        <p:nvPicPr>
          <p:cNvPr id="4" name="Picture 3">
            <a:extLst>
              <a:ext uri="{FF2B5EF4-FFF2-40B4-BE49-F238E27FC236}">
                <a16:creationId xmlns:a16="http://schemas.microsoft.com/office/drawing/2014/main" id="{5037A683-6DC9-84BA-EB54-664A91D839EA}"/>
              </a:ext>
            </a:extLst>
          </p:cNvPr>
          <p:cNvPicPr>
            <a:picLocks noChangeAspect="1"/>
          </p:cNvPicPr>
          <p:nvPr/>
        </p:nvPicPr>
        <p:blipFill>
          <a:blip r:embed="rId5"/>
          <a:stretch>
            <a:fillRect/>
          </a:stretch>
        </p:blipFill>
        <p:spPr>
          <a:xfrm>
            <a:off x="5500688" y="1987550"/>
            <a:ext cx="12350750" cy="6534150"/>
          </a:xfrm>
          <a:prstGeom prst="rect">
            <a:avLst/>
          </a:prstGeom>
        </p:spPr>
      </p:pic>
    </p:spTree>
    <p:extLst>
      <p:ext uri="{BB962C8B-B14F-4D97-AF65-F5344CB8AC3E}">
        <p14:creationId xmlns:p14="http://schemas.microsoft.com/office/powerpoint/2010/main" val="241949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23D8B001-7068-48A6-CE25-E1E0B5BBEE7C}"/>
              </a:ext>
            </a:extLst>
          </p:cNvPr>
          <p:cNvSpPr txBox="1">
            <a:spLocks/>
          </p:cNvSpPr>
          <p:nvPr/>
        </p:nvSpPr>
        <p:spPr>
          <a:xfrm>
            <a:off x="481107" y="1750286"/>
            <a:ext cx="16013805" cy="7650984"/>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PH" sz="2800">
                <a:solidFill>
                  <a:srgbClr val="442D22"/>
                </a:solidFill>
                <a:ea typeface="+mn-lt"/>
                <a:cs typeface="+mn-lt"/>
              </a:rPr>
              <a:t>A </a:t>
            </a:r>
            <a:r>
              <a:rPr lang="en-PH" sz="2800" b="1">
                <a:solidFill>
                  <a:srgbClr val="442D22"/>
                </a:solidFill>
                <a:ea typeface="+mn-lt"/>
                <a:cs typeface="+mn-lt"/>
              </a:rPr>
              <a:t>Contributor</a:t>
            </a:r>
            <a:r>
              <a:rPr lang="en-PH" sz="2800">
                <a:solidFill>
                  <a:srgbClr val="442D22"/>
                </a:solidFill>
                <a:ea typeface="+mn-lt"/>
                <a:cs typeface="+mn-lt"/>
              </a:rPr>
              <a:t> is </a:t>
            </a:r>
            <a:r>
              <a:rPr lang="en-PH" sz="2800" i="1">
                <a:solidFill>
                  <a:srgbClr val="442D22"/>
                </a:solidFill>
                <a:ea typeface="+mn-lt"/>
                <a:cs typeface="+mn-lt"/>
              </a:rPr>
              <a:t>anyone whose financial information is required on the FAFSA</a:t>
            </a:r>
            <a:r>
              <a:rPr lang="en-PH" sz="2800">
                <a:solidFill>
                  <a:srgbClr val="442D22"/>
                </a:solidFill>
                <a:ea typeface="+mn-lt"/>
                <a:cs typeface="+mn-lt"/>
              </a:rPr>
              <a:t>. This is determined by the student’s dependency status and family situation — </a:t>
            </a:r>
            <a:r>
              <a:rPr lang="en-PH" sz="2800" b="1">
                <a:solidFill>
                  <a:srgbClr val="442D22"/>
                </a:solidFill>
                <a:ea typeface="+mn-lt"/>
                <a:cs typeface="+mn-lt"/>
              </a:rPr>
              <a:t>not</a:t>
            </a:r>
            <a:r>
              <a:rPr lang="en-PH" sz="2800">
                <a:solidFill>
                  <a:srgbClr val="442D22"/>
                </a:solidFill>
                <a:ea typeface="+mn-lt"/>
                <a:cs typeface="+mn-lt"/>
              </a:rPr>
              <a:t> by who is “willing” or “helping.”</a:t>
            </a:r>
            <a:endParaRPr lang="en-US" sz="2800">
              <a:ea typeface="Calibri"/>
              <a:cs typeface="Calibri"/>
            </a:endParaRPr>
          </a:p>
          <a:p>
            <a:endParaRPr lang="en-PH" sz="2800">
              <a:solidFill>
                <a:srgbClr val="442D22"/>
              </a:solidFill>
              <a:ea typeface="+mn-lt"/>
              <a:cs typeface="+mn-lt"/>
            </a:endParaRPr>
          </a:p>
          <a:p>
            <a:r>
              <a:rPr lang="en-PH" sz="2800">
                <a:solidFill>
                  <a:srgbClr val="442D22"/>
                </a:solidFill>
                <a:ea typeface="+mn-lt"/>
                <a:cs typeface="+mn-lt"/>
              </a:rPr>
              <a:t>Here’s the breakdown:</a:t>
            </a:r>
            <a:endParaRPr lang="en-PH" sz="2800">
              <a:ea typeface="Calibri"/>
              <a:cs typeface="Calibri"/>
            </a:endParaRPr>
          </a:p>
          <a:p>
            <a:pPr marL="285750" indent="-285750">
              <a:buFont typeface="Arial"/>
              <a:buChar char="•"/>
            </a:pPr>
            <a:r>
              <a:rPr lang="en-PH" sz="2800" b="1">
                <a:solidFill>
                  <a:srgbClr val="442D22"/>
                </a:solidFill>
                <a:ea typeface="+mn-lt"/>
                <a:cs typeface="+mn-lt"/>
              </a:rPr>
              <a:t>The Student - Always a contributor.</a:t>
            </a:r>
            <a:endParaRPr lang="en-PH" sz="2800">
              <a:ea typeface="Calibri"/>
              <a:cs typeface="Calibri"/>
            </a:endParaRPr>
          </a:p>
          <a:p>
            <a:pPr marL="285750" indent="-285750">
              <a:buFont typeface="Arial"/>
              <a:buChar char="•"/>
            </a:pPr>
            <a:r>
              <a:rPr lang="en-PH" sz="2800" b="1">
                <a:solidFill>
                  <a:srgbClr val="442D22"/>
                </a:solidFill>
                <a:ea typeface="+mn-lt"/>
                <a:cs typeface="+mn-lt"/>
              </a:rPr>
              <a:t>The Student’s Spouse</a:t>
            </a:r>
            <a:br>
              <a:rPr lang="en-PH" sz="2800" b="1">
                <a:ea typeface="+mn-lt"/>
                <a:cs typeface="+mn-lt"/>
              </a:rPr>
            </a:br>
            <a:r>
              <a:rPr lang="en-PH" sz="2800" b="1">
                <a:solidFill>
                  <a:srgbClr val="442D22"/>
                </a:solidFill>
                <a:ea typeface="+mn-lt"/>
                <a:cs typeface="+mn-lt"/>
              </a:rPr>
              <a:t> </a:t>
            </a:r>
            <a:r>
              <a:rPr lang="en-PH" sz="2800" i="1">
                <a:solidFill>
                  <a:srgbClr val="442D22"/>
                </a:solidFill>
                <a:ea typeface="+mn-lt"/>
                <a:cs typeface="+mn-lt"/>
              </a:rPr>
              <a:t>If the student is married</a:t>
            </a:r>
            <a:r>
              <a:rPr lang="en-PH" sz="2800">
                <a:solidFill>
                  <a:srgbClr val="442D22"/>
                </a:solidFill>
                <a:ea typeface="+mn-lt"/>
                <a:cs typeface="+mn-lt"/>
              </a:rPr>
              <a:t> at the time the FAFSA is completed.</a:t>
            </a:r>
            <a:endParaRPr lang="en-PH" sz="2800">
              <a:ea typeface="Calibri"/>
              <a:cs typeface="Calibri"/>
            </a:endParaRPr>
          </a:p>
          <a:p>
            <a:pPr marL="285750" indent="-285750">
              <a:buFont typeface="Arial"/>
              <a:buChar char="•"/>
            </a:pPr>
            <a:r>
              <a:rPr lang="en-PH" sz="2800" b="1">
                <a:solidFill>
                  <a:srgbClr val="442D22"/>
                </a:solidFill>
                <a:ea typeface="+mn-lt"/>
                <a:cs typeface="+mn-lt"/>
              </a:rPr>
              <a:t>The Parent(s)</a:t>
            </a:r>
            <a:br>
              <a:rPr lang="en-PH" sz="2800" b="1">
                <a:ea typeface="+mn-lt"/>
                <a:cs typeface="+mn-lt"/>
              </a:rPr>
            </a:br>
            <a:r>
              <a:rPr lang="en-PH" sz="2800" b="1">
                <a:solidFill>
                  <a:srgbClr val="442D22"/>
                </a:solidFill>
                <a:ea typeface="+mn-lt"/>
                <a:cs typeface="+mn-lt"/>
              </a:rPr>
              <a:t> </a:t>
            </a:r>
            <a:r>
              <a:rPr lang="en-PH" sz="2800" i="1">
                <a:solidFill>
                  <a:srgbClr val="442D22"/>
                </a:solidFill>
                <a:ea typeface="+mn-lt"/>
                <a:cs typeface="+mn-lt"/>
              </a:rPr>
              <a:t>If the student is dependent</a:t>
            </a:r>
            <a:r>
              <a:rPr lang="en-PH" sz="2800">
                <a:solidFill>
                  <a:srgbClr val="442D22"/>
                </a:solidFill>
                <a:ea typeface="+mn-lt"/>
                <a:cs typeface="+mn-lt"/>
              </a:rPr>
              <a:t>.</a:t>
            </a:r>
            <a:endParaRPr lang="en-PH" sz="2800">
              <a:ea typeface="Calibri"/>
              <a:cs typeface="Calibri"/>
            </a:endParaRPr>
          </a:p>
          <a:p>
            <a:pPr marL="971550" lvl="1" indent="-285750">
              <a:buFont typeface="Arial"/>
              <a:buChar char="•"/>
            </a:pPr>
            <a:r>
              <a:rPr lang="en-PH" sz="2800">
                <a:solidFill>
                  <a:srgbClr val="442D22"/>
                </a:solidFill>
                <a:ea typeface="+mn-lt"/>
                <a:cs typeface="+mn-lt"/>
              </a:rPr>
              <a:t>Includes </a:t>
            </a:r>
            <a:r>
              <a:rPr lang="en-PH" sz="2800" b="1">
                <a:solidFill>
                  <a:srgbClr val="442D22"/>
                </a:solidFill>
                <a:ea typeface="+mn-lt"/>
                <a:cs typeface="+mn-lt"/>
              </a:rPr>
              <a:t>biological or adoptive parents</a:t>
            </a:r>
            <a:r>
              <a:rPr lang="en-PH" sz="2800">
                <a:solidFill>
                  <a:srgbClr val="442D22"/>
                </a:solidFill>
                <a:ea typeface="+mn-lt"/>
                <a:cs typeface="+mn-lt"/>
              </a:rPr>
              <a:t>.</a:t>
            </a:r>
            <a:endParaRPr lang="en-PH" sz="2800">
              <a:ea typeface="Calibri"/>
              <a:cs typeface="Calibri"/>
            </a:endParaRPr>
          </a:p>
          <a:p>
            <a:pPr marL="971550" lvl="1" indent="-285750">
              <a:buFont typeface="Arial"/>
              <a:buChar char="•"/>
            </a:pPr>
            <a:r>
              <a:rPr lang="en-PH" sz="2800">
                <a:solidFill>
                  <a:srgbClr val="442D22"/>
                </a:solidFill>
                <a:ea typeface="+mn-lt"/>
                <a:cs typeface="+mn-lt"/>
              </a:rPr>
              <a:t>If parents are </a:t>
            </a:r>
            <a:r>
              <a:rPr lang="en-PH" sz="2800" b="1">
                <a:solidFill>
                  <a:srgbClr val="442D22"/>
                </a:solidFill>
                <a:ea typeface="+mn-lt"/>
                <a:cs typeface="+mn-lt"/>
              </a:rPr>
              <a:t>married</a:t>
            </a:r>
            <a:r>
              <a:rPr lang="en-PH" sz="2800">
                <a:solidFill>
                  <a:srgbClr val="442D22"/>
                </a:solidFill>
                <a:ea typeface="+mn-lt"/>
                <a:cs typeface="+mn-lt"/>
              </a:rPr>
              <a:t> → both parents are contributors.</a:t>
            </a:r>
            <a:endParaRPr lang="en-PH" sz="2800">
              <a:ea typeface="Calibri"/>
              <a:cs typeface="Calibri"/>
            </a:endParaRPr>
          </a:p>
          <a:p>
            <a:pPr marL="971550" lvl="1" indent="-285750">
              <a:buFont typeface="Arial"/>
              <a:buChar char="•"/>
            </a:pPr>
            <a:r>
              <a:rPr lang="en-PH" sz="2800">
                <a:solidFill>
                  <a:srgbClr val="442D22"/>
                </a:solidFill>
                <a:ea typeface="+mn-lt"/>
                <a:cs typeface="+mn-lt"/>
              </a:rPr>
              <a:t>If parents are </a:t>
            </a:r>
            <a:r>
              <a:rPr lang="en-PH" sz="2800" b="1">
                <a:solidFill>
                  <a:srgbClr val="442D22"/>
                </a:solidFill>
                <a:ea typeface="+mn-lt"/>
                <a:cs typeface="+mn-lt"/>
              </a:rPr>
              <a:t>unmarried but living together</a:t>
            </a:r>
            <a:r>
              <a:rPr lang="en-PH" sz="2800">
                <a:solidFill>
                  <a:srgbClr val="442D22"/>
                </a:solidFill>
                <a:ea typeface="+mn-lt"/>
                <a:cs typeface="+mn-lt"/>
              </a:rPr>
              <a:t> → both parents are contributors.</a:t>
            </a:r>
            <a:endParaRPr lang="en-PH" sz="2800">
              <a:ea typeface="Calibri"/>
              <a:cs typeface="Calibri"/>
            </a:endParaRPr>
          </a:p>
          <a:p>
            <a:pPr marL="971550" lvl="1" indent="-285750">
              <a:buFont typeface="Arial"/>
              <a:buChar char="•"/>
            </a:pPr>
            <a:r>
              <a:rPr lang="en-PH" sz="2800">
                <a:solidFill>
                  <a:srgbClr val="442D22"/>
                </a:solidFill>
                <a:ea typeface="+mn-lt"/>
                <a:cs typeface="+mn-lt"/>
              </a:rPr>
              <a:t>If parents are </a:t>
            </a:r>
            <a:r>
              <a:rPr lang="en-PH" sz="2800" b="1">
                <a:solidFill>
                  <a:srgbClr val="442D22"/>
                </a:solidFill>
                <a:ea typeface="+mn-lt"/>
                <a:cs typeface="+mn-lt"/>
              </a:rPr>
              <a:t>divorced/separated</a:t>
            </a:r>
            <a:r>
              <a:rPr lang="en-PH" sz="2800">
                <a:solidFill>
                  <a:srgbClr val="442D22"/>
                </a:solidFill>
                <a:ea typeface="+mn-lt"/>
                <a:cs typeface="+mn-lt"/>
              </a:rPr>
              <a:t> → the parent who provides the </a:t>
            </a:r>
            <a:r>
              <a:rPr lang="en-PH" sz="2800" b="1">
                <a:solidFill>
                  <a:srgbClr val="442D22"/>
                </a:solidFill>
                <a:ea typeface="+mn-lt"/>
                <a:cs typeface="+mn-lt"/>
              </a:rPr>
              <a:t>most financial support</a:t>
            </a:r>
            <a:r>
              <a:rPr lang="en-PH" sz="2800">
                <a:solidFill>
                  <a:srgbClr val="442D22"/>
                </a:solidFill>
                <a:ea typeface="+mn-lt"/>
                <a:cs typeface="+mn-lt"/>
              </a:rPr>
              <a:t> to the student is the contributor.</a:t>
            </a:r>
            <a:endParaRPr lang="en-PH" sz="2800">
              <a:ea typeface="Calibri"/>
              <a:cs typeface="Calibri"/>
            </a:endParaRPr>
          </a:p>
          <a:p>
            <a:pPr marL="285750" indent="-285750">
              <a:buFont typeface="Arial"/>
              <a:buChar char="•"/>
            </a:pPr>
            <a:r>
              <a:rPr lang="en-PH" sz="2800" b="1">
                <a:solidFill>
                  <a:srgbClr val="442D22"/>
                </a:solidFill>
                <a:ea typeface="+mn-lt"/>
                <a:cs typeface="+mn-lt"/>
              </a:rPr>
              <a:t>The Parent’s Spouse (Stepparent)</a:t>
            </a:r>
            <a:br>
              <a:rPr lang="en-PH" sz="2800" b="1">
                <a:ea typeface="+mn-lt"/>
                <a:cs typeface="+mn-lt"/>
              </a:rPr>
            </a:br>
            <a:r>
              <a:rPr lang="en-PH" sz="2800" b="1">
                <a:solidFill>
                  <a:srgbClr val="442D22"/>
                </a:solidFill>
                <a:ea typeface="+mn-lt"/>
                <a:cs typeface="+mn-lt"/>
              </a:rPr>
              <a:t> </a:t>
            </a:r>
            <a:r>
              <a:rPr lang="en-PH" sz="2800" i="1">
                <a:solidFill>
                  <a:srgbClr val="442D22"/>
                </a:solidFill>
                <a:ea typeface="+mn-lt"/>
                <a:cs typeface="+mn-lt"/>
              </a:rPr>
              <a:t>If the contributing parent is remarried</a:t>
            </a:r>
            <a:r>
              <a:rPr lang="en-PH" sz="2800">
                <a:solidFill>
                  <a:srgbClr val="442D22"/>
                </a:solidFill>
                <a:ea typeface="+mn-lt"/>
                <a:cs typeface="+mn-lt"/>
              </a:rPr>
              <a:t> — the stepparent is also a contributor.</a:t>
            </a:r>
            <a:endParaRPr lang="en-PH" sz="2800"/>
          </a:p>
          <a:p>
            <a:endParaRPr lang="en-PH" sz="3600">
              <a:solidFill>
                <a:srgbClr val="442D22"/>
              </a:solidFill>
              <a:latin typeface="Canva Sans"/>
              <a:ea typeface="Noto Serif Bold"/>
              <a:cs typeface="Noto Serif Bold"/>
            </a:endParaRPr>
          </a:p>
        </p:txBody>
      </p:sp>
      <p:sp>
        <p:nvSpPr>
          <p:cNvPr id="9" name="TextBox 4">
            <a:extLst>
              <a:ext uri="{FF2B5EF4-FFF2-40B4-BE49-F238E27FC236}">
                <a16:creationId xmlns:a16="http://schemas.microsoft.com/office/drawing/2014/main" id="{7E04F83F-76F3-AE7D-AE9C-675E04972064}"/>
              </a:ext>
            </a:extLst>
          </p:cNvPr>
          <p:cNvSpPr txBox="1"/>
          <p:nvPr/>
        </p:nvSpPr>
        <p:spPr>
          <a:xfrm>
            <a:off x="481108" y="491095"/>
            <a:ext cx="17807989"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Contributors</a:t>
            </a:r>
            <a:endParaRPr lang="en-US"/>
          </a:p>
        </p:txBody>
      </p:sp>
      <p:sp>
        <p:nvSpPr>
          <p:cNvPr id="2" name="Freeform 2">
            <a:extLst>
              <a:ext uri="{FF2B5EF4-FFF2-40B4-BE49-F238E27FC236}">
                <a16:creationId xmlns:a16="http://schemas.microsoft.com/office/drawing/2014/main" id="{6B024929-662A-C9F3-6EF7-36CDED44F198}"/>
              </a:ext>
            </a:extLst>
          </p:cNvPr>
          <p:cNvSpPr/>
          <p:nvPr/>
        </p:nvSpPr>
        <p:spPr>
          <a:xfrm>
            <a:off x="14605531" y="898397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8513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CACDF5-CC17-F6DD-219D-D28ED0CF6DE8}"/>
              </a:ext>
            </a:extLst>
          </p:cNvPr>
          <p:cNvSpPr txBox="1">
            <a:spLocks/>
          </p:cNvSpPr>
          <p:nvPr/>
        </p:nvSpPr>
        <p:spPr>
          <a:xfrm>
            <a:off x="1836762" y="2179562"/>
            <a:ext cx="7074388" cy="6348582"/>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PH" sz="3600">
                <a:solidFill>
                  <a:srgbClr val="442D22"/>
                </a:solidFill>
                <a:latin typeface="Canva Sans"/>
                <a:ea typeface="Noto Serif Bold"/>
                <a:cs typeface="Noto Serif Bold"/>
              </a:rPr>
              <a:t>A contributor is </a:t>
            </a:r>
          </a:p>
          <a:p>
            <a:pPr marL="571500" indent="-571500">
              <a:buClr>
                <a:srgbClr val="00B050"/>
              </a:buClr>
              <a:buFont typeface="Wingdings" panose="020B0604020202020204" pitchFamily="34" charset="0"/>
              <a:buChar char="ü"/>
            </a:pPr>
            <a:r>
              <a:rPr lang="en-PH" sz="3600">
                <a:solidFill>
                  <a:srgbClr val="442D22"/>
                </a:solidFill>
                <a:latin typeface="Canva Sans"/>
                <a:ea typeface="Noto Serif Bold"/>
                <a:cs typeface="Noto Serif Bold"/>
              </a:rPr>
              <a:t>You (the student),</a:t>
            </a:r>
          </a:p>
          <a:p>
            <a:pPr marL="571500" indent="-571500">
              <a:buClr>
                <a:srgbClr val="00B050"/>
              </a:buClr>
              <a:buFont typeface="Wingdings" panose="020B0604020202020204" pitchFamily="34" charset="0"/>
              <a:buChar char="ü"/>
            </a:pPr>
            <a:r>
              <a:rPr lang="en-PH" sz="3600">
                <a:solidFill>
                  <a:srgbClr val="442D22"/>
                </a:solidFill>
                <a:latin typeface="Canva Sans"/>
                <a:ea typeface="Noto Serif Bold"/>
                <a:cs typeface="Noto Serif Bold"/>
              </a:rPr>
              <a:t>your biological or adoptive parent(s)</a:t>
            </a:r>
          </a:p>
          <a:p>
            <a:pPr marL="571500" indent="-571500">
              <a:buClr>
                <a:srgbClr val="00B050"/>
              </a:buClr>
              <a:buFont typeface="Wingdings" panose="020B0604020202020204" pitchFamily="34" charset="0"/>
              <a:buChar char="ü"/>
            </a:pPr>
            <a:r>
              <a:rPr lang="en-PH" sz="3600">
                <a:solidFill>
                  <a:srgbClr val="442D22"/>
                </a:solidFill>
                <a:latin typeface="Canva Sans"/>
                <a:ea typeface="Noto Serif Bold"/>
                <a:cs typeface="Noto Serif Bold"/>
              </a:rPr>
              <a:t>your spouse, and/or,</a:t>
            </a:r>
          </a:p>
          <a:p>
            <a:pPr marL="571500" indent="-571500">
              <a:buClr>
                <a:srgbClr val="00B050"/>
              </a:buClr>
              <a:buFont typeface="Wingdings" panose="020B0604020202020204" pitchFamily="34" charset="0"/>
              <a:buChar char="ü"/>
            </a:pPr>
            <a:r>
              <a:rPr lang="en-PH" sz="3600">
                <a:solidFill>
                  <a:srgbClr val="442D22"/>
                </a:solidFill>
                <a:latin typeface="Canva Sans"/>
                <a:ea typeface="Noto Serif Bold"/>
                <a:cs typeface="Noto Serif Bold"/>
              </a:rPr>
              <a:t>your parent's spouse.</a:t>
            </a:r>
          </a:p>
        </p:txBody>
      </p:sp>
      <p:sp>
        <p:nvSpPr>
          <p:cNvPr id="6" name="Text Placeholder 4">
            <a:extLst>
              <a:ext uri="{FF2B5EF4-FFF2-40B4-BE49-F238E27FC236}">
                <a16:creationId xmlns:a16="http://schemas.microsoft.com/office/drawing/2014/main" id="{E76C9092-4764-BD00-97A4-526398CDA81E}"/>
              </a:ext>
            </a:extLst>
          </p:cNvPr>
          <p:cNvSpPr txBox="1">
            <a:spLocks/>
          </p:cNvSpPr>
          <p:nvPr/>
        </p:nvSpPr>
        <p:spPr>
          <a:xfrm>
            <a:off x="9142497" y="2179562"/>
            <a:ext cx="7780634" cy="6348582"/>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PH" sz="3600">
                <a:solidFill>
                  <a:srgbClr val="442D22"/>
                </a:solidFill>
                <a:latin typeface="Canva Sans"/>
                <a:ea typeface="Noto Serif Bold"/>
                <a:cs typeface="Noto Serif Bold"/>
              </a:rPr>
              <a:t>A contributor is not</a:t>
            </a:r>
          </a:p>
          <a:p>
            <a:pPr marL="571500" indent="-571500">
              <a:buClr>
                <a:srgbClr val="FF0000"/>
              </a:buClr>
              <a:buFont typeface="Canva Sans" panose="020B0604020202020204" charset="0"/>
              <a:buChar char="x"/>
            </a:pPr>
            <a:r>
              <a:rPr lang="en-PH" sz="3600">
                <a:solidFill>
                  <a:srgbClr val="442D22"/>
                </a:solidFill>
                <a:latin typeface="Canva Sans"/>
                <a:ea typeface="Noto Serif Bold"/>
                <a:cs typeface="Noto Serif Bold"/>
              </a:rPr>
              <a:t>Nonadoptive grandparents, </a:t>
            </a:r>
          </a:p>
          <a:p>
            <a:pPr marL="571500" indent="-571500">
              <a:buClr>
                <a:srgbClr val="FF0000"/>
              </a:buClr>
              <a:buFont typeface="Canva Sans" panose="020B0604020202020204" charset="0"/>
              <a:buChar char="x"/>
            </a:pPr>
            <a:r>
              <a:rPr lang="en-PH" sz="3600">
                <a:solidFill>
                  <a:srgbClr val="442D22"/>
                </a:solidFill>
                <a:latin typeface="Canva Sans"/>
                <a:ea typeface="Noto Serif Bold"/>
                <a:cs typeface="Noto Serif Bold"/>
              </a:rPr>
              <a:t>Foster parents,</a:t>
            </a:r>
          </a:p>
          <a:p>
            <a:pPr marL="571500" indent="-571500">
              <a:buClr>
                <a:srgbClr val="FF0000"/>
              </a:buClr>
              <a:buFont typeface="Canva Sans" panose="020B0604020202020204" charset="0"/>
              <a:buChar char="x"/>
            </a:pPr>
            <a:r>
              <a:rPr lang="en-PH" sz="3600">
                <a:solidFill>
                  <a:srgbClr val="442D22"/>
                </a:solidFill>
                <a:latin typeface="Canva Sans"/>
                <a:ea typeface="Noto Serif Bold"/>
                <a:cs typeface="Noto Serif Bold"/>
              </a:rPr>
              <a:t>Your fiancé, or</a:t>
            </a:r>
          </a:p>
          <a:p>
            <a:pPr marL="571500" indent="-571500">
              <a:buClr>
                <a:srgbClr val="FF0000"/>
              </a:buClr>
              <a:buFont typeface="Canva Sans" panose="020B0604020202020204" charset="0"/>
              <a:buChar char="x"/>
            </a:pPr>
            <a:r>
              <a:rPr lang="en-PH" sz="3600">
                <a:solidFill>
                  <a:srgbClr val="442D22"/>
                </a:solidFill>
                <a:latin typeface="Canva Sans"/>
                <a:ea typeface="Noto Serif Bold"/>
                <a:cs typeface="Noto Serif Bold"/>
              </a:rPr>
              <a:t>The other biological parent when they are not married to or don't live with the parent on the FAFSA form. </a:t>
            </a:r>
          </a:p>
        </p:txBody>
      </p:sp>
      <p:sp>
        <p:nvSpPr>
          <p:cNvPr id="3" name="TextBox 4">
            <a:extLst>
              <a:ext uri="{FF2B5EF4-FFF2-40B4-BE49-F238E27FC236}">
                <a16:creationId xmlns:a16="http://schemas.microsoft.com/office/drawing/2014/main" id="{AD9F4903-D65B-4C3C-8013-0FC8ADDF5D57}"/>
              </a:ext>
            </a:extLst>
          </p:cNvPr>
          <p:cNvSpPr txBox="1"/>
          <p:nvPr/>
        </p:nvSpPr>
        <p:spPr>
          <a:xfrm>
            <a:off x="481108" y="491095"/>
            <a:ext cx="17807989"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rPr>
              <a:t>Who is a Contributor?</a:t>
            </a:r>
          </a:p>
        </p:txBody>
      </p:sp>
      <p:sp>
        <p:nvSpPr>
          <p:cNvPr id="4" name="Freeform 3">
            <a:extLst>
              <a:ext uri="{FF2B5EF4-FFF2-40B4-BE49-F238E27FC236}">
                <a16:creationId xmlns:a16="http://schemas.microsoft.com/office/drawing/2014/main" id="{89D3C059-275B-EFCB-75CB-D0310A2383AD}"/>
              </a:ext>
            </a:extLst>
          </p:cNvPr>
          <p:cNvSpPr/>
          <p:nvPr/>
        </p:nvSpPr>
        <p:spPr>
          <a:xfrm rot="5400000">
            <a:off x="7538183" y="5756812"/>
            <a:ext cx="3915020" cy="7317794"/>
          </a:xfrm>
          <a:custGeom>
            <a:avLst/>
            <a:gdLst/>
            <a:ahLst/>
            <a:cxnLst/>
            <a:rect l="l" t="t" r="r" b="b"/>
            <a:pathLst>
              <a:path w="3915020" h="7317794">
                <a:moveTo>
                  <a:pt x="0" y="0"/>
                </a:moveTo>
                <a:lnTo>
                  <a:pt x="3915020" y="0"/>
                </a:lnTo>
                <a:lnTo>
                  <a:pt x="3915020" y="7317794"/>
                </a:lnTo>
                <a:lnTo>
                  <a:pt x="0" y="73177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 name="Freeform 2">
            <a:extLst>
              <a:ext uri="{FF2B5EF4-FFF2-40B4-BE49-F238E27FC236}">
                <a16:creationId xmlns:a16="http://schemas.microsoft.com/office/drawing/2014/main" id="{3B1A56BA-37FD-086D-23B6-4FF97C69EBA8}"/>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0505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23D8B001-7068-48A6-CE25-E1E0B5BBEE7C}"/>
              </a:ext>
            </a:extLst>
          </p:cNvPr>
          <p:cNvSpPr txBox="1">
            <a:spLocks/>
          </p:cNvSpPr>
          <p:nvPr/>
        </p:nvSpPr>
        <p:spPr>
          <a:xfrm>
            <a:off x="478771" y="1965250"/>
            <a:ext cx="16016142" cy="6348582"/>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PH" sz="3600">
                <a:solidFill>
                  <a:srgbClr val="442D22"/>
                </a:solidFill>
                <a:latin typeface="Canva Sans"/>
                <a:ea typeface="Noto Serif Bold"/>
                <a:cs typeface="Noto Serif Bold"/>
              </a:rPr>
              <a:t>These factors help to determine if other contributors are required on the student's FAFSA:</a:t>
            </a:r>
          </a:p>
          <a:p>
            <a:pPr marL="571500" indent="-571500">
              <a:buFont typeface="Arial" panose="020B0604020202020204" pitchFamily="34" charset="0"/>
              <a:buChar char="•"/>
            </a:pPr>
            <a:r>
              <a:rPr lang="en-PH" sz="3600">
                <a:solidFill>
                  <a:srgbClr val="442D22"/>
                </a:solidFill>
                <a:latin typeface="Canva Sans"/>
                <a:ea typeface="Noto Serif Bold"/>
                <a:cs typeface="Noto Serif Bold"/>
              </a:rPr>
              <a:t>Dependency status, </a:t>
            </a:r>
          </a:p>
          <a:p>
            <a:pPr marL="571500" indent="-571500">
              <a:buFont typeface="Arial" panose="020B0604020202020204" pitchFamily="34" charset="0"/>
              <a:buChar char="•"/>
            </a:pPr>
            <a:r>
              <a:rPr lang="en-PH" sz="3600">
                <a:solidFill>
                  <a:srgbClr val="442D22"/>
                </a:solidFill>
                <a:latin typeface="Canva Sans"/>
                <a:ea typeface="Noto Serif Bold"/>
                <a:cs typeface="Noto Serif Bold"/>
              </a:rPr>
              <a:t>Marital status, and </a:t>
            </a:r>
          </a:p>
          <a:p>
            <a:pPr marL="571500" indent="-571500">
              <a:buFont typeface="Arial" panose="020B0604020202020204" pitchFamily="34" charset="0"/>
              <a:buChar char="•"/>
            </a:pPr>
            <a:r>
              <a:rPr lang="en-PH" sz="3600">
                <a:solidFill>
                  <a:srgbClr val="442D22"/>
                </a:solidFill>
                <a:latin typeface="Canva Sans"/>
                <a:ea typeface="Noto Serif Bold"/>
                <a:cs typeface="Noto Serif Bold"/>
              </a:rPr>
              <a:t>Tax filing status</a:t>
            </a:r>
          </a:p>
          <a:p>
            <a:pPr marL="571500" indent="-571500">
              <a:buFont typeface="Arial" panose="020B0604020202020204" pitchFamily="34" charset="0"/>
              <a:buChar char="•"/>
            </a:pPr>
            <a:endParaRPr lang="en-PH" sz="3600">
              <a:latin typeface="Canva Sans"/>
              <a:ea typeface="Noto Serif Bold"/>
              <a:cs typeface="Noto Serif Bold"/>
            </a:endParaRPr>
          </a:p>
        </p:txBody>
      </p:sp>
      <p:sp>
        <p:nvSpPr>
          <p:cNvPr id="9" name="TextBox 4">
            <a:extLst>
              <a:ext uri="{FF2B5EF4-FFF2-40B4-BE49-F238E27FC236}">
                <a16:creationId xmlns:a16="http://schemas.microsoft.com/office/drawing/2014/main" id="{7E04F83F-76F3-AE7D-AE9C-675E04972064}"/>
              </a:ext>
            </a:extLst>
          </p:cNvPr>
          <p:cNvSpPr txBox="1"/>
          <p:nvPr/>
        </p:nvSpPr>
        <p:spPr>
          <a:xfrm>
            <a:off x="481108" y="491095"/>
            <a:ext cx="17807989"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Identifying Contributors</a:t>
            </a:r>
            <a:endParaRPr lang="en-US"/>
          </a:p>
        </p:txBody>
      </p:sp>
      <p:sp>
        <p:nvSpPr>
          <p:cNvPr id="3" name="Freeform 3">
            <a:extLst>
              <a:ext uri="{FF2B5EF4-FFF2-40B4-BE49-F238E27FC236}">
                <a16:creationId xmlns:a16="http://schemas.microsoft.com/office/drawing/2014/main" id="{4992CF50-375A-8CCD-D7AB-79A05AEC25CD}"/>
              </a:ext>
            </a:extLst>
          </p:cNvPr>
          <p:cNvSpPr/>
          <p:nvPr/>
        </p:nvSpPr>
        <p:spPr>
          <a:xfrm rot="5400000">
            <a:off x="7538183" y="5756812"/>
            <a:ext cx="3915020" cy="7317794"/>
          </a:xfrm>
          <a:custGeom>
            <a:avLst/>
            <a:gdLst/>
            <a:ahLst/>
            <a:cxnLst/>
            <a:rect l="l" t="t" r="r" b="b"/>
            <a:pathLst>
              <a:path w="3915020" h="7317794">
                <a:moveTo>
                  <a:pt x="0" y="0"/>
                </a:moveTo>
                <a:lnTo>
                  <a:pt x="3915020" y="0"/>
                </a:lnTo>
                <a:lnTo>
                  <a:pt x="3915020" y="7317794"/>
                </a:lnTo>
                <a:lnTo>
                  <a:pt x="0" y="73177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Freeform 2">
            <a:extLst>
              <a:ext uri="{FF2B5EF4-FFF2-40B4-BE49-F238E27FC236}">
                <a16:creationId xmlns:a16="http://schemas.microsoft.com/office/drawing/2014/main" id="{2A39859F-8516-F27D-3B46-BA3CB68BDAC5}"/>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29678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0CACDF5-CC17-F6DD-219D-D28ED0CF6DE8}"/>
              </a:ext>
            </a:extLst>
          </p:cNvPr>
          <p:cNvSpPr txBox="1">
            <a:spLocks/>
          </p:cNvSpPr>
          <p:nvPr/>
        </p:nvSpPr>
        <p:spPr>
          <a:xfrm>
            <a:off x="523660" y="1762522"/>
            <a:ext cx="8588092" cy="6781068"/>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571500" indent="-571500">
              <a:buFont typeface="Arial"/>
              <a:buChar char="•"/>
            </a:pPr>
            <a:r>
              <a:rPr lang="en-PH" sz="3600">
                <a:solidFill>
                  <a:srgbClr val="442D22"/>
                </a:solidFill>
                <a:latin typeface="Canva Sans"/>
                <a:ea typeface="Noto Serif Bold"/>
                <a:cs typeface="Noto Serif Bold"/>
              </a:rPr>
              <a:t>Born before January 1, 2003</a:t>
            </a:r>
            <a:endParaRPr lang="en-US">
              <a:solidFill>
                <a:srgbClr val="442D22"/>
              </a:solidFill>
              <a:ea typeface="Calibri"/>
              <a:cs typeface="Calibri"/>
            </a:endParaRPr>
          </a:p>
          <a:p>
            <a:pPr marL="571500" indent="-571500">
              <a:buFont typeface="Arial"/>
              <a:buChar char="•"/>
            </a:pPr>
            <a:r>
              <a:rPr lang="en-PH" sz="3600">
                <a:solidFill>
                  <a:srgbClr val="442D22"/>
                </a:solidFill>
                <a:latin typeface="Canva Sans"/>
                <a:ea typeface="Noto Serif Bold"/>
                <a:cs typeface="Noto Serif Bold"/>
              </a:rPr>
              <a:t>Veteran</a:t>
            </a:r>
          </a:p>
          <a:p>
            <a:pPr marL="571500" indent="-571500">
              <a:buFont typeface="Arial"/>
              <a:buChar char="•"/>
            </a:pPr>
            <a:r>
              <a:rPr lang="en-PH" sz="3600">
                <a:solidFill>
                  <a:srgbClr val="442D22"/>
                </a:solidFill>
                <a:latin typeface="Canva Sans"/>
                <a:ea typeface="Noto Serif Bold"/>
                <a:cs typeface="Noto Serif Bold"/>
              </a:rPr>
              <a:t>Active-duty military</a:t>
            </a:r>
          </a:p>
          <a:p>
            <a:pPr marL="571500" indent="-571500">
              <a:buFont typeface="Arial"/>
              <a:buChar char="•"/>
            </a:pPr>
            <a:r>
              <a:rPr lang="en-PH" sz="3600">
                <a:solidFill>
                  <a:srgbClr val="442D22"/>
                </a:solidFill>
                <a:latin typeface="Canva Sans"/>
                <a:ea typeface="Noto Serif Bold"/>
                <a:cs typeface="Noto Serif Bold"/>
              </a:rPr>
              <a:t>Married</a:t>
            </a:r>
          </a:p>
          <a:p>
            <a:pPr marL="571500" indent="-571500">
              <a:buFont typeface="Arial"/>
              <a:buChar char="•"/>
            </a:pPr>
            <a:r>
              <a:rPr lang="en-PH" sz="3600">
                <a:solidFill>
                  <a:srgbClr val="442D22"/>
                </a:solidFill>
                <a:latin typeface="Canva Sans"/>
                <a:ea typeface="Noto Serif Bold"/>
                <a:cs typeface="Noto Serif Bold"/>
              </a:rPr>
              <a:t>Children or other dependents</a:t>
            </a:r>
          </a:p>
          <a:p>
            <a:pPr marL="571500" indent="-571500">
              <a:buFont typeface="Arial"/>
              <a:buChar char="•"/>
            </a:pPr>
            <a:r>
              <a:rPr lang="en-PH" sz="3600">
                <a:solidFill>
                  <a:srgbClr val="442D22"/>
                </a:solidFill>
                <a:latin typeface="Canva Sans"/>
                <a:ea typeface="Noto Serif Bold"/>
                <a:cs typeface="Noto Serif Bold"/>
              </a:rPr>
              <a:t>Both parents are deceased</a:t>
            </a:r>
          </a:p>
        </p:txBody>
      </p:sp>
      <p:sp>
        <p:nvSpPr>
          <p:cNvPr id="6" name="Text Placeholder 4">
            <a:extLst>
              <a:ext uri="{FF2B5EF4-FFF2-40B4-BE49-F238E27FC236}">
                <a16:creationId xmlns:a16="http://schemas.microsoft.com/office/drawing/2014/main" id="{E76C9092-4764-BD00-97A4-526398CDA81E}"/>
              </a:ext>
            </a:extLst>
          </p:cNvPr>
          <p:cNvSpPr txBox="1">
            <a:spLocks/>
          </p:cNvSpPr>
          <p:nvPr/>
        </p:nvSpPr>
        <p:spPr>
          <a:xfrm>
            <a:off x="8571000" y="1762522"/>
            <a:ext cx="9190477" cy="6796513"/>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571500" indent="-571500">
              <a:buFont typeface="Arial"/>
              <a:buChar char="•"/>
            </a:pPr>
            <a:r>
              <a:rPr lang="en-PH" sz="3600">
                <a:solidFill>
                  <a:srgbClr val="442D22"/>
                </a:solidFill>
                <a:latin typeface="Canva Sans"/>
                <a:ea typeface="Noto Serif Bold"/>
                <a:cs typeface="Noto Serif Bold"/>
              </a:rPr>
              <a:t>Foster care after age 13</a:t>
            </a:r>
            <a:endParaRPr lang="en-US">
              <a:solidFill>
                <a:srgbClr val="442D22"/>
              </a:solidFill>
              <a:ea typeface="Calibri"/>
              <a:cs typeface="Calibri"/>
            </a:endParaRPr>
          </a:p>
          <a:p>
            <a:pPr marL="571500" indent="-571500">
              <a:buFont typeface="Arial"/>
              <a:buChar char="•"/>
            </a:pPr>
            <a:r>
              <a:rPr lang="en-PH" sz="3600">
                <a:solidFill>
                  <a:srgbClr val="442D22"/>
                </a:solidFill>
                <a:latin typeface="Canva Sans"/>
                <a:ea typeface="Noto Serif Bold"/>
                <a:cs typeface="Noto Serif Bold"/>
              </a:rPr>
              <a:t>Dependent/ward of the court after age 13</a:t>
            </a:r>
          </a:p>
          <a:p>
            <a:pPr marL="571500" indent="-571500">
              <a:buFont typeface="Arial"/>
              <a:buChar char="•"/>
            </a:pPr>
            <a:r>
              <a:rPr lang="en-PH" sz="3600">
                <a:solidFill>
                  <a:srgbClr val="442D22"/>
                </a:solidFill>
                <a:latin typeface="Canva Sans"/>
                <a:ea typeface="Noto Serif Bold"/>
                <a:cs typeface="Noto Serif Bold"/>
              </a:rPr>
              <a:t>Emancipated minor</a:t>
            </a:r>
          </a:p>
          <a:p>
            <a:pPr marL="571500" indent="-571500">
              <a:buFont typeface="Arial"/>
              <a:buChar char="•"/>
            </a:pPr>
            <a:r>
              <a:rPr lang="en-PH" sz="3600">
                <a:solidFill>
                  <a:srgbClr val="442D22"/>
                </a:solidFill>
                <a:latin typeface="Canva Sans"/>
                <a:ea typeface="Noto Serif Bold"/>
                <a:cs typeface="Noto Serif Bold"/>
              </a:rPr>
              <a:t>Legal guardianship</a:t>
            </a:r>
          </a:p>
          <a:p>
            <a:pPr marL="571500" indent="-571500">
              <a:buFont typeface="Arial"/>
              <a:buChar char="•"/>
            </a:pPr>
            <a:r>
              <a:rPr lang="en-PH" sz="3600">
                <a:solidFill>
                  <a:srgbClr val="442D22"/>
                </a:solidFill>
                <a:latin typeface="Canva Sans"/>
                <a:ea typeface="Noto Serif Bold"/>
                <a:cs typeface="Noto Serif Bold"/>
              </a:rPr>
              <a:t>Homeless of at risk of being homeless</a:t>
            </a:r>
          </a:p>
          <a:p>
            <a:pPr marL="571500" indent="-571500">
              <a:buFont typeface="Arial"/>
              <a:buChar char="•"/>
            </a:pPr>
            <a:r>
              <a:rPr lang="en-PH" sz="3600">
                <a:solidFill>
                  <a:srgbClr val="442D22"/>
                </a:solidFill>
                <a:latin typeface="Canva Sans"/>
                <a:ea typeface="Noto Serif Bold"/>
                <a:cs typeface="Noto Serif Bold"/>
              </a:rPr>
              <a:t>Unusual circumstances</a:t>
            </a:r>
          </a:p>
        </p:txBody>
      </p:sp>
      <p:sp>
        <p:nvSpPr>
          <p:cNvPr id="2" name="Text Placeholder 4">
            <a:extLst>
              <a:ext uri="{FF2B5EF4-FFF2-40B4-BE49-F238E27FC236}">
                <a16:creationId xmlns:a16="http://schemas.microsoft.com/office/drawing/2014/main" id="{FCBB5E27-F0FA-6B1A-5F20-256734697539}"/>
              </a:ext>
            </a:extLst>
          </p:cNvPr>
          <p:cNvSpPr txBox="1">
            <a:spLocks/>
          </p:cNvSpPr>
          <p:nvPr/>
        </p:nvSpPr>
        <p:spPr>
          <a:xfrm>
            <a:off x="739906" y="6087386"/>
            <a:ext cx="16820779" cy="1637571"/>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gn="ctr"/>
            <a:r>
              <a:rPr lang="en-PH" sz="3600">
                <a:solidFill>
                  <a:srgbClr val="442D22"/>
                </a:solidFill>
                <a:latin typeface="Canva Sans"/>
                <a:ea typeface="Noto Serif Bold"/>
                <a:cs typeface="Noto Serif Bold"/>
              </a:rPr>
              <a:t>If the student cannot answer yes to any of these questions they must report parent info on the FAFSA, even if they are self-supporting</a:t>
            </a:r>
          </a:p>
        </p:txBody>
      </p:sp>
      <p:sp>
        <p:nvSpPr>
          <p:cNvPr id="7" name="TextBox 4">
            <a:extLst>
              <a:ext uri="{FF2B5EF4-FFF2-40B4-BE49-F238E27FC236}">
                <a16:creationId xmlns:a16="http://schemas.microsoft.com/office/drawing/2014/main" id="{5EA633CA-2BBB-79AD-161E-AC1F1B1B2B81}"/>
              </a:ext>
            </a:extLst>
          </p:cNvPr>
          <p:cNvSpPr txBox="1"/>
          <p:nvPr/>
        </p:nvSpPr>
        <p:spPr>
          <a:xfrm>
            <a:off x="481108" y="491095"/>
            <a:ext cx="17807989"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Students are dependent unless...</a:t>
            </a:r>
            <a:endParaRPr lang="en-US"/>
          </a:p>
        </p:txBody>
      </p:sp>
      <p:sp>
        <p:nvSpPr>
          <p:cNvPr id="8" name="Freeform 3">
            <a:extLst>
              <a:ext uri="{FF2B5EF4-FFF2-40B4-BE49-F238E27FC236}">
                <a16:creationId xmlns:a16="http://schemas.microsoft.com/office/drawing/2014/main" id="{8236F8D7-327A-53EC-85FB-B999C6992EA3}"/>
              </a:ext>
            </a:extLst>
          </p:cNvPr>
          <p:cNvSpPr/>
          <p:nvPr/>
        </p:nvSpPr>
        <p:spPr>
          <a:xfrm rot="5400000">
            <a:off x="7538183" y="5756812"/>
            <a:ext cx="3915020" cy="7317794"/>
          </a:xfrm>
          <a:custGeom>
            <a:avLst/>
            <a:gdLst/>
            <a:ahLst/>
            <a:cxnLst/>
            <a:rect l="l" t="t" r="r" b="b"/>
            <a:pathLst>
              <a:path w="3915020" h="7317794">
                <a:moveTo>
                  <a:pt x="0" y="0"/>
                </a:moveTo>
                <a:lnTo>
                  <a:pt x="3915020" y="0"/>
                </a:lnTo>
                <a:lnTo>
                  <a:pt x="3915020" y="7317794"/>
                </a:lnTo>
                <a:lnTo>
                  <a:pt x="0" y="73177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2">
            <a:extLst>
              <a:ext uri="{FF2B5EF4-FFF2-40B4-BE49-F238E27FC236}">
                <a16:creationId xmlns:a16="http://schemas.microsoft.com/office/drawing/2014/main" id="{0FF9F75B-3666-1B39-C388-95C1A8F82E0F}"/>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8073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C5719-28D2-4EED-ACE9-C43A40F38BE7}"/>
              </a:ext>
            </a:extLst>
          </p:cNvPr>
          <p:cNvSpPr>
            <a:spLocks noGrp="1"/>
          </p:cNvSpPr>
          <p:nvPr>
            <p:ph type="body" sz="quarter" idx="3"/>
          </p:nvPr>
        </p:nvSpPr>
        <p:spPr>
          <a:xfrm>
            <a:off x="9460001" y="3054025"/>
            <a:ext cx="7706298" cy="715469"/>
          </a:xfrm>
        </p:spPr>
        <p:txBody>
          <a:bodyPr>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nSpc>
                <a:spcPct val="120000"/>
              </a:lnSpc>
            </a:pPr>
            <a:r>
              <a:rPr lang="en-US" sz="2850">
                <a:solidFill>
                  <a:srgbClr val="FFFFFF"/>
                </a:solidFill>
                <a:ea typeface="+mn-lt"/>
                <a:cs typeface="+mn-lt"/>
              </a:rPr>
              <a:t>Parents are not married but live together</a:t>
            </a:r>
            <a:endParaRPr lang="en-US"/>
          </a:p>
        </p:txBody>
      </p:sp>
      <p:pic>
        <p:nvPicPr>
          <p:cNvPr id="11" name="Picture 10">
            <a:extLst>
              <a:ext uri="{FF2B5EF4-FFF2-40B4-BE49-F238E27FC236}">
                <a16:creationId xmlns:a16="http://schemas.microsoft.com/office/drawing/2014/main" id="{A71640BE-6697-4E46-C5A6-430AD71CC689}"/>
              </a:ext>
            </a:extLst>
          </p:cNvPr>
          <p:cNvPicPr>
            <a:picLocks noChangeAspect="1"/>
          </p:cNvPicPr>
          <p:nvPr/>
        </p:nvPicPr>
        <p:blipFill>
          <a:blip r:embed="rId3"/>
          <a:stretch>
            <a:fillRect/>
          </a:stretch>
        </p:blipFill>
        <p:spPr>
          <a:xfrm>
            <a:off x="485335" y="3436382"/>
            <a:ext cx="8961054" cy="4733582"/>
          </a:xfrm>
          <a:prstGeom prst="rect">
            <a:avLst/>
          </a:prstGeom>
          <a:ln>
            <a:solidFill>
              <a:schemeClr val="tx1"/>
            </a:solidFill>
          </a:ln>
        </p:spPr>
      </p:pic>
      <p:pic>
        <p:nvPicPr>
          <p:cNvPr id="13" name="Picture 12">
            <a:extLst>
              <a:ext uri="{FF2B5EF4-FFF2-40B4-BE49-F238E27FC236}">
                <a16:creationId xmlns:a16="http://schemas.microsoft.com/office/drawing/2014/main" id="{29DFF6CD-0756-95F1-E20D-DBF31AF8A826}"/>
              </a:ext>
            </a:extLst>
          </p:cNvPr>
          <p:cNvPicPr>
            <a:picLocks noChangeAspect="1"/>
          </p:cNvPicPr>
          <p:nvPr/>
        </p:nvPicPr>
        <p:blipFill>
          <a:blip r:embed="rId4"/>
          <a:stretch>
            <a:fillRect/>
          </a:stretch>
        </p:blipFill>
        <p:spPr>
          <a:xfrm>
            <a:off x="9576237" y="3427688"/>
            <a:ext cx="8313358" cy="5997354"/>
          </a:xfrm>
          <a:prstGeom prst="rect">
            <a:avLst/>
          </a:prstGeom>
          <a:ln>
            <a:solidFill>
              <a:schemeClr val="tx1"/>
            </a:solidFill>
          </a:ln>
        </p:spPr>
      </p:pic>
      <p:sp>
        <p:nvSpPr>
          <p:cNvPr id="2" name="TextBox 1">
            <a:extLst>
              <a:ext uri="{FF2B5EF4-FFF2-40B4-BE49-F238E27FC236}">
                <a16:creationId xmlns:a16="http://schemas.microsoft.com/office/drawing/2014/main" id="{B1D8D3B3-3C91-3E9F-EDCB-F0EB4A4FDB60}"/>
              </a:ext>
            </a:extLst>
          </p:cNvPr>
          <p:cNvSpPr txBox="1"/>
          <p:nvPr/>
        </p:nvSpPr>
        <p:spPr>
          <a:xfrm>
            <a:off x="481108" y="1781936"/>
            <a:ext cx="12956263" cy="584775"/>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3200">
                <a:solidFill>
                  <a:srgbClr val="442D22"/>
                </a:solidFill>
                <a:latin typeface="Canva Sans"/>
                <a:ea typeface="Noto Serif Bold"/>
                <a:cs typeface="Noto Serif Bold"/>
              </a:rPr>
              <a:t>"Parent" is defined as a biological or adoptive parent </a:t>
            </a:r>
          </a:p>
        </p:txBody>
      </p:sp>
      <p:sp>
        <p:nvSpPr>
          <p:cNvPr id="10" name="TextBox 4">
            <a:extLst>
              <a:ext uri="{FF2B5EF4-FFF2-40B4-BE49-F238E27FC236}">
                <a16:creationId xmlns:a16="http://schemas.microsoft.com/office/drawing/2014/main" id="{42F0543B-2CEC-2571-F80D-6C55F15DEAB4}"/>
              </a:ext>
            </a:extLst>
          </p:cNvPr>
          <p:cNvSpPr txBox="1"/>
          <p:nvPr/>
        </p:nvSpPr>
        <p:spPr>
          <a:xfrm>
            <a:off x="481108" y="491095"/>
            <a:ext cx="17807989"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Reporting Parent Information</a:t>
            </a:r>
            <a:endParaRPr lang="en-US"/>
          </a:p>
        </p:txBody>
      </p:sp>
      <p:sp>
        <p:nvSpPr>
          <p:cNvPr id="4" name="Oval 3">
            <a:extLst>
              <a:ext uri="{FF2B5EF4-FFF2-40B4-BE49-F238E27FC236}">
                <a16:creationId xmlns:a16="http://schemas.microsoft.com/office/drawing/2014/main" id="{B2ED49CE-9371-CE1B-8D67-2E7A3D712C36}"/>
              </a:ext>
            </a:extLst>
          </p:cNvPr>
          <p:cNvSpPr/>
          <p:nvPr/>
        </p:nvSpPr>
        <p:spPr>
          <a:xfrm>
            <a:off x="15510946" y="73931"/>
            <a:ext cx="2624906" cy="2624906"/>
          </a:xfrm>
          <a:prstGeom prst="ellipse">
            <a:avLst/>
          </a:prstGeom>
          <a:solidFill>
            <a:srgbClr val="FFCE05"/>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endParaRPr lang="en-US" sz="4050"/>
          </a:p>
        </p:txBody>
      </p:sp>
      <p:pic>
        <p:nvPicPr>
          <p:cNvPr id="9" name="Graphic 17" descr="Family with girl with solid fill">
            <a:extLst>
              <a:ext uri="{FF2B5EF4-FFF2-40B4-BE49-F238E27FC236}">
                <a16:creationId xmlns:a16="http://schemas.microsoft.com/office/drawing/2014/main" id="{89702192-58CB-32C7-FF1F-BC6069FC31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22288" y="687557"/>
            <a:ext cx="1371600" cy="1371600"/>
          </a:xfrm>
          <a:prstGeom prst="rect">
            <a:avLst/>
          </a:prstGeom>
        </p:spPr>
      </p:pic>
      <p:sp>
        <p:nvSpPr>
          <p:cNvPr id="12" name="Text Placeholder 4">
            <a:extLst>
              <a:ext uri="{FF2B5EF4-FFF2-40B4-BE49-F238E27FC236}">
                <a16:creationId xmlns:a16="http://schemas.microsoft.com/office/drawing/2014/main" id="{202C5719-28D2-4EED-ACE9-C43A40F38BE7}"/>
              </a:ext>
            </a:extLst>
          </p:cNvPr>
          <p:cNvSpPr>
            <a:spLocks noGrp="1"/>
          </p:cNvSpPr>
          <p:nvPr/>
        </p:nvSpPr>
        <p:spPr>
          <a:xfrm>
            <a:off x="9464448" y="2810932"/>
            <a:ext cx="8430920" cy="612589"/>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200"/>
              </a:spcBef>
              <a:spcAft>
                <a:spcPts val="200"/>
              </a:spcAft>
              <a:buClr>
                <a:schemeClr val="tx1"/>
              </a:buClr>
              <a:buFont typeface="Wingdings" pitchFamily="2" charset="2"/>
              <a:buNone/>
              <a:defRPr sz="2100" b="1"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tx1"/>
              </a:buClr>
              <a:buFont typeface="Wingdings" pitchFamily="2"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tx1"/>
              </a:buClr>
              <a:buFont typeface="Wingdings" pitchFamily="2"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tx1"/>
              </a:buClr>
              <a:buFont typeface="Wingdings" pitchFamily="2" charset="2"/>
              <a:buNone/>
              <a:defRPr sz="1600" b="1" kern="1200">
                <a:solidFill>
                  <a:schemeClr val="tx1"/>
                </a:solidFill>
                <a:latin typeface="+mn-lt"/>
                <a:ea typeface="+mn-ea"/>
                <a:cs typeface="+mn-cs"/>
              </a:defRPr>
            </a:lvl9pPr>
          </a:lstStyle>
          <a:p>
            <a:pPr>
              <a:lnSpc>
                <a:spcPct val="120000"/>
              </a:lnSpc>
            </a:pPr>
            <a:r>
              <a:rPr lang="en-US" sz="3200" b="0">
                <a:solidFill>
                  <a:srgbClr val="442D22"/>
                </a:solidFill>
                <a:latin typeface="Canva Sans"/>
                <a:ea typeface="+mn-lt"/>
                <a:cs typeface="+mn-lt"/>
              </a:rPr>
              <a:t>Parents are not married but live together</a:t>
            </a:r>
            <a:endParaRPr lang="en-US" sz="3200" b="0">
              <a:solidFill>
                <a:srgbClr val="442D22"/>
              </a:solidFill>
              <a:latin typeface="Canva Sans"/>
            </a:endParaRPr>
          </a:p>
        </p:txBody>
      </p:sp>
      <p:sp>
        <p:nvSpPr>
          <p:cNvPr id="14" name="Text Placeholder 4">
            <a:extLst>
              <a:ext uri="{FF2B5EF4-FFF2-40B4-BE49-F238E27FC236}">
                <a16:creationId xmlns:a16="http://schemas.microsoft.com/office/drawing/2014/main" id="{23D8B001-7068-48A6-CE25-E1E0B5BBEE7C}"/>
              </a:ext>
            </a:extLst>
          </p:cNvPr>
          <p:cNvSpPr txBox="1">
            <a:spLocks/>
          </p:cNvSpPr>
          <p:nvPr/>
        </p:nvSpPr>
        <p:spPr>
          <a:xfrm>
            <a:off x="410119" y="2812831"/>
            <a:ext cx="6740187" cy="555415"/>
          </a:xfrm>
          <a:prstGeom prst="rect">
            <a:avLst/>
          </a:prstGeom>
        </p:spPr>
        <p:txBody>
          <a:bodyPr vert="horz"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20000"/>
              </a:lnSpc>
            </a:pPr>
            <a:r>
              <a:rPr lang="en-US" sz="3200">
                <a:solidFill>
                  <a:srgbClr val="442D22"/>
                </a:solidFill>
                <a:latin typeface="Canva Sans"/>
                <a:ea typeface="+mn-lt"/>
                <a:cs typeface="+mn-lt"/>
              </a:rPr>
              <a:t>Parents are married</a:t>
            </a:r>
            <a:endParaRPr lang="en-US" sz="3200">
              <a:solidFill>
                <a:srgbClr val="442D22"/>
              </a:solidFill>
              <a:latin typeface="Canva Sans"/>
            </a:endParaRPr>
          </a:p>
        </p:txBody>
      </p:sp>
    </p:spTree>
    <p:extLst>
      <p:ext uri="{BB962C8B-B14F-4D97-AF65-F5344CB8AC3E}">
        <p14:creationId xmlns:p14="http://schemas.microsoft.com/office/powerpoint/2010/main" val="338098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82F1E0B-EB17-4153-ADD0-0AAA7E1E0646}"/>
              </a:ext>
            </a:extLst>
          </p:cNvPr>
          <p:cNvSpPr/>
          <p:nvPr/>
        </p:nvSpPr>
        <p:spPr>
          <a:xfrm>
            <a:off x="15510946" y="73931"/>
            <a:ext cx="2624906" cy="2624906"/>
          </a:xfrm>
          <a:prstGeom prst="ellipse">
            <a:avLst/>
          </a:prstGeom>
          <a:solidFill>
            <a:srgbClr val="FFCE05"/>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endParaRPr lang="en-US" sz="4050"/>
          </a:p>
        </p:txBody>
      </p:sp>
      <p:pic>
        <p:nvPicPr>
          <p:cNvPr id="7" name="Graphic 6" descr="Man with kid with solid fill">
            <a:extLst>
              <a:ext uri="{FF2B5EF4-FFF2-40B4-BE49-F238E27FC236}">
                <a16:creationId xmlns:a16="http://schemas.microsoft.com/office/drawing/2014/main" id="{B1728ED3-A46B-8B30-6D2E-F73F8F86C5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33717" y="691151"/>
            <a:ext cx="1371600" cy="1371600"/>
          </a:xfrm>
          <a:prstGeom prst="rect">
            <a:avLst/>
          </a:prstGeom>
        </p:spPr>
      </p:pic>
      <p:sp>
        <p:nvSpPr>
          <p:cNvPr id="16" name="Text Placeholder 4">
            <a:extLst>
              <a:ext uri="{FF2B5EF4-FFF2-40B4-BE49-F238E27FC236}">
                <a16:creationId xmlns:a16="http://schemas.microsoft.com/office/drawing/2014/main" id="{23D8B001-7068-48A6-CE25-E1E0B5BBEE7C}"/>
              </a:ext>
            </a:extLst>
          </p:cNvPr>
          <p:cNvSpPr txBox="1">
            <a:spLocks/>
          </p:cNvSpPr>
          <p:nvPr/>
        </p:nvSpPr>
        <p:spPr>
          <a:xfrm>
            <a:off x="484891" y="1750286"/>
            <a:ext cx="7598405" cy="4474351"/>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nSpc>
                <a:spcPct val="120000"/>
              </a:lnSpc>
            </a:pPr>
            <a:r>
              <a:rPr lang="en-US" sz="3200">
                <a:solidFill>
                  <a:srgbClr val="442D22"/>
                </a:solidFill>
                <a:latin typeface="Canva sans" panose="020B0604020202020204" charset="0"/>
                <a:ea typeface="+mn-lt"/>
                <a:cs typeface="+mn-lt"/>
              </a:rPr>
              <a:t>Parents are not married</a:t>
            </a:r>
          </a:p>
          <a:p>
            <a:pPr marL="514350" indent="-514350">
              <a:lnSpc>
                <a:spcPct val="120000"/>
              </a:lnSpc>
              <a:buFont typeface="Arial" panose="020B0604020202020204" pitchFamily="34" charset="0"/>
              <a:buChar char="•"/>
            </a:pPr>
            <a:r>
              <a:rPr lang="en-US" sz="3200">
                <a:solidFill>
                  <a:srgbClr val="442D22"/>
                </a:solidFill>
                <a:latin typeface="Canva sans" panose="020B0604020202020204" charset="0"/>
                <a:ea typeface="Noto Serif Bold"/>
                <a:cs typeface="Calibri"/>
              </a:rPr>
              <a:t>Parents do </a:t>
            </a:r>
            <a:r>
              <a:rPr lang="en-US" sz="3200" b="1" u="sng">
                <a:solidFill>
                  <a:srgbClr val="442D22"/>
                </a:solidFill>
                <a:latin typeface="Canva sans" panose="020B0604020202020204" charset="0"/>
                <a:ea typeface="Noto Serif Bold"/>
                <a:cs typeface="Calibri"/>
              </a:rPr>
              <a:t>not</a:t>
            </a:r>
            <a:r>
              <a:rPr lang="en-US" sz="3200" b="1">
                <a:solidFill>
                  <a:srgbClr val="442D22"/>
                </a:solidFill>
                <a:latin typeface="Canva sans" panose="020B0604020202020204" charset="0"/>
                <a:ea typeface="Noto Serif Bold"/>
                <a:cs typeface="Calibri"/>
              </a:rPr>
              <a:t> </a:t>
            </a:r>
            <a:r>
              <a:rPr lang="en-US" sz="3200">
                <a:solidFill>
                  <a:srgbClr val="442D22"/>
                </a:solidFill>
                <a:latin typeface="Canva sans" panose="020B0604020202020204" charset="0"/>
                <a:ea typeface="Noto Serif Bold"/>
                <a:cs typeface="Calibri"/>
              </a:rPr>
              <a:t>live together</a:t>
            </a:r>
            <a:endParaRPr lang="en-US" sz="3200">
              <a:solidFill>
                <a:srgbClr val="442D22"/>
              </a:solidFill>
              <a:latin typeface="Canva sans" panose="020B0604020202020204" charset="0"/>
              <a:ea typeface="Noto Serif Bold"/>
              <a:cs typeface="Noto Serif Bold"/>
            </a:endParaRPr>
          </a:p>
          <a:p>
            <a:pPr marL="514350" indent="-514350">
              <a:lnSpc>
                <a:spcPct val="120000"/>
              </a:lnSpc>
              <a:buFont typeface="Arial" panose="020B0604020202020204" pitchFamily="34" charset="0"/>
              <a:buChar char="•"/>
            </a:pPr>
            <a:r>
              <a:rPr lang="en-US" sz="3200">
                <a:solidFill>
                  <a:srgbClr val="442D22"/>
                </a:solidFill>
                <a:latin typeface="Canva sans" panose="020B0604020202020204" charset="0"/>
                <a:ea typeface="Noto Serif Bold"/>
                <a:cs typeface="Noto Serif Bold"/>
              </a:rPr>
              <a:t>One parent provided more financial support</a:t>
            </a:r>
          </a:p>
          <a:p>
            <a:pPr marL="514350" indent="-514350">
              <a:lnSpc>
                <a:spcPct val="120000"/>
              </a:lnSpc>
              <a:buFont typeface="Arial" panose="020B0604020202020204" pitchFamily="34" charset="0"/>
              <a:buChar char="•"/>
            </a:pPr>
            <a:r>
              <a:rPr lang="en-US" sz="3200">
                <a:solidFill>
                  <a:srgbClr val="442D22"/>
                </a:solidFill>
                <a:latin typeface="Canva sans" panose="020B0604020202020204" charset="0"/>
                <a:ea typeface="Noto Serif Bold"/>
                <a:cs typeface="Noto Serif Bold"/>
              </a:rPr>
              <a:t>Parent has </a:t>
            </a:r>
            <a:r>
              <a:rPr lang="en-US" sz="3200" b="1" u="sng">
                <a:solidFill>
                  <a:srgbClr val="442D22"/>
                </a:solidFill>
                <a:latin typeface="Canva sans" panose="020B0604020202020204" charset="0"/>
                <a:ea typeface="Noto Serif Bold"/>
                <a:cs typeface="Noto Serif Bold"/>
              </a:rPr>
              <a:t>not</a:t>
            </a:r>
            <a:r>
              <a:rPr lang="en-US" sz="3200" b="1">
                <a:solidFill>
                  <a:srgbClr val="442D22"/>
                </a:solidFill>
                <a:latin typeface="Canva sans" panose="020B0604020202020204" charset="0"/>
                <a:ea typeface="Noto Serif Bold"/>
                <a:cs typeface="Noto Serif Bold"/>
              </a:rPr>
              <a:t> </a:t>
            </a:r>
            <a:r>
              <a:rPr lang="en-US" sz="3200">
                <a:solidFill>
                  <a:srgbClr val="442D22"/>
                </a:solidFill>
                <a:latin typeface="Canva sans" panose="020B0604020202020204" charset="0"/>
                <a:ea typeface="Noto Serif Bold"/>
                <a:cs typeface="Noto Serif Bold"/>
              </a:rPr>
              <a:t>remarried</a:t>
            </a:r>
            <a:endParaRPr lang="en-US" sz="3200">
              <a:solidFill>
                <a:srgbClr val="442D22"/>
              </a:solidFill>
              <a:latin typeface="Canva sans" panose="020B0604020202020204" charset="0"/>
              <a:cs typeface="Calibri"/>
            </a:endParaRPr>
          </a:p>
          <a:p>
            <a:endParaRPr lang="en-US" sz="4050"/>
          </a:p>
        </p:txBody>
      </p:sp>
      <p:pic>
        <p:nvPicPr>
          <p:cNvPr id="9" name="Picture 8">
            <a:extLst>
              <a:ext uri="{FF2B5EF4-FFF2-40B4-BE49-F238E27FC236}">
                <a16:creationId xmlns:a16="http://schemas.microsoft.com/office/drawing/2014/main" id="{69AB8180-5218-64F6-85E5-760B7E243007}"/>
              </a:ext>
            </a:extLst>
          </p:cNvPr>
          <p:cNvPicPr>
            <a:picLocks noChangeAspect="1"/>
          </p:cNvPicPr>
          <p:nvPr/>
        </p:nvPicPr>
        <p:blipFill>
          <a:blip r:embed="rId5"/>
          <a:stretch>
            <a:fillRect/>
          </a:stretch>
        </p:blipFill>
        <p:spPr>
          <a:xfrm>
            <a:off x="8566929" y="1834244"/>
            <a:ext cx="6753516" cy="8072753"/>
          </a:xfrm>
          <a:prstGeom prst="rect">
            <a:avLst/>
          </a:prstGeom>
          <a:ln>
            <a:solidFill>
              <a:schemeClr val="tx1"/>
            </a:solidFill>
          </a:ln>
        </p:spPr>
      </p:pic>
      <p:sp>
        <p:nvSpPr>
          <p:cNvPr id="10" name="TextBox 4">
            <a:extLst>
              <a:ext uri="{FF2B5EF4-FFF2-40B4-BE49-F238E27FC236}">
                <a16:creationId xmlns:a16="http://schemas.microsoft.com/office/drawing/2014/main" id="{A606222E-491C-405D-3F85-E6B73A9D2A99}"/>
              </a:ext>
            </a:extLst>
          </p:cNvPr>
          <p:cNvSpPr txBox="1"/>
          <p:nvPr/>
        </p:nvSpPr>
        <p:spPr>
          <a:xfrm>
            <a:off x="481108" y="491095"/>
            <a:ext cx="17807989"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Reporting Parent Info Cont.</a:t>
            </a:r>
            <a:endParaRPr lang="en-US"/>
          </a:p>
        </p:txBody>
      </p:sp>
    </p:spTree>
    <p:extLst>
      <p:ext uri="{BB962C8B-B14F-4D97-AF65-F5344CB8AC3E}">
        <p14:creationId xmlns:p14="http://schemas.microsoft.com/office/powerpoint/2010/main" val="28157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0D33CFD-DE2D-1232-32E5-17D79FB1A1DE}"/>
              </a:ext>
            </a:extLst>
          </p:cNvPr>
          <p:cNvSpPr/>
          <p:nvPr/>
        </p:nvSpPr>
        <p:spPr>
          <a:xfrm>
            <a:off x="15510946" y="73931"/>
            <a:ext cx="2624906" cy="2624906"/>
          </a:xfrm>
          <a:prstGeom prst="ellipse">
            <a:avLst/>
          </a:prstGeom>
          <a:solidFill>
            <a:srgbClr val="FFCE05"/>
          </a:solidFill>
          <a:ln>
            <a:noFill/>
          </a:ln>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endParaRPr lang="en-US" sz="4050"/>
          </a:p>
        </p:txBody>
      </p:sp>
      <p:sp>
        <p:nvSpPr>
          <p:cNvPr id="16" name="Text Placeholder 4">
            <a:extLst>
              <a:ext uri="{FF2B5EF4-FFF2-40B4-BE49-F238E27FC236}">
                <a16:creationId xmlns:a16="http://schemas.microsoft.com/office/drawing/2014/main" id="{23D8B001-7068-48A6-CE25-E1E0B5BBEE7C}"/>
              </a:ext>
            </a:extLst>
          </p:cNvPr>
          <p:cNvSpPr txBox="1">
            <a:spLocks/>
          </p:cNvSpPr>
          <p:nvPr/>
        </p:nvSpPr>
        <p:spPr>
          <a:xfrm>
            <a:off x="484891" y="1750287"/>
            <a:ext cx="7693948" cy="4188334"/>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nSpc>
                <a:spcPct val="120000"/>
              </a:lnSpc>
            </a:pPr>
            <a:r>
              <a:rPr lang="en-US" sz="3200">
                <a:solidFill>
                  <a:srgbClr val="442D22"/>
                </a:solidFill>
                <a:latin typeface="Canva Sans"/>
                <a:ea typeface="+mn-lt"/>
                <a:cs typeface="+mn-lt"/>
              </a:rPr>
              <a:t>Parents are not married</a:t>
            </a:r>
          </a:p>
          <a:p>
            <a:pPr marL="514350" indent="-514350">
              <a:lnSpc>
                <a:spcPct val="120000"/>
              </a:lnSpc>
              <a:buFont typeface="Arial" panose="020B0604020202020204" pitchFamily="34" charset="0"/>
              <a:buChar char="•"/>
            </a:pPr>
            <a:r>
              <a:rPr lang="en-US" sz="3200">
                <a:solidFill>
                  <a:srgbClr val="442D22"/>
                </a:solidFill>
                <a:latin typeface="Canva Sans"/>
                <a:ea typeface="Noto Serif Bold"/>
                <a:cs typeface="Calibri"/>
              </a:rPr>
              <a:t>Parents do </a:t>
            </a:r>
            <a:r>
              <a:rPr lang="en-US" sz="3200" b="1" u="sng">
                <a:solidFill>
                  <a:srgbClr val="442D22"/>
                </a:solidFill>
                <a:latin typeface="Canva Sans"/>
                <a:ea typeface="Noto Serif Bold"/>
                <a:cs typeface="Calibri"/>
              </a:rPr>
              <a:t>not</a:t>
            </a:r>
            <a:r>
              <a:rPr lang="en-US" sz="3200">
                <a:solidFill>
                  <a:srgbClr val="442D22"/>
                </a:solidFill>
                <a:latin typeface="Canva Sans"/>
                <a:ea typeface="Noto Serif Bold"/>
                <a:cs typeface="Calibri"/>
              </a:rPr>
              <a:t> live together</a:t>
            </a:r>
            <a:endParaRPr lang="en-US" sz="3200">
              <a:solidFill>
                <a:srgbClr val="442D22"/>
              </a:solidFill>
              <a:latin typeface="Canva Sans"/>
              <a:ea typeface="Noto Serif Bold"/>
              <a:cs typeface="Noto Serif Bold"/>
            </a:endParaRPr>
          </a:p>
          <a:p>
            <a:pPr marL="514350" indent="-514350">
              <a:lnSpc>
                <a:spcPct val="120000"/>
              </a:lnSpc>
              <a:buFont typeface="Arial" panose="020B0604020202020204" pitchFamily="34" charset="0"/>
              <a:buChar char="•"/>
            </a:pPr>
            <a:r>
              <a:rPr lang="en-US" sz="3200">
                <a:solidFill>
                  <a:srgbClr val="442D22"/>
                </a:solidFill>
                <a:latin typeface="Canva Sans"/>
                <a:ea typeface="Noto Serif Bold"/>
                <a:cs typeface="Noto Serif Bold"/>
              </a:rPr>
              <a:t>One parent provided </a:t>
            </a:r>
            <a:r>
              <a:rPr lang="en-US" sz="3200" b="1" u="sng">
                <a:solidFill>
                  <a:srgbClr val="442D22"/>
                </a:solidFill>
                <a:latin typeface="Canva Sans"/>
                <a:ea typeface="Noto Serif Bold"/>
                <a:cs typeface="Noto Serif Bold"/>
              </a:rPr>
              <a:t>more</a:t>
            </a:r>
            <a:r>
              <a:rPr lang="en-US" sz="3200">
                <a:solidFill>
                  <a:srgbClr val="442D22"/>
                </a:solidFill>
                <a:latin typeface="Canva Sans"/>
                <a:ea typeface="Noto Serif Bold"/>
                <a:cs typeface="Noto Serif Bold"/>
              </a:rPr>
              <a:t> financial support</a:t>
            </a:r>
          </a:p>
          <a:p>
            <a:pPr marL="514350" indent="-514350">
              <a:lnSpc>
                <a:spcPct val="120000"/>
              </a:lnSpc>
              <a:buFont typeface="Arial" panose="020B0604020202020204" pitchFamily="34" charset="0"/>
              <a:buChar char="•"/>
            </a:pPr>
            <a:r>
              <a:rPr lang="en-US" sz="3200">
                <a:solidFill>
                  <a:srgbClr val="442D22"/>
                </a:solidFill>
                <a:latin typeface="Canva Sans"/>
                <a:ea typeface="Noto Serif Bold"/>
                <a:cs typeface="Noto Serif Bold"/>
              </a:rPr>
              <a:t>Parent </a:t>
            </a:r>
            <a:r>
              <a:rPr lang="en-US" sz="3200" b="1" u="sng">
                <a:solidFill>
                  <a:srgbClr val="442D22"/>
                </a:solidFill>
                <a:latin typeface="Canva Sans"/>
                <a:ea typeface="Noto Serif Bold"/>
                <a:cs typeface="Noto Serif Bold"/>
              </a:rPr>
              <a:t>has</a:t>
            </a:r>
            <a:r>
              <a:rPr lang="en-US" sz="3200" b="1">
                <a:solidFill>
                  <a:srgbClr val="442D22"/>
                </a:solidFill>
                <a:latin typeface="Canva Sans"/>
                <a:ea typeface="Noto Serif Bold"/>
                <a:cs typeface="Noto Serif Bold"/>
              </a:rPr>
              <a:t> </a:t>
            </a:r>
            <a:r>
              <a:rPr lang="en-US" sz="3200">
                <a:solidFill>
                  <a:srgbClr val="442D22"/>
                </a:solidFill>
                <a:latin typeface="Canva Sans"/>
                <a:ea typeface="Noto Serif Bold"/>
                <a:cs typeface="Noto Serif Bold"/>
              </a:rPr>
              <a:t>remarried</a:t>
            </a:r>
            <a:endParaRPr lang="en-US" sz="2850">
              <a:solidFill>
                <a:srgbClr val="442D22"/>
              </a:solidFill>
              <a:latin typeface="Calibri"/>
              <a:ea typeface="Noto Serif Bold"/>
              <a:cs typeface="Calibri"/>
            </a:endParaRPr>
          </a:p>
          <a:p>
            <a:pPr marL="1200150" lvl="1" indent="-514350">
              <a:lnSpc>
                <a:spcPct val="120000"/>
              </a:lnSpc>
              <a:buFont typeface="Courier New" panose="020B0604020202020204" pitchFamily="34" charset="0"/>
              <a:buChar char="o"/>
            </a:pPr>
            <a:r>
              <a:rPr lang="en-US" sz="3200">
                <a:solidFill>
                  <a:srgbClr val="442D22"/>
                </a:solidFill>
                <a:latin typeface="Canva Sans"/>
              </a:rPr>
              <a:t>Must also report step-parent info</a:t>
            </a:r>
            <a:br>
              <a:rPr lang="en-US" sz="2850">
                <a:solidFill>
                  <a:srgbClr val="442D22"/>
                </a:solidFill>
              </a:rPr>
            </a:br>
            <a:endParaRPr lang="en-US" sz="2850">
              <a:cs typeface="Calibri"/>
            </a:endParaRPr>
          </a:p>
          <a:p>
            <a:endParaRPr lang="en-US" sz="4050"/>
          </a:p>
        </p:txBody>
      </p:sp>
      <p:sp>
        <p:nvSpPr>
          <p:cNvPr id="10" name="TextBox 4">
            <a:extLst>
              <a:ext uri="{FF2B5EF4-FFF2-40B4-BE49-F238E27FC236}">
                <a16:creationId xmlns:a16="http://schemas.microsoft.com/office/drawing/2014/main" id="{A606222E-491C-405D-3F85-E6B73A9D2A99}"/>
              </a:ext>
            </a:extLst>
          </p:cNvPr>
          <p:cNvSpPr txBox="1"/>
          <p:nvPr/>
        </p:nvSpPr>
        <p:spPr>
          <a:xfrm>
            <a:off x="481108" y="491095"/>
            <a:ext cx="17807989"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Reporting Parent Info Cont.</a:t>
            </a:r>
            <a:endParaRPr lang="en-US"/>
          </a:p>
        </p:txBody>
      </p:sp>
      <p:pic>
        <p:nvPicPr>
          <p:cNvPr id="2" name="Picture 1" descr="A screenshot of a computer screen&#10;&#10;Description automatically generated">
            <a:extLst>
              <a:ext uri="{FF2B5EF4-FFF2-40B4-BE49-F238E27FC236}">
                <a16:creationId xmlns:a16="http://schemas.microsoft.com/office/drawing/2014/main" id="{8692A82B-EE04-BAAE-3C46-27CDDF8C3F47}"/>
              </a:ext>
            </a:extLst>
          </p:cNvPr>
          <p:cNvPicPr>
            <a:picLocks noChangeAspect="1"/>
          </p:cNvPicPr>
          <p:nvPr/>
        </p:nvPicPr>
        <p:blipFill>
          <a:blip r:embed="rId3"/>
          <a:srcRect l="608" t="1031" r="686" b="1031"/>
          <a:stretch/>
        </p:blipFill>
        <p:spPr>
          <a:xfrm>
            <a:off x="8578567" y="1844379"/>
            <a:ext cx="6664448" cy="7327017"/>
          </a:xfrm>
          <a:prstGeom prst="rect">
            <a:avLst/>
          </a:prstGeom>
          <a:ln>
            <a:solidFill>
              <a:schemeClr val="tx1"/>
            </a:solidFill>
          </a:ln>
        </p:spPr>
      </p:pic>
      <p:pic>
        <p:nvPicPr>
          <p:cNvPr id="11" name="Graphic 10" descr="Family with girl with solid fill">
            <a:extLst>
              <a:ext uri="{FF2B5EF4-FFF2-40B4-BE49-F238E27FC236}">
                <a16:creationId xmlns:a16="http://schemas.microsoft.com/office/drawing/2014/main" id="{88F0C757-A103-7AFA-9965-C9973515F3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155075" y="700584"/>
            <a:ext cx="1371600" cy="1371600"/>
          </a:xfrm>
          <a:prstGeom prst="rect">
            <a:avLst/>
          </a:prstGeom>
        </p:spPr>
      </p:pic>
    </p:spTree>
    <p:extLst>
      <p:ext uri="{BB962C8B-B14F-4D97-AF65-F5344CB8AC3E}">
        <p14:creationId xmlns:p14="http://schemas.microsoft.com/office/powerpoint/2010/main" val="24452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 screen&#10;&#10;Description automatically generated">
            <a:extLst>
              <a:ext uri="{FF2B5EF4-FFF2-40B4-BE49-F238E27FC236}">
                <a16:creationId xmlns:a16="http://schemas.microsoft.com/office/drawing/2014/main" id="{087C9C9C-6925-BAD2-0239-578C10FEFE49}"/>
              </a:ext>
            </a:extLst>
          </p:cNvPr>
          <p:cNvPicPr>
            <a:picLocks noChangeAspect="1"/>
          </p:cNvPicPr>
          <p:nvPr/>
        </p:nvPicPr>
        <p:blipFill rotWithShape="1">
          <a:blip r:embed="rId3"/>
          <a:srcRect b="10593"/>
          <a:stretch/>
        </p:blipFill>
        <p:spPr>
          <a:xfrm>
            <a:off x="8074517" y="1735362"/>
            <a:ext cx="7304066" cy="7890296"/>
          </a:xfrm>
          <a:prstGeom prst="rect">
            <a:avLst/>
          </a:prstGeom>
          <a:ln>
            <a:solidFill>
              <a:schemeClr val="tx1"/>
            </a:solidFill>
          </a:ln>
        </p:spPr>
      </p:pic>
      <p:sp>
        <p:nvSpPr>
          <p:cNvPr id="6" name="Oval 5">
            <a:extLst>
              <a:ext uri="{FF2B5EF4-FFF2-40B4-BE49-F238E27FC236}">
                <a16:creationId xmlns:a16="http://schemas.microsoft.com/office/drawing/2014/main" id="{D82F1E0B-EB17-4153-ADD0-0AAA7E1E0646}"/>
              </a:ext>
            </a:extLst>
          </p:cNvPr>
          <p:cNvSpPr/>
          <p:nvPr/>
        </p:nvSpPr>
        <p:spPr>
          <a:xfrm>
            <a:off x="15515379" y="2811651"/>
            <a:ext cx="2624906" cy="2624906"/>
          </a:xfrm>
          <a:prstGeom prst="ellipse">
            <a:avLst/>
          </a:prstGeom>
          <a:solidFill>
            <a:srgbClr val="FFCE05"/>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endParaRPr lang="en-US" sz="4050"/>
          </a:p>
        </p:txBody>
      </p:sp>
      <p:sp>
        <p:nvSpPr>
          <p:cNvPr id="16" name="Text Placeholder 4">
            <a:extLst>
              <a:ext uri="{FF2B5EF4-FFF2-40B4-BE49-F238E27FC236}">
                <a16:creationId xmlns:a16="http://schemas.microsoft.com/office/drawing/2014/main" id="{23D8B001-7068-48A6-CE25-E1E0B5BBEE7C}"/>
              </a:ext>
            </a:extLst>
          </p:cNvPr>
          <p:cNvSpPr txBox="1">
            <a:spLocks/>
          </p:cNvSpPr>
          <p:nvPr/>
        </p:nvSpPr>
        <p:spPr>
          <a:xfrm>
            <a:off x="484891" y="1737626"/>
            <a:ext cx="7929134" cy="4271349"/>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nSpc>
                <a:spcPct val="120000"/>
              </a:lnSpc>
            </a:pPr>
            <a:r>
              <a:rPr lang="en-US" sz="3200">
                <a:solidFill>
                  <a:srgbClr val="442D22"/>
                </a:solidFill>
                <a:latin typeface="Canva Sans"/>
                <a:ea typeface="+mn-lt"/>
                <a:cs typeface="+mn-lt"/>
              </a:rPr>
              <a:t>Parents are </a:t>
            </a:r>
            <a:r>
              <a:rPr lang="en-US" sz="3200" b="1" u="sng">
                <a:solidFill>
                  <a:srgbClr val="442D22"/>
                </a:solidFill>
                <a:latin typeface="Canva Sans"/>
                <a:ea typeface="+mn-lt"/>
                <a:cs typeface="+mn-lt"/>
              </a:rPr>
              <a:t>not</a:t>
            </a:r>
            <a:r>
              <a:rPr lang="en-US" sz="3200">
                <a:solidFill>
                  <a:srgbClr val="442D22"/>
                </a:solidFill>
                <a:latin typeface="Canva Sans"/>
                <a:ea typeface="+mn-lt"/>
                <a:cs typeface="+mn-lt"/>
              </a:rPr>
              <a:t> married</a:t>
            </a:r>
          </a:p>
          <a:p>
            <a:pPr marL="514350" indent="-514350">
              <a:lnSpc>
                <a:spcPct val="120000"/>
              </a:lnSpc>
              <a:buFont typeface="Arial" panose="020B0604020202020204" pitchFamily="34" charset="0"/>
              <a:buChar char="•"/>
            </a:pPr>
            <a:r>
              <a:rPr lang="en-US" sz="3200">
                <a:solidFill>
                  <a:srgbClr val="442D22"/>
                </a:solidFill>
                <a:latin typeface="Canva Sans"/>
                <a:ea typeface="Noto Serif Bold"/>
                <a:cs typeface="Calibri"/>
              </a:rPr>
              <a:t>Parents </a:t>
            </a:r>
            <a:r>
              <a:rPr lang="en-US" sz="3200" b="1" u="sng">
                <a:solidFill>
                  <a:srgbClr val="442D22"/>
                </a:solidFill>
                <a:latin typeface="Canva Sans"/>
                <a:ea typeface="Noto Serif Bold"/>
                <a:cs typeface="Calibri"/>
              </a:rPr>
              <a:t>do not</a:t>
            </a:r>
            <a:r>
              <a:rPr lang="en-US" sz="3200">
                <a:solidFill>
                  <a:srgbClr val="442D22"/>
                </a:solidFill>
                <a:latin typeface="Canva Sans"/>
                <a:ea typeface="Noto Serif Bold"/>
                <a:cs typeface="Calibri"/>
              </a:rPr>
              <a:t> live together</a:t>
            </a:r>
            <a:endParaRPr lang="en-US" sz="3200">
              <a:solidFill>
                <a:srgbClr val="442D22"/>
              </a:solidFill>
              <a:latin typeface="Canva Sans"/>
              <a:ea typeface="Noto Serif Bold"/>
              <a:cs typeface="Noto Serif Bold"/>
            </a:endParaRPr>
          </a:p>
          <a:p>
            <a:pPr marL="514350" indent="-514350">
              <a:lnSpc>
                <a:spcPct val="120000"/>
              </a:lnSpc>
              <a:buFont typeface="Arial" panose="020B0604020202020204" pitchFamily="34" charset="0"/>
              <a:buChar char="•"/>
            </a:pPr>
            <a:r>
              <a:rPr lang="en-US" sz="3200">
                <a:solidFill>
                  <a:srgbClr val="442D22"/>
                </a:solidFill>
                <a:latin typeface="Canva Sans"/>
                <a:ea typeface="Noto Serif Bold"/>
                <a:cs typeface="Noto Serif Bold"/>
              </a:rPr>
              <a:t>Parents provided </a:t>
            </a:r>
            <a:r>
              <a:rPr lang="en-US" sz="3200" b="1" u="sng">
                <a:solidFill>
                  <a:srgbClr val="442D22"/>
                </a:solidFill>
                <a:latin typeface="Canva Sans"/>
                <a:ea typeface="Noto Serif Bold"/>
                <a:cs typeface="Noto Serif Bold"/>
              </a:rPr>
              <a:t>equal</a:t>
            </a:r>
            <a:r>
              <a:rPr lang="en-US" sz="3200">
                <a:solidFill>
                  <a:srgbClr val="442D22"/>
                </a:solidFill>
                <a:latin typeface="Canva Sans"/>
                <a:ea typeface="Noto Serif Bold"/>
                <a:cs typeface="Noto Serif Bold"/>
              </a:rPr>
              <a:t> financial support</a:t>
            </a:r>
          </a:p>
          <a:p>
            <a:pPr marL="514350" indent="-514350">
              <a:lnSpc>
                <a:spcPct val="120000"/>
              </a:lnSpc>
              <a:buFont typeface="Arial" panose="020B0604020202020204" pitchFamily="34" charset="0"/>
              <a:buChar char="•"/>
            </a:pPr>
            <a:r>
              <a:rPr lang="en-US" sz="3200">
                <a:solidFill>
                  <a:srgbClr val="442D22"/>
                </a:solidFill>
                <a:latin typeface="Canva Sans"/>
                <a:ea typeface="Noto Serif Bold"/>
                <a:cs typeface="Noto Serif Bold"/>
              </a:rPr>
              <a:t>Report the parent with the greater income and assets</a:t>
            </a:r>
          </a:p>
          <a:p>
            <a:pPr marL="514350" indent="-514350">
              <a:lnSpc>
                <a:spcPct val="120000"/>
              </a:lnSpc>
              <a:buFont typeface="Arial" panose="020B0604020202020204" pitchFamily="34" charset="0"/>
              <a:buChar char="•"/>
            </a:pPr>
            <a:r>
              <a:rPr lang="en-US" sz="3200">
                <a:solidFill>
                  <a:srgbClr val="442D22"/>
                </a:solidFill>
                <a:latin typeface="Canva Sans"/>
                <a:ea typeface="Noto Serif Bold"/>
                <a:cs typeface="Noto Serif Bold"/>
              </a:rPr>
              <a:t>If that parent has</a:t>
            </a:r>
            <a:r>
              <a:rPr lang="en-US" sz="3200" b="1">
                <a:solidFill>
                  <a:srgbClr val="442D22"/>
                </a:solidFill>
                <a:latin typeface="Canva Sans"/>
                <a:ea typeface="Noto Serif Bold"/>
                <a:cs typeface="Noto Serif Bold"/>
              </a:rPr>
              <a:t> </a:t>
            </a:r>
            <a:r>
              <a:rPr lang="en-US" sz="3200">
                <a:solidFill>
                  <a:srgbClr val="442D22"/>
                </a:solidFill>
                <a:latin typeface="Canva Sans"/>
                <a:ea typeface="Noto Serif Bold"/>
                <a:cs typeface="Noto Serif Bold"/>
              </a:rPr>
              <a:t>remarried, m</a:t>
            </a:r>
            <a:r>
              <a:rPr lang="en-US" sz="3200">
                <a:solidFill>
                  <a:srgbClr val="442D22"/>
                </a:solidFill>
                <a:latin typeface="Canva Sans"/>
              </a:rPr>
              <a:t>ust also report step-parent info</a:t>
            </a:r>
            <a:br>
              <a:rPr lang="en-US" sz="2850">
                <a:solidFill>
                  <a:srgbClr val="442D22"/>
                </a:solidFill>
              </a:rPr>
            </a:br>
            <a:endParaRPr lang="en-US" sz="2850">
              <a:cs typeface="Calibri"/>
            </a:endParaRPr>
          </a:p>
          <a:p>
            <a:endParaRPr lang="en-US" sz="4050"/>
          </a:p>
        </p:txBody>
      </p:sp>
      <p:sp>
        <p:nvSpPr>
          <p:cNvPr id="10" name="TextBox 4">
            <a:extLst>
              <a:ext uri="{FF2B5EF4-FFF2-40B4-BE49-F238E27FC236}">
                <a16:creationId xmlns:a16="http://schemas.microsoft.com/office/drawing/2014/main" id="{A606222E-491C-405D-3F85-E6B73A9D2A99}"/>
              </a:ext>
            </a:extLst>
          </p:cNvPr>
          <p:cNvSpPr txBox="1"/>
          <p:nvPr/>
        </p:nvSpPr>
        <p:spPr>
          <a:xfrm>
            <a:off x="481108" y="491095"/>
            <a:ext cx="17807989"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Reporting Parent Info Cont.</a:t>
            </a:r>
            <a:endParaRPr lang="en-US"/>
          </a:p>
        </p:txBody>
      </p:sp>
      <p:sp>
        <p:nvSpPr>
          <p:cNvPr id="3" name="Oval 2">
            <a:extLst>
              <a:ext uri="{FF2B5EF4-FFF2-40B4-BE49-F238E27FC236}">
                <a16:creationId xmlns:a16="http://schemas.microsoft.com/office/drawing/2014/main" id="{B6940AB0-06E6-BFC6-3ED0-AF9E3EEA6CDB}"/>
              </a:ext>
            </a:extLst>
          </p:cNvPr>
          <p:cNvSpPr/>
          <p:nvPr/>
        </p:nvSpPr>
        <p:spPr>
          <a:xfrm>
            <a:off x="15510946" y="73931"/>
            <a:ext cx="2624906" cy="2624906"/>
          </a:xfrm>
          <a:prstGeom prst="ellipse">
            <a:avLst/>
          </a:prstGeom>
          <a:solidFill>
            <a:srgbClr val="FFCE05"/>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endParaRPr lang="en-US" sz="4050"/>
          </a:p>
        </p:txBody>
      </p:sp>
      <p:pic>
        <p:nvPicPr>
          <p:cNvPr id="7" name="Graphic 6" descr="Man with kid with solid fill">
            <a:extLst>
              <a:ext uri="{FF2B5EF4-FFF2-40B4-BE49-F238E27FC236}">
                <a16:creationId xmlns:a16="http://schemas.microsoft.com/office/drawing/2014/main" id="{683D3B36-1D1F-FE84-D601-04C6609F9D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133717" y="691151"/>
            <a:ext cx="1371600" cy="1371600"/>
          </a:xfrm>
          <a:prstGeom prst="rect">
            <a:avLst/>
          </a:prstGeom>
        </p:spPr>
      </p:pic>
      <p:pic>
        <p:nvPicPr>
          <p:cNvPr id="11" name="Graphic 10" descr="Family with girl with solid fill">
            <a:extLst>
              <a:ext uri="{FF2B5EF4-FFF2-40B4-BE49-F238E27FC236}">
                <a16:creationId xmlns:a16="http://schemas.microsoft.com/office/drawing/2014/main" id="{5112C673-7892-FE9D-282E-232C07B88B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128022" y="3444317"/>
            <a:ext cx="1371600" cy="1371600"/>
          </a:xfrm>
          <a:prstGeom prst="rect">
            <a:avLst/>
          </a:prstGeom>
        </p:spPr>
      </p:pic>
    </p:spTree>
    <p:extLst>
      <p:ext uri="{BB962C8B-B14F-4D97-AF65-F5344CB8AC3E}">
        <p14:creationId xmlns:p14="http://schemas.microsoft.com/office/powerpoint/2010/main" val="300366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339C238-C438-E180-BB34-C8BFA958F3F6}"/>
              </a:ext>
            </a:extLst>
          </p:cNvPr>
          <p:cNvSpPr txBox="1">
            <a:spLocks/>
          </p:cNvSpPr>
          <p:nvPr/>
        </p:nvSpPr>
        <p:spPr>
          <a:xfrm>
            <a:off x="709" y="1746419"/>
            <a:ext cx="6399559" cy="7727565"/>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gn="ctr"/>
            <a:r>
              <a:rPr lang="en-US" sz="3600">
                <a:solidFill>
                  <a:srgbClr val="442D22"/>
                </a:solidFill>
                <a:latin typeface="Canva Sans"/>
                <a:cs typeface="Calibri"/>
              </a:rPr>
              <a:t>Free Application for Federal Student Aid </a:t>
            </a:r>
            <a:endParaRPr lang="en-US" sz="3600">
              <a:solidFill>
                <a:srgbClr val="442D22"/>
              </a:solidFill>
              <a:latin typeface="Canva Sans"/>
            </a:endParaRPr>
          </a:p>
          <a:p>
            <a:pPr algn="ctr"/>
            <a:endParaRPr lang="en-US" sz="3600">
              <a:solidFill>
                <a:srgbClr val="442D22"/>
              </a:solidFill>
              <a:latin typeface="Canva Sans"/>
            </a:endParaRPr>
          </a:p>
          <a:p>
            <a:pPr algn="ctr"/>
            <a:r>
              <a:rPr lang="en-US" sz="3600" i="0">
                <a:solidFill>
                  <a:srgbClr val="442D22"/>
                </a:solidFill>
                <a:latin typeface="Canva Sans"/>
              </a:rPr>
              <a:t>Studentaid.gov</a:t>
            </a:r>
            <a:endParaRPr lang="en-US" sz="3600" i="0">
              <a:solidFill>
                <a:srgbClr val="442D22"/>
              </a:solidFill>
              <a:latin typeface="Canva Sans"/>
              <a:ea typeface="Calibri"/>
              <a:cs typeface="Calibri"/>
            </a:endParaRPr>
          </a:p>
          <a:p>
            <a:pPr algn="ctr"/>
            <a:endParaRPr lang="en-US" sz="3600" i="0">
              <a:solidFill>
                <a:srgbClr val="442D22"/>
              </a:solidFill>
              <a:latin typeface="Canva Sans"/>
              <a:ea typeface="Calibri"/>
              <a:cs typeface="Calibri"/>
            </a:endParaRPr>
          </a:p>
          <a:p>
            <a:pPr algn="ctr"/>
            <a:r>
              <a:rPr lang="en-US" sz="3600">
                <a:solidFill>
                  <a:srgbClr val="442D22"/>
                </a:solidFill>
                <a:latin typeface="Canva Sans"/>
              </a:rPr>
              <a:t>2026-2027</a:t>
            </a:r>
            <a:r>
              <a:rPr lang="en-US" sz="3600" i="0">
                <a:solidFill>
                  <a:srgbClr val="442D22"/>
                </a:solidFill>
                <a:latin typeface="Canva Sans"/>
              </a:rPr>
              <a:t> FAFSA: </a:t>
            </a:r>
            <a:endParaRPr lang="en-US" sz="3600" i="0">
              <a:solidFill>
                <a:srgbClr val="442D22"/>
              </a:solidFill>
              <a:latin typeface="Canva Sans"/>
              <a:ea typeface="Calibri"/>
              <a:cs typeface="Calibri"/>
            </a:endParaRPr>
          </a:p>
          <a:p>
            <a:pPr algn="ctr"/>
            <a:r>
              <a:rPr lang="en-US" sz="3600">
                <a:solidFill>
                  <a:srgbClr val="442D22"/>
                </a:solidFill>
                <a:latin typeface="Canva Sans"/>
              </a:rPr>
              <a:t>2024</a:t>
            </a:r>
            <a:r>
              <a:rPr lang="en-US" sz="3600" i="0">
                <a:solidFill>
                  <a:srgbClr val="442D22"/>
                </a:solidFill>
                <a:latin typeface="Canva Sans"/>
              </a:rPr>
              <a:t> tax information</a:t>
            </a:r>
            <a:endParaRPr lang="en-US" sz="3600" i="0">
              <a:solidFill>
                <a:srgbClr val="442D22"/>
              </a:solidFill>
              <a:latin typeface="Canva Sans"/>
              <a:ea typeface="Calibri"/>
              <a:cs typeface="Calibri"/>
            </a:endParaRPr>
          </a:p>
          <a:p>
            <a:pPr algn="ctr"/>
            <a:endParaRPr lang="en-US" sz="3600" i="0">
              <a:solidFill>
                <a:srgbClr val="442D22"/>
              </a:solidFill>
              <a:latin typeface="Canva Sans"/>
              <a:ea typeface="Calibri"/>
              <a:cs typeface="Calibri"/>
            </a:endParaRPr>
          </a:p>
          <a:p>
            <a:pPr algn="ctr"/>
            <a:r>
              <a:rPr lang="en-US" sz="3600" i="0">
                <a:solidFill>
                  <a:srgbClr val="442D22"/>
                </a:solidFill>
                <a:latin typeface="Canva Sans"/>
              </a:rPr>
              <a:t>File every year</a:t>
            </a:r>
            <a:endParaRPr lang="en-US" sz="3600" i="0">
              <a:solidFill>
                <a:srgbClr val="442D22"/>
              </a:solidFill>
              <a:latin typeface="Canva Sans"/>
              <a:ea typeface="Calibri"/>
              <a:cs typeface="Calibri"/>
            </a:endParaRPr>
          </a:p>
          <a:p>
            <a:pPr algn="ctr"/>
            <a:endParaRPr lang="en-US" sz="3600" i="0">
              <a:solidFill>
                <a:srgbClr val="442D22"/>
              </a:solidFill>
              <a:latin typeface="Canva Sans"/>
              <a:ea typeface="Calibri"/>
              <a:cs typeface="Calibri"/>
            </a:endParaRPr>
          </a:p>
          <a:p>
            <a:pPr algn="ctr"/>
            <a:r>
              <a:rPr lang="en-US" sz="3600" i="0">
                <a:solidFill>
                  <a:srgbClr val="442D22"/>
                </a:solidFill>
                <a:latin typeface="Canva Sans"/>
              </a:rPr>
              <a:t>Priority Dates</a:t>
            </a:r>
            <a:endParaRPr lang="en-US" sz="3600" i="0">
              <a:solidFill>
                <a:srgbClr val="442D22"/>
              </a:solidFill>
              <a:latin typeface="Canva Sans"/>
              <a:ea typeface="Calibri"/>
              <a:cs typeface="Calibri"/>
            </a:endParaRPr>
          </a:p>
          <a:p>
            <a:pPr algn="ctr"/>
            <a:endParaRPr lang="en-US" sz="3600" i="0">
              <a:solidFill>
                <a:srgbClr val="442D22"/>
              </a:solidFill>
              <a:latin typeface="Canva Sans"/>
            </a:endParaRPr>
          </a:p>
          <a:p>
            <a:pPr algn="ctr"/>
            <a:r>
              <a:rPr lang="en-US" sz="3600">
                <a:solidFill>
                  <a:srgbClr val="442D22"/>
                </a:solidFill>
                <a:latin typeface="Canva Sans"/>
                <a:cs typeface="Calibri"/>
              </a:rPr>
              <a:t>Available beginning October 1st</a:t>
            </a:r>
          </a:p>
          <a:p>
            <a:pPr algn="ctr"/>
            <a:endParaRPr lang="en-US" sz="3750" b="1">
              <a:cs typeface="Calibri"/>
            </a:endParaRPr>
          </a:p>
        </p:txBody>
      </p:sp>
      <p:sp>
        <p:nvSpPr>
          <p:cNvPr id="5" name="TextBox 4">
            <a:extLst>
              <a:ext uri="{FF2B5EF4-FFF2-40B4-BE49-F238E27FC236}">
                <a16:creationId xmlns:a16="http://schemas.microsoft.com/office/drawing/2014/main" id="{3387B918-6DD4-C270-B374-B3FBFDC5DCC7}"/>
              </a:ext>
            </a:extLst>
          </p:cNvPr>
          <p:cNvSpPr txBox="1"/>
          <p:nvPr/>
        </p:nvSpPr>
        <p:spPr>
          <a:xfrm>
            <a:off x="481108" y="491095"/>
            <a:ext cx="17807989" cy="125919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499"/>
              </a:lnSpc>
              <a:spcBef>
                <a:spcPct val="0"/>
              </a:spcBef>
            </a:pPr>
            <a:r>
              <a:rPr lang="en-US" sz="7400" b="1">
                <a:solidFill>
                  <a:srgbClr val="442D22"/>
                </a:solidFill>
                <a:latin typeface="Noto Serif Bold"/>
                <a:ea typeface="Noto Serif Bold"/>
                <a:cs typeface="Noto Serif Bold"/>
                <a:sym typeface="Noto Serif Bold"/>
              </a:rPr>
              <a:t>FAFSA</a:t>
            </a:r>
            <a:endParaRPr lang="en-US"/>
          </a:p>
        </p:txBody>
      </p:sp>
      <p:pic>
        <p:nvPicPr>
          <p:cNvPr id="3" name="Picture 2">
            <a:extLst>
              <a:ext uri="{FF2B5EF4-FFF2-40B4-BE49-F238E27FC236}">
                <a16:creationId xmlns:a16="http://schemas.microsoft.com/office/drawing/2014/main" id="{8EA199C9-34E5-1170-6B41-A7BAC1053C3E}"/>
              </a:ext>
            </a:extLst>
          </p:cNvPr>
          <p:cNvPicPr>
            <a:picLocks noChangeAspect="1"/>
          </p:cNvPicPr>
          <p:nvPr/>
        </p:nvPicPr>
        <p:blipFill>
          <a:blip r:embed="rId3"/>
          <a:stretch>
            <a:fillRect/>
          </a:stretch>
        </p:blipFill>
        <p:spPr>
          <a:xfrm>
            <a:off x="5959928" y="3025860"/>
            <a:ext cx="12328072" cy="4240400"/>
          </a:xfrm>
          <a:prstGeom prst="rect">
            <a:avLst/>
          </a:prstGeom>
        </p:spPr>
      </p:pic>
    </p:spTree>
    <p:extLst>
      <p:ext uri="{BB962C8B-B14F-4D97-AF65-F5344CB8AC3E}">
        <p14:creationId xmlns:p14="http://schemas.microsoft.com/office/powerpoint/2010/main" val="148385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9C5415E-135E-46AF-C772-3E4B7E582013}"/>
              </a:ext>
            </a:extLst>
          </p:cNvPr>
          <p:cNvSpPr txBox="1"/>
          <p:nvPr/>
        </p:nvSpPr>
        <p:spPr>
          <a:xfrm>
            <a:off x="481109" y="460204"/>
            <a:ext cx="15484316" cy="2554545"/>
          </a:xfrm>
          <a:prstGeom prst="rect">
            <a:avLst/>
          </a:prstGeom>
        </p:spPr>
        <p:txBody>
          <a:bodyPr wrap="square" lIns="0" tIns="0" rIns="0" bIns="0" rtlCol="0" anchor="t">
            <a:spAutoFit/>
          </a:bodyPr>
          <a:lstStyle/>
          <a:p>
            <a:pPr>
              <a:spcBef>
                <a:spcPct val="0"/>
              </a:spcBef>
            </a:pPr>
            <a:r>
              <a:rPr lang="en-US" sz="7400" b="1">
                <a:solidFill>
                  <a:srgbClr val="442D22"/>
                </a:solidFill>
                <a:latin typeface="Noto Serif Bold"/>
                <a:ea typeface="Noto Serif Bold"/>
                <a:cs typeface="Noto Serif Bold"/>
                <a:sym typeface="Noto Serif Bold"/>
              </a:rPr>
              <a:t>Student Invites Parent/Parents to Contribute on FAFSA Form</a:t>
            </a:r>
            <a:br>
              <a:rPr lang="en-US" sz="7400" b="1">
                <a:solidFill>
                  <a:srgbClr val="442D22"/>
                </a:solidFill>
                <a:latin typeface="Noto Serif Bold"/>
                <a:ea typeface="Noto Serif Bold"/>
                <a:cs typeface="Noto Serif Bold"/>
              </a:rPr>
            </a:br>
            <a:endParaRPr lang="en-US"/>
          </a:p>
        </p:txBody>
      </p:sp>
      <p:pic>
        <p:nvPicPr>
          <p:cNvPr id="3" name="Picture 2" descr="Screenshot of the student completion page, informing the student that their FAFSA form is pending submission. The student is reminded that the FAFSA form cannot be processed until the contributors complete the required sections. Below that, the contributor is listed, with an icon beside the name describing the status of the contributor as “Invite Sent.” Below that, the student is reminded that they can track and manage their FAFSA form and contributors by selecting the “View Status” button.">
            <a:extLst>
              <a:ext uri="{FF2B5EF4-FFF2-40B4-BE49-F238E27FC236}">
                <a16:creationId xmlns:a16="http://schemas.microsoft.com/office/drawing/2014/main" id="{C814EAA7-5B73-5C8F-C258-5BA0D08CD833}"/>
              </a:ext>
            </a:extLst>
          </p:cNvPr>
          <p:cNvPicPr>
            <a:picLocks noChangeAspect="1"/>
          </p:cNvPicPr>
          <p:nvPr/>
        </p:nvPicPr>
        <p:blipFill>
          <a:blip r:embed="rId3"/>
          <a:stretch>
            <a:fillRect/>
          </a:stretch>
        </p:blipFill>
        <p:spPr>
          <a:xfrm>
            <a:off x="481379" y="3006080"/>
            <a:ext cx="7655929" cy="6384040"/>
          </a:xfrm>
          <a:prstGeom prst="rect">
            <a:avLst/>
          </a:prstGeom>
        </p:spPr>
      </p:pic>
      <p:pic>
        <p:nvPicPr>
          <p:cNvPr id="6" name="Picture 5" descr="Screenshot continuation of the student completion page, which informs the student of next steps, including checking for an email confirmation and a reminder that contributor(s) still need to enter their information. Reminders below inform the student that once fully submitted, they’ll be able to review their FAFSA form responses on the FAFSA Submission Summary and that they can visit the “FAFSA Help” page for additional information.">
            <a:extLst>
              <a:ext uri="{FF2B5EF4-FFF2-40B4-BE49-F238E27FC236}">
                <a16:creationId xmlns:a16="http://schemas.microsoft.com/office/drawing/2014/main" id="{2BD43D8C-C7B2-F595-1744-46C378A9C8D8}"/>
              </a:ext>
            </a:extLst>
          </p:cNvPr>
          <p:cNvPicPr>
            <a:picLocks noChangeAspect="1"/>
          </p:cNvPicPr>
          <p:nvPr/>
        </p:nvPicPr>
        <p:blipFill>
          <a:blip r:embed="rId4"/>
          <a:stretch>
            <a:fillRect/>
          </a:stretch>
        </p:blipFill>
        <p:spPr>
          <a:xfrm>
            <a:off x="9352766" y="3012613"/>
            <a:ext cx="6845581" cy="6750331"/>
          </a:xfrm>
          <a:prstGeom prst="rect">
            <a:avLst/>
          </a:prstGeom>
        </p:spPr>
      </p:pic>
    </p:spTree>
    <p:extLst>
      <p:ext uri="{BB962C8B-B14F-4D97-AF65-F5344CB8AC3E}">
        <p14:creationId xmlns:p14="http://schemas.microsoft.com/office/powerpoint/2010/main" val="23492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23D8B001-7068-48A6-CE25-E1E0B5BBEE7C}"/>
              </a:ext>
            </a:extLst>
          </p:cNvPr>
          <p:cNvSpPr txBox="1">
            <a:spLocks/>
          </p:cNvSpPr>
          <p:nvPr/>
        </p:nvSpPr>
        <p:spPr>
          <a:xfrm>
            <a:off x="474370" y="2768642"/>
            <a:ext cx="8666341" cy="6901790"/>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nSpc>
                <a:spcPct val="120000"/>
              </a:lnSpc>
            </a:pPr>
            <a:r>
              <a:rPr lang="en-US" sz="3200">
                <a:solidFill>
                  <a:srgbClr val="442D22"/>
                </a:solidFill>
                <a:latin typeface="Canva Sans"/>
                <a:ea typeface="+mn-lt"/>
                <a:cs typeface="+mn-lt"/>
              </a:rPr>
              <a:t>Student – </a:t>
            </a:r>
            <a:r>
              <a:rPr lang="en-US" sz="3200" b="1">
                <a:solidFill>
                  <a:srgbClr val="442D22"/>
                </a:solidFill>
                <a:latin typeface="Canva Sans"/>
                <a:ea typeface="+mn-lt"/>
                <a:cs typeface="+mn-lt"/>
              </a:rPr>
              <a:t>Yes</a:t>
            </a:r>
            <a:r>
              <a:rPr lang="en-US" sz="3200">
                <a:solidFill>
                  <a:srgbClr val="442D22"/>
                </a:solidFill>
                <a:latin typeface="Canva Sans"/>
                <a:ea typeface="+mn-lt"/>
                <a:cs typeface="+mn-lt"/>
              </a:rPr>
              <a:t> </a:t>
            </a:r>
            <a:endParaRPr lang="en-US" sz="3200">
              <a:solidFill>
                <a:srgbClr val="442D22"/>
              </a:solidFill>
              <a:latin typeface="Canva Sans"/>
              <a:ea typeface="Calibri"/>
              <a:cs typeface="Calibri"/>
            </a:endParaRPr>
          </a:p>
          <a:p>
            <a:pPr>
              <a:lnSpc>
                <a:spcPct val="120000"/>
              </a:lnSpc>
            </a:pPr>
            <a:r>
              <a:rPr lang="en-US" sz="3200">
                <a:solidFill>
                  <a:srgbClr val="442D22"/>
                </a:solidFill>
                <a:latin typeface="Canva Sans"/>
                <a:ea typeface="+mn-lt"/>
                <a:cs typeface="+mn-lt"/>
              </a:rPr>
              <a:t>Role = Applicant</a:t>
            </a:r>
            <a:endParaRPr lang="en-US" sz="3200">
              <a:solidFill>
                <a:srgbClr val="442D22"/>
              </a:solidFill>
              <a:latin typeface="Canva Sans"/>
              <a:ea typeface="Calibri"/>
              <a:cs typeface="Calibri"/>
            </a:endParaRPr>
          </a:p>
          <a:p>
            <a:pPr>
              <a:lnSpc>
                <a:spcPct val="120000"/>
              </a:lnSpc>
            </a:pPr>
            <a:endParaRPr lang="en-US" sz="3200">
              <a:solidFill>
                <a:srgbClr val="442D22"/>
              </a:solidFill>
              <a:latin typeface="Canva Sans"/>
              <a:ea typeface="+mn-lt"/>
              <a:cs typeface="+mn-lt"/>
            </a:endParaRPr>
          </a:p>
          <a:p>
            <a:pPr>
              <a:lnSpc>
                <a:spcPct val="120000"/>
              </a:lnSpc>
            </a:pPr>
            <a:endParaRPr lang="en-US" sz="3200">
              <a:solidFill>
                <a:srgbClr val="442D22"/>
              </a:solidFill>
              <a:latin typeface="Canva Sans"/>
              <a:ea typeface="+mn-lt"/>
              <a:cs typeface="+mn-lt"/>
            </a:endParaRPr>
          </a:p>
          <a:p>
            <a:pPr>
              <a:lnSpc>
                <a:spcPct val="120000"/>
              </a:lnSpc>
            </a:pPr>
            <a:r>
              <a:rPr lang="en-US" sz="3200">
                <a:solidFill>
                  <a:srgbClr val="442D22"/>
                </a:solidFill>
                <a:latin typeface="Canva Sans"/>
                <a:ea typeface="+mn-lt"/>
                <a:cs typeface="+mn-lt"/>
              </a:rPr>
              <a:t>Parent – </a:t>
            </a:r>
            <a:r>
              <a:rPr lang="en-US" sz="3200" b="1">
                <a:solidFill>
                  <a:srgbClr val="442D22"/>
                </a:solidFill>
                <a:latin typeface="Canva Sans"/>
                <a:ea typeface="+mn-lt"/>
                <a:cs typeface="+mn-lt"/>
              </a:rPr>
              <a:t>Yes</a:t>
            </a:r>
            <a:r>
              <a:rPr lang="en-US" sz="3200">
                <a:solidFill>
                  <a:srgbClr val="442D22"/>
                </a:solidFill>
                <a:latin typeface="Canva Sans"/>
                <a:ea typeface="+mn-lt"/>
                <a:cs typeface="+mn-lt"/>
              </a:rPr>
              <a:t> </a:t>
            </a:r>
          </a:p>
          <a:p>
            <a:pPr>
              <a:lnSpc>
                <a:spcPct val="120000"/>
              </a:lnSpc>
            </a:pPr>
            <a:r>
              <a:rPr lang="en-US" sz="3200">
                <a:solidFill>
                  <a:srgbClr val="442D22"/>
                </a:solidFill>
                <a:latin typeface="Canva Sans"/>
                <a:ea typeface="+mn-lt"/>
                <a:cs typeface="+mn-lt"/>
              </a:rPr>
              <a:t>Role = Parent Contributor </a:t>
            </a:r>
          </a:p>
          <a:p>
            <a:pPr>
              <a:lnSpc>
                <a:spcPct val="120000"/>
              </a:lnSpc>
            </a:pPr>
            <a:endParaRPr lang="en-US" sz="3200">
              <a:solidFill>
                <a:srgbClr val="442D22"/>
              </a:solidFill>
              <a:latin typeface="Canva Sans"/>
              <a:ea typeface="+mn-lt"/>
              <a:cs typeface="+mn-lt"/>
            </a:endParaRPr>
          </a:p>
          <a:p>
            <a:pPr>
              <a:lnSpc>
                <a:spcPct val="120000"/>
              </a:lnSpc>
            </a:pPr>
            <a:endParaRPr lang="en-US" sz="3200">
              <a:solidFill>
                <a:srgbClr val="442D22"/>
              </a:solidFill>
              <a:latin typeface="Canva Sans"/>
              <a:ea typeface="+mn-lt"/>
              <a:cs typeface="+mn-lt"/>
            </a:endParaRPr>
          </a:p>
          <a:p>
            <a:pPr>
              <a:lnSpc>
                <a:spcPct val="120000"/>
              </a:lnSpc>
            </a:pPr>
            <a:endParaRPr lang="en-US" sz="3200">
              <a:solidFill>
                <a:srgbClr val="442D22"/>
              </a:solidFill>
              <a:latin typeface="Canva Sans"/>
              <a:ea typeface="+mn-lt"/>
              <a:cs typeface="+mn-lt"/>
            </a:endParaRPr>
          </a:p>
          <a:p>
            <a:pPr>
              <a:lnSpc>
                <a:spcPct val="120000"/>
              </a:lnSpc>
            </a:pPr>
            <a:r>
              <a:rPr lang="en-US" sz="3200">
                <a:solidFill>
                  <a:srgbClr val="442D22"/>
                </a:solidFill>
                <a:latin typeface="Canva Sans"/>
                <a:ea typeface="+mn-lt"/>
                <a:cs typeface="+mn-lt"/>
              </a:rPr>
              <a:t>Parent's Spouse – </a:t>
            </a:r>
            <a:r>
              <a:rPr lang="en-US" sz="3200" b="1">
                <a:solidFill>
                  <a:srgbClr val="442D22"/>
                </a:solidFill>
                <a:latin typeface="Canva Sans"/>
                <a:ea typeface="+mn-lt"/>
                <a:cs typeface="+mn-lt"/>
              </a:rPr>
              <a:t>Maybe</a:t>
            </a:r>
          </a:p>
          <a:p>
            <a:pPr>
              <a:lnSpc>
                <a:spcPct val="120000"/>
              </a:lnSpc>
            </a:pPr>
            <a:r>
              <a:rPr lang="en-US" sz="3200">
                <a:solidFill>
                  <a:srgbClr val="442D22"/>
                </a:solidFill>
                <a:latin typeface="Canva Sans"/>
                <a:ea typeface="+mn-lt"/>
                <a:cs typeface="+mn-lt"/>
              </a:rPr>
              <a:t>Role = Parent Contributor</a:t>
            </a:r>
            <a:endParaRPr lang="en-US" sz="3200">
              <a:solidFill>
                <a:srgbClr val="000000"/>
              </a:solidFill>
              <a:latin typeface="Canva Sans"/>
              <a:ea typeface="+mn-lt"/>
              <a:cs typeface="+mn-lt"/>
            </a:endParaRPr>
          </a:p>
          <a:p>
            <a:pPr>
              <a:lnSpc>
                <a:spcPct val="120000"/>
              </a:lnSpc>
            </a:pPr>
            <a:endParaRPr lang="en-US" sz="2850">
              <a:solidFill>
                <a:srgbClr val="FFFFFF"/>
              </a:solidFill>
              <a:ea typeface="+mn-lt"/>
              <a:cs typeface="+mn-lt"/>
            </a:endParaRPr>
          </a:p>
        </p:txBody>
      </p:sp>
      <p:sp>
        <p:nvSpPr>
          <p:cNvPr id="6" name="TextBox 4">
            <a:extLst>
              <a:ext uri="{FF2B5EF4-FFF2-40B4-BE49-F238E27FC236}">
                <a16:creationId xmlns:a16="http://schemas.microsoft.com/office/drawing/2014/main" id="{31DA6F57-41F6-FEB6-DD9F-D4522F48CC72}"/>
              </a:ext>
            </a:extLst>
          </p:cNvPr>
          <p:cNvSpPr txBox="1"/>
          <p:nvPr/>
        </p:nvSpPr>
        <p:spPr>
          <a:xfrm>
            <a:off x="481108" y="491095"/>
            <a:ext cx="17807989" cy="2277547"/>
          </a:xfrm>
          <a:prstGeom prst="rect">
            <a:avLst/>
          </a:prstGeom>
        </p:spPr>
        <p:txBody>
          <a:bodyPr wrap="square" lIns="0" tIns="0" rIns="0" bIns="0" rtlCol="0" anchor="t">
            <a:spAutoFit/>
          </a:bodyPr>
          <a:lstStyle/>
          <a:p>
            <a:pPr>
              <a:spcBef>
                <a:spcPct val="0"/>
              </a:spcBef>
            </a:pPr>
            <a:r>
              <a:rPr lang="en-US" sz="7400" b="1">
                <a:solidFill>
                  <a:srgbClr val="442D22"/>
                </a:solidFill>
                <a:latin typeface="Noto Serif Bold"/>
                <a:ea typeface="Noto Serif Bold"/>
                <a:cs typeface="Noto Serif Bold"/>
                <a:sym typeface="Noto Serif Bold"/>
              </a:rPr>
              <a:t>Contributors – who must set up an account and provide consent?</a:t>
            </a:r>
            <a:endParaRPr lang="en-US"/>
          </a:p>
        </p:txBody>
      </p:sp>
      <p:pic>
        <p:nvPicPr>
          <p:cNvPr id="2" name="Picture 1" descr="A diagram of a family&#10;&#10;Description automatically generated">
            <a:extLst>
              <a:ext uri="{FF2B5EF4-FFF2-40B4-BE49-F238E27FC236}">
                <a16:creationId xmlns:a16="http://schemas.microsoft.com/office/drawing/2014/main" id="{BC2ABB83-C496-D30E-901E-088AA23CCA8E}"/>
              </a:ext>
            </a:extLst>
          </p:cNvPr>
          <p:cNvPicPr>
            <a:picLocks noChangeAspect="1"/>
          </p:cNvPicPr>
          <p:nvPr/>
        </p:nvPicPr>
        <p:blipFill>
          <a:blip r:embed="rId3"/>
          <a:stretch>
            <a:fillRect/>
          </a:stretch>
        </p:blipFill>
        <p:spPr>
          <a:xfrm>
            <a:off x="7936992" y="2768642"/>
            <a:ext cx="9179137" cy="6910282"/>
          </a:xfrm>
          <a:prstGeom prst="rect">
            <a:avLst/>
          </a:prstGeom>
        </p:spPr>
      </p:pic>
    </p:spTree>
    <p:extLst>
      <p:ext uri="{BB962C8B-B14F-4D97-AF65-F5344CB8AC3E}">
        <p14:creationId xmlns:p14="http://schemas.microsoft.com/office/powerpoint/2010/main" val="4198832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21E5F44-048D-E3C7-9456-62E7410482F9}"/>
              </a:ext>
            </a:extLst>
          </p:cNvPr>
          <p:cNvSpPr txBox="1"/>
          <p:nvPr/>
        </p:nvSpPr>
        <p:spPr>
          <a:xfrm>
            <a:off x="481108" y="1809750"/>
            <a:ext cx="7404787" cy="2554545"/>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2D22"/>
                </a:solidFill>
                <a:effectLst/>
                <a:uLnTx/>
                <a:uFillTx/>
                <a:latin typeface="Canva Sans"/>
                <a:ea typeface="Calibri"/>
                <a:cs typeface="Arial"/>
              </a:rPr>
              <a:t>The parent(s) will receive an email that looks like this:</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3200">
              <a:solidFill>
                <a:srgbClr val="442D22"/>
              </a:solidFill>
              <a:latin typeface="Canva Sans"/>
              <a:ea typeface="Calibri"/>
              <a:cs typeface="Arial"/>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3200" b="0" i="0" u="none" strike="noStrike" kern="1200" cap="none" spc="0" normalizeH="0" baseline="0" noProof="0">
                <a:ln>
                  <a:noFill/>
                </a:ln>
                <a:solidFill>
                  <a:srgbClr val="442D22"/>
                </a:solidFill>
                <a:effectLst/>
                <a:uLnTx/>
                <a:uFillTx/>
                <a:latin typeface="Canva Sans"/>
                <a:ea typeface="Calibri"/>
                <a:cs typeface="Arial"/>
              </a:rPr>
              <a:t>We will come back to the parent information section later…</a:t>
            </a:r>
            <a:endParaRPr lang="en-US" sz="3200" b="0" i="0" u="none" strike="noStrike" kern="1200" cap="none" spc="-225" normalizeH="0" baseline="0" noProof="0">
              <a:ln>
                <a:noFill/>
              </a:ln>
              <a:solidFill>
                <a:srgbClr val="442D22"/>
              </a:solidFill>
              <a:effectLst/>
              <a:uLnTx/>
              <a:uFillTx/>
              <a:latin typeface="Canva Sans"/>
              <a:ea typeface="Gotham Book" charset="0"/>
              <a:cs typeface="Arial"/>
            </a:endParaRPr>
          </a:p>
        </p:txBody>
      </p:sp>
      <p:sp>
        <p:nvSpPr>
          <p:cNvPr id="9" name="TextBox 8">
            <a:extLst>
              <a:ext uri="{FF2B5EF4-FFF2-40B4-BE49-F238E27FC236}">
                <a16:creationId xmlns:a16="http://schemas.microsoft.com/office/drawing/2014/main" id="{ECC16647-E8CA-FECA-CB24-F4A515112573}"/>
              </a:ext>
            </a:extLst>
          </p:cNvPr>
          <p:cNvSpPr txBox="1"/>
          <p:nvPr/>
        </p:nvSpPr>
        <p:spPr>
          <a:xfrm>
            <a:off x="481108" y="460204"/>
            <a:ext cx="14687908"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Parent Contributor Email</a:t>
            </a:r>
            <a:endParaRPr lang="en-US" sz="7400" b="1">
              <a:latin typeface="Noto Serif Bold"/>
              <a:ea typeface="Noto Serif Bold"/>
              <a:cs typeface="Noto Serif Bold"/>
            </a:endParaRPr>
          </a:p>
        </p:txBody>
      </p:sp>
      <p:pic>
        <p:nvPicPr>
          <p:cNvPr id="2" name="Picture 1" descr="Screenshot of the email request sent to the parent contributor listed on the FAFSA form. The student’s name is included in the email headline. The email text reminds the parent that the student won’t be eligible for federal student aid without their help. Additional text informs the parent that they will need an account username and password to log in and complete this request. Above that, there is a button the parent can select to “Accept Invitation.”">
            <a:extLst>
              <a:ext uri="{FF2B5EF4-FFF2-40B4-BE49-F238E27FC236}">
                <a16:creationId xmlns:a16="http://schemas.microsoft.com/office/drawing/2014/main" id="{97B53978-B23C-D06C-2CFC-075FFA9CEF8A}"/>
              </a:ext>
            </a:extLst>
          </p:cNvPr>
          <p:cNvPicPr>
            <a:picLocks noChangeAspect="1"/>
          </p:cNvPicPr>
          <p:nvPr/>
        </p:nvPicPr>
        <p:blipFill>
          <a:blip r:embed="rId3"/>
          <a:stretch>
            <a:fillRect/>
          </a:stretch>
        </p:blipFill>
        <p:spPr>
          <a:xfrm>
            <a:off x="7172385" y="2577357"/>
            <a:ext cx="5216444" cy="6174008"/>
          </a:xfrm>
          <a:prstGeom prst="rect">
            <a:avLst/>
          </a:prstGeom>
        </p:spPr>
      </p:pic>
      <p:pic>
        <p:nvPicPr>
          <p:cNvPr id="3" name="Picture 2" descr="Screenshot continuation of the email request sent to the parent contributor listed on the FAFSA form. The parent is provided with the invitation code for the student’s FAFSA form. Below that, there is a hyperlink for the parent to “decline the invitation.” The parent is reminded that their information will determine what aid the student is eligible for and that being a contributor doesn’t make the parent financially responsible. The parent is reminded that they should complete their section of the FAFSA form as soon as possible in case of state or school deadlines. ">
            <a:extLst>
              <a:ext uri="{FF2B5EF4-FFF2-40B4-BE49-F238E27FC236}">
                <a16:creationId xmlns:a16="http://schemas.microsoft.com/office/drawing/2014/main" id="{F19FE938-ED03-0954-426B-FCA0E3B3DEF2}"/>
              </a:ext>
            </a:extLst>
          </p:cNvPr>
          <p:cNvPicPr>
            <a:picLocks noChangeAspect="1"/>
          </p:cNvPicPr>
          <p:nvPr/>
        </p:nvPicPr>
        <p:blipFill>
          <a:blip r:embed="rId4"/>
          <a:stretch>
            <a:fillRect/>
          </a:stretch>
        </p:blipFill>
        <p:spPr>
          <a:xfrm>
            <a:off x="12673133" y="2259053"/>
            <a:ext cx="4993873" cy="6492312"/>
          </a:xfrm>
          <a:prstGeom prst="rect">
            <a:avLst/>
          </a:prstGeom>
        </p:spPr>
      </p:pic>
    </p:spTree>
    <p:extLst>
      <p:ext uri="{BB962C8B-B14F-4D97-AF65-F5344CB8AC3E}">
        <p14:creationId xmlns:p14="http://schemas.microsoft.com/office/powerpoint/2010/main" val="351286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3C148-BB72-5E90-534B-68EA5C17F198}"/>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2323D8C1-310A-51AE-FC8D-41F6B2B3288C}"/>
              </a:ext>
            </a:extLst>
          </p:cNvPr>
          <p:cNvSpPr txBox="1"/>
          <p:nvPr/>
        </p:nvSpPr>
        <p:spPr>
          <a:xfrm>
            <a:off x="481108" y="1809750"/>
            <a:ext cx="7404787" cy="5016758"/>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defTabSz="1371600">
              <a:defRPr/>
            </a:pPr>
            <a:r>
              <a:rPr kumimoji="0" lang="en-US" sz="3200" b="0" i="0" u="none" strike="noStrike" kern="1200" cap="none" spc="0" normalizeH="0" baseline="0" noProof="0">
                <a:ln>
                  <a:noFill/>
                </a:ln>
                <a:solidFill>
                  <a:srgbClr val="000000"/>
                </a:solidFill>
                <a:effectLst/>
                <a:uLnTx/>
                <a:uFillTx/>
                <a:latin typeface="Canva Sans"/>
                <a:ea typeface="Calibri"/>
                <a:cs typeface="Arial"/>
              </a:rPr>
              <a:t>The parent</a:t>
            </a:r>
            <a:r>
              <a:rPr lang="en-US" sz="3200">
                <a:solidFill>
                  <a:srgbClr val="000000"/>
                </a:solidFill>
                <a:latin typeface="Canva Sans"/>
                <a:ea typeface="Calibri"/>
                <a:cs typeface="Arial"/>
              </a:rPr>
              <a:t> is taken from their </a:t>
            </a:r>
            <a:r>
              <a:rPr kumimoji="0" lang="en-US" sz="3200" b="0" i="0" u="none" strike="noStrike" kern="1200" cap="none" spc="0" normalizeH="0" baseline="0" noProof="0">
                <a:ln>
                  <a:noFill/>
                </a:ln>
                <a:solidFill>
                  <a:srgbClr val="000000"/>
                </a:solidFill>
                <a:effectLst/>
                <a:uLnTx/>
                <a:uFillTx/>
                <a:latin typeface="Canva Sans"/>
                <a:ea typeface="Calibri"/>
                <a:cs typeface="Arial"/>
              </a:rPr>
              <a:t>email </a:t>
            </a:r>
            <a:r>
              <a:rPr lang="en-US" sz="3200" b="0" i="0" u="none" strike="noStrike" kern="1200" cap="none" spc="0" normalizeH="0" baseline="0" noProof="0">
                <a:ln>
                  <a:noFill/>
                </a:ln>
                <a:solidFill>
                  <a:srgbClr val="000000"/>
                </a:solidFill>
                <a:effectLst/>
                <a:uLnTx/>
                <a:uFillTx/>
                <a:latin typeface="Canva Sans"/>
                <a:ea typeface="Calibri"/>
                <a:cs typeface="Arial"/>
              </a:rPr>
              <a:t>to</a:t>
            </a:r>
            <a:r>
              <a:rPr lang="en-US" sz="3200">
                <a:solidFill>
                  <a:srgbClr val="000000"/>
                </a:solidFill>
                <a:latin typeface="Canva Sans"/>
                <a:ea typeface="Calibri"/>
                <a:cs typeface="Arial"/>
              </a:rPr>
              <a:t> the "Log In" page to enter their credentials. To access the FAFSA</a:t>
            </a:r>
            <a:r>
              <a:rPr lang="en-US" sz="3200" baseline="30000">
                <a:solidFill>
                  <a:srgbClr val="000000"/>
                </a:solidFill>
                <a:latin typeface="Canva Sans"/>
                <a:ea typeface="Calibri"/>
                <a:cs typeface="Arial"/>
              </a:rPr>
              <a:t>®</a:t>
            </a:r>
            <a:r>
              <a:rPr lang="en-US" sz="3200">
                <a:solidFill>
                  <a:srgbClr val="000000"/>
                </a:solidFill>
                <a:latin typeface="Canva Sans"/>
                <a:ea typeface="Calibri"/>
                <a:cs typeface="Arial"/>
              </a:rPr>
              <a:t> form, all users are required to have a StudentAid.gov account username and password. If</a:t>
            </a:r>
            <a:r>
              <a:rPr lang="en-US" sz="3200" b="0" i="0" u="none" strike="noStrike" kern="1200" cap="none" spc="0" normalizeH="0" baseline="0" noProof="0">
                <a:ln>
                  <a:noFill/>
                </a:ln>
                <a:solidFill>
                  <a:srgbClr val="000000"/>
                </a:solidFill>
                <a:effectLst/>
                <a:uLnTx/>
                <a:uFillTx/>
                <a:latin typeface="Canva Sans"/>
                <a:ea typeface="Calibri"/>
                <a:cs typeface="Arial"/>
              </a:rPr>
              <a:t> the </a:t>
            </a:r>
            <a:r>
              <a:rPr lang="en-US" sz="3200">
                <a:solidFill>
                  <a:srgbClr val="000000"/>
                </a:solidFill>
                <a:latin typeface="Canva Sans"/>
                <a:ea typeface="Calibri"/>
                <a:cs typeface="Arial"/>
              </a:rPr>
              <a:t>parent doesn't have a username and password, they can select "Create an Account."</a:t>
            </a:r>
          </a:p>
          <a:p>
            <a:pPr marL="0" marR="0" lvl="0" indent="0" algn="l" defTabSz="1371600">
              <a:lnSpc>
                <a:spcPct val="100000"/>
              </a:lnSpc>
              <a:spcBef>
                <a:spcPts val="0"/>
              </a:spcBef>
              <a:spcAft>
                <a:spcPts val="0"/>
              </a:spcAft>
              <a:buClrTx/>
              <a:buSzTx/>
              <a:buFontTx/>
              <a:buNone/>
              <a:tabLst/>
              <a:defRPr/>
            </a:pPr>
            <a:endParaRPr lang="en-US" sz="3200" b="0" i="0" u="none" strike="noStrike" kern="1200" cap="none" normalizeH="0" baseline="0" noProof="0">
              <a:ln>
                <a:noFill/>
              </a:ln>
              <a:solidFill>
                <a:srgbClr val="442D22"/>
              </a:solidFill>
              <a:effectLst/>
              <a:uLnTx/>
              <a:uFillTx/>
              <a:latin typeface="Canva Sans"/>
              <a:ea typeface="Calibri"/>
              <a:cs typeface="Arial"/>
            </a:endParaRPr>
          </a:p>
        </p:txBody>
      </p:sp>
      <p:sp>
        <p:nvSpPr>
          <p:cNvPr id="9" name="TextBox 8">
            <a:extLst>
              <a:ext uri="{FF2B5EF4-FFF2-40B4-BE49-F238E27FC236}">
                <a16:creationId xmlns:a16="http://schemas.microsoft.com/office/drawing/2014/main" id="{9096CA10-E880-3F57-9C15-4E256A5DEFDB}"/>
              </a:ext>
            </a:extLst>
          </p:cNvPr>
          <p:cNvSpPr txBox="1"/>
          <p:nvPr/>
        </p:nvSpPr>
        <p:spPr>
          <a:xfrm>
            <a:off x="481108" y="460204"/>
            <a:ext cx="14687908"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Parent Log-in</a:t>
            </a:r>
            <a:endParaRPr lang="en-US" sz="7400" b="1">
              <a:latin typeface="Noto Serif Bold"/>
              <a:ea typeface="Noto Serif Bold"/>
              <a:cs typeface="Noto Serif Bold"/>
            </a:endParaRPr>
          </a:p>
        </p:txBody>
      </p:sp>
      <p:pic>
        <p:nvPicPr>
          <p:cNvPr id="4" name="Picture 3" descr="Screenshot of the Log In page. A text box asks the parent to enter their email, phone number or username. There is a button to “Continue,” or the parent can select the hyperlink for “Forgot email, phone, or username.”">
            <a:extLst>
              <a:ext uri="{FF2B5EF4-FFF2-40B4-BE49-F238E27FC236}">
                <a16:creationId xmlns:a16="http://schemas.microsoft.com/office/drawing/2014/main" id="{9C1E1555-FCCE-547A-EDB0-1FB05CC115B0}"/>
              </a:ext>
            </a:extLst>
          </p:cNvPr>
          <p:cNvPicPr>
            <a:picLocks noChangeAspect="1"/>
          </p:cNvPicPr>
          <p:nvPr/>
        </p:nvPicPr>
        <p:blipFill>
          <a:blip r:embed="rId3"/>
          <a:stretch>
            <a:fillRect/>
          </a:stretch>
        </p:blipFill>
        <p:spPr>
          <a:xfrm>
            <a:off x="8451886" y="1340145"/>
            <a:ext cx="8893470" cy="3818860"/>
          </a:xfrm>
          <a:prstGeom prst="rect">
            <a:avLst/>
          </a:prstGeom>
        </p:spPr>
      </p:pic>
      <p:pic>
        <p:nvPicPr>
          <p:cNvPr id="5" name="Picture 4" descr="Screenshot continuation of the Log In page. The parent's account email address is displayed. A text box asks the parent to enter their password. There is a button to “Log In,” or the parent can select the hyperlink for “Forgot password.”">
            <a:extLst>
              <a:ext uri="{FF2B5EF4-FFF2-40B4-BE49-F238E27FC236}">
                <a16:creationId xmlns:a16="http://schemas.microsoft.com/office/drawing/2014/main" id="{38891F2C-5AE1-6DB4-FC58-32BA1F317B47}"/>
              </a:ext>
            </a:extLst>
          </p:cNvPr>
          <p:cNvPicPr>
            <a:picLocks noChangeAspect="1"/>
          </p:cNvPicPr>
          <p:nvPr/>
        </p:nvPicPr>
        <p:blipFill>
          <a:blip r:embed="rId4"/>
          <a:stretch>
            <a:fillRect/>
          </a:stretch>
        </p:blipFill>
        <p:spPr>
          <a:xfrm>
            <a:off x="8456934" y="5621860"/>
            <a:ext cx="9302790" cy="3875710"/>
          </a:xfrm>
          <a:prstGeom prst="rect">
            <a:avLst/>
          </a:prstGeom>
        </p:spPr>
      </p:pic>
    </p:spTree>
    <p:extLst>
      <p:ext uri="{BB962C8B-B14F-4D97-AF65-F5344CB8AC3E}">
        <p14:creationId xmlns:p14="http://schemas.microsoft.com/office/powerpoint/2010/main" val="164772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CA1FA-F1D4-CE4A-0737-B5D51F05CA6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21CCA65-B9F6-005A-0B3C-2B1DF4F19291}"/>
              </a:ext>
            </a:extLst>
          </p:cNvPr>
          <p:cNvSpPr txBox="1"/>
          <p:nvPr/>
        </p:nvSpPr>
        <p:spPr>
          <a:xfrm>
            <a:off x="481108" y="2255250"/>
            <a:ext cx="4767096" cy="4462760"/>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defTabSz="1371600">
              <a:defRPr/>
            </a:pPr>
            <a:r>
              <a:rPr lang="en-US" sz="2800">
                <a:solidFill>
                  <a:srgbClr val="000000"/>
                </a:solidFill>
                <a:latin typeface="Canva Sans"/>
                <a:ea typeface="Calibri"/>
                <a:cs typeface="Arial"/>
              </a:rPr>
              <a:t>After logging in, the parent is taken to the "Accept 2026–27 FAFSA</a:t>
            </a:r>
            <a:r>
              <a:rPr lang="en-US" sz="2800" baseline="30000">
                <a:solidFill>
                  <a:srgbClr val="000000"/>
                </a:solidFill>
                <a:latin typeface="Canva Sans"/>
                <a:ea typeface="Calibri"/>
                <a:cs typeface="Arial"/>
              </a:rPr>
              <a:t>® </a:t>
            </a:r>
            <a:r>
              <a:rPr lang="en-US" sz="2800">
                <a:solidFill>
                  <a:srgbClr val="000000"/>
                </a:solidFill>
                <a:latin typeface="Canva Sans"/>
                <a:ea typeface="Calibri"/>
                <a:cs typeface="Arial"/>
              </a:rPr>
              <a:t>Invitation" page. </a:t>
            </a:r>
            <a:r>
              <a:rPr kumimoji="0" lang="en-US" sz="2800" b="0" i="0" u="none" strike="noStrike" kern="1200" cap="none" spc="0" normalizeH="0" baseline="0" noProof="0">
                <a:ln>
                  <a:noFill/>
                </a:ln>
                <a:solidFill>
                  <a:srgbClr val="000000"/>
                </a:solidFill>
                <a:effectLst/>
                <a:uLnTx/>
                <a:uFillTx/>
                <a:latin typeface="Canva Sans"/>
                <a:ea typeface="Calibri"/>
                <a:cs typeface="Arial"/>
              </a:rPr>
              <a:t>The </a:t>
            </a:r>
            <a:r>
              <a:rPr lang="en-US" sz="2800">
                <a:solidFill>
                  <a:srgbClr val="000000"/>
                </a:solidFill>
                <a:latin typeface="Canva Sans"/>
                <a:ea typeface="Calibri"/>
                <a:cs typeface="Arial"/>
              </a:rPr>
              <a:t>invitation code from the parent’s </a:t>
            </a:r>
            <a:r>
              <a:rPr kumimoji="0" lang="en-US" sz="2800" b="0" i="0" u="none" strike="noStrike" kern="1200" cap="none" spc="0" normalizeH="0" baseline="0" noProof="0">
                <a:ln>
                  <a:noFill/>
                </a:ln>
                <a:solidFill>
                  <a:srgbClr val="000000"/>
                </a:solidFill>
                <a:effectLst/>
                <a:uLnTx/>
                <a:uFillTx/>
                <a:latin typeface="Canva Sans"/>
                <a:ea typeface="Calibri"/>
                <a:cs typeface="Arial"/>
              </a:rPr>
              <a:t>email </a:t>
            </a:r>
            <a:r>
              <a:rPr lang="en-US" sz="2800">
                <a:solidFill>
                  <a:srgbClr val="000000"/>
                </a:solidFill>
                <a:latin typeface="Canva Sans"/>
                <a:ea typeface="Calibri"/>
                <a:cs typeface="Arial"/>
              </a:rPr>
              <a:t>automatically fills in the text box if </a:t>
            </a:r>
            <a:r>
              <a:rPr lang="en-US" sz="2800" b="0" i="0" u="none" strike="noStrike" kern="1200" cap="none" spc="0" normalizeH="0" baseline="0" noProof="0">
                <a:ln>
                  <a:noFill/>
                </a:ln>
                <a:solidFill>
                  <a:srgbClr val="000000"/>
                </a:solidFill>
                <a:effectLst/>
                <a:uLnTx/>
                <a:uFillTx/>
                <a:latin typeface="Canva Sans"/>
                <a:ea typeface="Calibri"/>
                <a:cs typeface="Arial"/>
              </a:rPr>
              <a:t>the parent </a:t>
            </a:r>
            <a:r>
              <a:rPr lang="en-US" sz="2800">
                <a:solidFill>
                  <a:srgbClr val="000000"/>
                </a:solidFill>
                <a:latin typeface="Canva Sans"/>
                <a:ea typeface="Calibri"/>
                <a:cs typeface="Arial"/>
              </a:rPr>
              <a:t>used the link from the email. </a:t>
            </a:r>
          </a:p>
          <a:p>
            <a:pPr marL="0" marR="0" lvl="0" indent="0" algn="l" defTabSz="1371600">
              <a:lnSpc>
                <a:spcPct val="100000"/>
              </a:lnSpc>
              <a:spcBef>
                <a:spcPts val="0"/>
              </a:spcBef>
              <a:spcAft>
                <a:spcPts val="0"/>
              </a:spcAft>
              <a:buClrTx/>
              <a:buSzTx/>
              <a:buFontTx/>
              <a:buNone/>
              <a:tabLst/>
              <a:defRPr/>
            </a:pPr>
            <a:endParaRPr lang="en-US" sz="3200" b="0" i="0" u="none" strike="noStrike" kern="1200" cap="none" normalizeH="0" baseline="0" noProof="0">
              <a:ln>
                <a:noFill/>
              </a:ln>
              <a:solidFill>
                <a:srgbClr val="442D22"/>
              </a:solidFill>
              <a:effectLst/>
              <a:uLnTx/>
              <a:uFillTx/>
              <a:latin typeface="Canva Sans"/>
              <a:ea typeface="Calibri"/>
              <a:cs typeface="Arial"/>
            </a:endParaRPr>
          </a:p>
        </p:txBody>
      </p:sp>
      <p:sp>
        <p:nvSpPr>
          <p:cNvPr id="9" name="TextBox 8">
            <a:extLst>
              <a:ext uri="{FF2B5EF4-FFF2-40B4-BE49-F238E27FC236}">
                <a16:creationId xmlns:a16="http://schemas.microsoft.com/office/drawing/2014/main" id="{89463403-BA18-0103-A29F-08F8FDC09D22}"/>
              </a:ext>
            </a:extLst>
          </p:cNvPr>
          <p:cNvSpPr txBox="1"/>
          <p:nvPr/>
        </p:nvSpPr>
        <p:spPr>
          <a:xfrm>
            <a:off x="481108" y="460204"/>
            <a:ext cx="14687908"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Parent Accepts Invitation</a:t>
            </a:r>
            <a:endParaRPr lang="en-US" sz="7400" b="1">
              <a:latin typeface="Noto Serif Bold"/>
              <a:ea typeface="Noto Serif Bold"/>
              <a:cs typeface="Noto Serif Bold"/>
            </a:endParaRPr>
          </a:p>
        </p:txBody>
      </p:sp>
      <p:pic>
        <p:nvPicPr>
          <p:cNvPr id="4" name="Picture 3" descr="Screenshot of the Accept FAFSA Invitation page. The invitation code is appears in the text box for the parent to select “Submit.” If the parent needs to accept an invitation for a different year, they are informed they can go to “My Activity” to find any existing invitations for an earlier year’s FAFSA form. If the parent doesn’t have an invitation code, they are instructed to speak with the person who invited them to the form. ">
            <a:extLst>
              <a:ext uri="{FF2B5EF4-FFF2-40B4-BE49-F238E27FC236}">
                <a16:creationId xmlns:a16="http://schemas.microsoft.com/office/drawing/2014/main" id="{6A612912-3795-8681-126F-EBD8F6419DAF}"/>
              </a:ext>
            </a:extLst>
          </p:cNvPr>
          <p:cNvPicPr>
            <a:picLocks noChangeAspect="1"/>
          </p:cNvPicPr>
          <p:nvPr/>
        </p:nvPicPr>
        <p:blipFill>
          <a:blip r:embed="rId3"/>
          <a:stretch>
            <a:fillRect/>
          </a:stretch>
        </p:blipFill>
        <p:spPr>
          <a:xfrm>
            <a:off x="6614904" y="2022650"/>
            <a:ext cx="11677543" cy="6241700"/>
          </a:xfrm>
          <a:prstGeom prst="rect">
            <a:avLst/>
          </a:prstGeom>
        </p:spPr>
      </p:pic>
    </p:spTree>
    <p:extLst>
      <p:ext uri="{BB962C8B-B14F-4D97-AF65-F5344CB8AC3E}">
        <p14:creationId xmlns:p14="http://schemas.microsoft.com/office/powerpoint/2010/main" val="73885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5ED4-E7DB-3698-A65E-827D0E8BB78D}"/>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F17ADEA-6789-52F9-E28E-D30C60B5921D}"/>
              </a:ext>
            </a:extLst>
          </p:cNvPr>
          <p:cNvSpPr txBox="1">
            <a:spLocks noGrp="1"/>
          </p:cNvSpPr>
          <p:nvPr>
            <p:ph type="title" idx="4294967295"/>
          </p:nvPr>
        </p:nvSpPr>
        <p:spPr>
          <a:xfrm>
            <a:off x="982356" y="829185"/>
            <a:ext cx="17373600" cy="1374030"/>
          </a:xfrm>
          <a:prstGeom prst="rect">
            <a:avLst/>
          </a:prstGeom>
          <a:noFill/>
          <a:ln>
            <a:noFill/>
            <a:prstDash/>
          </a:ln>
          <a:effectLst/>
        </p:spPr>
        <p:txBody>
          <a:bodyPr rot="0" spcFirstLastPara="0" vertOverflow="overflow" horzOverflow="overflow" vert="horz" wrap="square" lIns="137160" tIns="68580" rIns="137160" bIns="68580" numCol="1" spcCol="0" rtlCol="0" fromWordArt="0" anchor="t" anchorCtr="0" forceAA="0" compatLnSpc="1">
            <a:prstTxWarp prst="textNoShape">
              <a:avLst/>
            </a:prstTxWarp>
            <a:no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defRPr/>
            </a:pPr>
            <a:r>
              <a:rPr lang="en-US" altLang="en-US" sz="5400">
                <a:highlight>
                  <a:srgbClr val="FFFFFF"/>
                </a:highlight>
                <a:latin typeface="Oswald"/>
              </a:rPr>
              <a:t> </a:t>
            </a:r>
            <a:r>
              <a:rPr lang="en-US" sz="7400" b="1" cap="none" spc="0">
                <a:solidFill>
                  <a:srgbClr val="442D22"/>
                </a:solidFill>
                <a:highlight>
                  <a:srgbClr val="FFFFFF"/>
                </a:highlight>
                <a:latin typeface="Noto Serif Bold"/>
                <a:ea typeface="Noto Serif Bold"/>
                <a:cs typeface="Noto Serif Bold"/>
              </a:rPr>
              <a:t>Parent Accepts Invitation</a:t>
            </a:r>
            <a:r>
              <a:rPr lang="en-US" altLang="en-US" sz="5400">
                <a:highlight>
                  <a:srgbClr val="FFFFFF"/>
                </a:highlight>
                <a:latin typeface="Oswald"/>
              </a:rPr>
              <a:t> </a:t>
            </a:r>
            <a:r>
              <a:rPr lang="en-US" altLang="en-US" sz="5400" cap="none" spc="0">
                <a:highlight>
                  <a:srgbClr val="FFFFFF"/>
                </a:highlight>
                <a:latin typeface="Oswald"/>
              </a:rPr>
              <a:t>(Continued)</a:t>
            </a:r>
            <a:endParaRPr lang="en-US" altLang="en-US" sz="5400" b="1" i="0" u="none" strike="noStrike" kern="1200" cap="none" spc="0" normalizeH="0" baseline="0" noProof="0">
              <a:ln>
                <a:noFill/>
              </a:ln>
              <a:effectLst/>
              <a:highlight>
                <a:srgbClr val="FFFFFF"/>
              </a:highlight>
              <a:uLnTx/>
              <a:uFillTx/>
              <a:latin typeface="Oswald"/>
            </a:endParaRPr>
          </a:p>
        </p:txBody>
      </p:sp>
      <p:sp>
        <p:nvSpPr>
          <p:cNvPr id="2" name="TextBox 1">
            <a:extLst>
              <a:ext uri="{FF2B5EF4-FFF2-40B4-BE49-F238E27FC236}">
                <a16:creationId xmlns:a16="http://schemas.microsoft.com/office/drawing/2014/main" id="{6163E942-50B7-4CD6-F665-381D243DF507}"/>
              </a:ext>
            </a:extLst>
          </p:cNvPr>
          <p:cNvSpPr txBox="1"/>
          <p:nvPr/>
        </p:nvSpPr>
        <p:spPr>
          <a:xfrm>
            <a:off x="1042149" y="2591921"/>
            <a:ext cx="6371022" cy="5886611"/>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nSpc>
                <a:spcPct val="150000"/>
              </a:lnSpc>
            </a:pPr>
            <a:r>
              <a:rPr lang="en-US" sz="2800">
                <a:latin typeface="Canva Sans"/>
                <a:cs typeface="Arial"/>
              </a:rPr>
              <a:t>When the parent selects "Submit," a pop-up window appears, confirming the student’s name and reminding the parent that their personal information is needed to fill out the student’s FAFSA</a:t>
            </a:r>
            <a:r>
              <a:rPr lang="en-US" sz="2800" baseline="30000">
                <a:latin typeface="Canva Sans"/>
                <a:cs typeface="Arial"/>
              </a:rPr>
              <a:t>®</a:t>
            </a:r>
            <a:r>
              <a:rPr lang="en-US" sz="2800">
                <a:latin typeface="Canva Sans"/>
                <a:cs typeface="Arial"/>
              </a:rPr>
              <a:t> form. The parent selects "Accept" to agree to sharing their information and enters the FAFSA form. </a:t>
            </a:r>
            <a:endParaRPr lang="en-US" sz="2800">
              <a:latin typeface="Canva Sans"/>
            </a:endParaRPr>
          </a:p>
        </p:txBody>
      </p:sp>
      <p:pic>
        <p:nvPicPr>
          <p:cNvPr id="6" name="Picture 5" descr="Screenshot of the pop-up window that appears after the parent selects “Submit.” The parent is informed that by accepting this invitation, they agree to share their information on the FAFSA form. The parent has the option to “Accept” or “Decline.” ">
            <a:extLst>
              <a:ext uri="{FF2B5EF4-FFF2-40B4-BE49-F238E27FC236}">
                <a16:creationId xmlns:a16="http://schemas.microsoft.com/office/drawing/2014/main" id="{7ED1FBC6-5EB7-C026-0955-FD6A0A9611D5}"/>
              </a:ext>
            </a:extLst>
          </p:cNvPr>
          <p:cNvPicPr>
            <a:picLocks noChangeAspect="1"/>
          </p:cNvPicPr>
          <p:nvPr/>
        </p:nvPicPr>
        <p:blipFill>
          <a:blip r:embed="rId3"/>
          <a:stretch>
            <a:fillRect/>
          </a:stretch>
        </p:blipFill>
        <p:spPr>
          <a:xfrm>
            <a:off x="8144714" y="2184680"/>
            <a:ext cx="9101138" cy="6598973"/>
          </a:xfrm>
          <a:prstGeom prst="rect">
            <a:avLst/>
          </a:prstGeom>
          <a:ln>
            <a:solidFill>
              <a:schemeClr val="accent1"/>
            </a:solidFill>
          </a:ln>
        </p:spPr>
      </p:pic>
      <p:sp>
        <p:nvSpPr>
          <p:cNvPr id="3" name="Slide Number Placeholder 4">
            <a:extLst>
              <a:ext uri="{FF2B5EF4-FFF2-40B4-BE49-F238E27FC236}">
                <a16:creationId xmlns:a16="http://schemas.microsoft.com/office/drawing/2014/main" id="{56259304-EA72-771B-3719-36EA5606BDF7}"/>
              </a:ext>
              <a:ext uri="{C183D7F6-B498-43B3-948B-1728B52AA6E4}">
                <adec:decorative xmlns:adec="http://schemas.microsoft.com/office/drawing/2017/decorative" val="1"/>
              </a:ext>
            </a:extLst>
          </p:cNvPr>
          <p:cNvSpPr>
            <a:spLocks noGrp="1"/>
          </p:cNvSpPr>
          <p:nvPr>
            <p:ph type="sldNum" sz="quarter" idx="4"/>
          </p:nvPr>
        </p:nvSpPr>
        <p:spPr>
          <a:xfrm>
            <a:off x="17166434" y="9451848"/>
            <a:ext cx="874503" cy="599409"/>
          </a:xfrm>
        </p:spPr>
        <p:txBody>
          <a:bodyPr/>
          <a:lstStyle>
            <a:defPPr>
              <a:defRPr lang="en-US"/>
            </a:defPPr>
            <a:lvl1pPr marL="0" algn="l" defTabSz="2057400" rtl="0" eaLnBrk="1" latinLnBrk="0" hangingPunct="1">
              <a:defRPr sz="4050" kern="1200">
                <a:solidFill>
                  <a:schemeClr val="tx1"/>
                </a:solidFill>
                <a:latin typeface="+mn-lt"/>
                <a:ea typeface="+mn-ea"/>
                <a:cs typeface="+mn-cs"/>
              </a:defRPr>
            </a:lvl1pPr>
            <a:lvl2pPr marL="1028700" algn="l" defTabSz="2057400" rtl="0" eaLnBrk="1" latinLnBrk="0" hangingPunct="1">
              <a:defRPr sz="4050" kern="1200">
                <a:solidFill>
                  <a:schemeClr val="tx1"/>
                </a:solidFill>
                <a:latin typeface="+mn-lt"/>
                <a:ea typeface="+mn-ea"/>
                <a:cs typeface="+mn-cs"/>
              </a:defRPr>
            </a:lvl2pPr>
            <a:lvl3pPr marL="2057400" algn="l" defTabSz="2057400" rtl="0" eaLnBrk="1" latinLnBrk="0" hangingPunct="1">
              <a:defRPr sz="4050" kern="1200">
                <a:solidFill>
                  <a:schemeClr val="tx1"/>
                </a:solidFill>
                <a:latin typeface="+mn-lt"/>
                <a:ea typeface="+mn-ea"/>
                <a:cs typeface="+mn-cs"/>
              </a:defRPr>
            </a:lvl3pPr>
            <a:lvl4pPr marL="3086100" algn="l" defTabSz="2057400" rtl="0" eaLnBrk="1" latinLnBrk="0" hangingPunct="1">
              <a:defRPr sz="4050" kern="1200">
                <a:solidFill>
                  <a:schemeClr val="tx1"/>
                </a:solidFill>
                <a:latin typeface="+mn-lt"/>
                <a:ea typeface="+mn-ea"/>
                <a:cs typeface="+mn-cs"/>
              </a:defRPr>
            </a:lvl4pPr>
            <a:lvl5pPr marL="4114800" algn="l" defTabSz="2057400" rtl="0" eaLnBrk="1" latinLnBrk="0" hangingPunct="1">
              <a:defRPr sz="4050" kern="1200">
                <a:solidFill>
                  <a:schemeClr val="tx1"/>
                </a:solidFill>
                <a:latin typeface="+mn-lt"/>
                <a:ea typeface="+mn-ea"/>
                <a:cs typeface="+mn-cs"/>
              </a:defRPr>
            </a:lvl5pPr>
            <a:lvl6pPr marL="5143500" algn="l" defTabSz="2057400" rtl="0" eaLnBrk="1" latinLnBrk="0" hangingPunct="1">
              <a:defRPr sz="4050" kern="1200">
                <a:solidFill>
                  <a:schemeClr val="tx1"/>
                </a:solidFill>
                <a:latin typeface="+mn-lt"/>
                <a:ea typeface="+mn-ea"/>
                <a:cs typeface="+mn-cs"/>
              </a:defRPr>
            </a:lvl6pPr>
            <a:lvl7pPr marL="6172200" algn="l" defTabSz="2057400" rtl="0" eaLnBrk="1" latinLnBrk="0" hangingPunct="1">
              <a:defRPr sz="4050" kern="1200">
                <a:solidFill>
                  <a:schemeClr val="tx1"/>
                </a:solidFill>
                <a:latin typeface="+mn-lt"/>
                <a:ea typeface="+mn-ea"/>
                <a:cs typeface="+mn-cs"/>
              </a:defRPr>
            </a:lvl7pPr>
            <a:lvl8pPr marL="7200900" algn="l" defTabSz="2057400" rtl="0" eaLnBrk="1" latinLnBrk="0" hangingPunct="1">
              <a:defRPr sz="4050" kern="1200">
                <a:solidFill>
                  <a:schemeClr val="tx1"/>
                </a:solidFill>
                <a:latin typeface="+mn-lt"/>
                <a:ea typeface="+mn-ea"/>
                <a:cs typeface="+mn-cs"/>
              </a:defRPr>
            </a:lvl8pPr>
            <a:lvl9pPr marL="8229600" algn="l" defTabSz="2057400" rtl="0" eaLnBrk="1" latinLnBrk="0" hangingPunct="1">
              <a:defRPr sz="4050" kern="1200">
                <a:solidFill>
                  <a:schemeClr val="tx1"/>
                </a:solidFill>
                <a:latin typeface="+mn-lt"/>
                <a:ea typeface="+mn-ea"/>
                <a:cs typeface="+mn-cs"/>
              </a:defRPr>
            </a:lvl9pPr>
          </a:lstStyle>
          <a:p>
            <a:endParaRPr lang="en-US">
              <a:ea typeface="Calibri"/>
              <a:cs typeface="Calibri"/>
            </a:endParaRPr>
          </a:p>
        </p:txBody>
      </p:sp>
    </p:spTree>
    <p:extLst>
      <p:ext uri="{BB962C8B-B14F-4D97-AF65-F5344CB8AC3E}">
        <p14:creationId xmlns:p14="http://schemas.microsoft.com/office/powerpoint/2010/main" val="2657844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10708" y="653042"/>
            <a:ext cx="8666584" cy="8980916"/>
          </a:xfrm>
          <a:custGeom>
            <a:avLst/>
            <a:gdLst/>
            <a:ahLst/>
            <a:cxnLst/>
            <a:rect l="l" t="t" r="r" b="b"/>
            <a:pathLst>
              <a:path w="8666584" h="8980916">
                <a:moveTo>
                  <a:pt x="0" y="0"/>
                </a:moveTo>
                <a:lnTo>
                  <a:pt x="8666584" y="0"/>
                </a:lnTo>
                <a:lnTo>
                  <a:pt x="8666584" y="8980916"/>
                </a:lnTo>
                <a:lnTo>
                  <a:pt x="0" y="89809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500756" y="876807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2581461" y="4314823"/>
            <a:ext cx="13429878" cy="1661993"/>
          </a:xfrm>
          <a:prstGeom prst="rect">
            <a:avLst/>
          </a:prstGeom>
        </p:spPr>
        <p:txBody>
          <a:bodyPr wrap="square" lIns="0" tIns="0" rIns="0" bIns="0" rtlCol="0" anchor="t">
            <a:spAutoFit/>
          </a:bodyPr>
          <a:lstStyle/>
          <a:p>
            <a:pPr algn="ctr">
              <a:spcBef>
                <a:spcPct val="0"/>
              </a:spcBef>
            </a:pPr>
            <a:r>
              <a:rPr lang="en-US" sz="5400" b="1">
                <a:solidFill>
                  <a:srgbClr val="442D22"/>
                </a:solidFill>
                <a:latin typeface="Noto Serif Bold"/>
                <a:ea typeface="Noto Serif Bold"/>
                <a:cs typeface="Noto Serif Bold"/>
                <a:sym typeface="Noto Serif Bold"/>
              </a:rPr>
              <a:t>WHAT IF I CAN'T PROVIDE PARENT INFORMATION?</a:t>
            </a:r>
            <a:endParaRPr lang="en-US" sz="5400">
              <a:cs typeface="Calibri"/>
            </a:endParaRPr>
          </a:p>
        </p:txBody>
      </p:sp>
    </p:spTree>
    <p:extLst>
      <p:ext uri="{BB962C8B-B14F-4D97-AF65-F5344CB8AC3E}">
        <p14:creationId xmlns:p14="http://schemas.microsoft.com/office/powerpoint/2010/main" val="6149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23D8B001-7068-48A6-CE25-E1E0B5BBEE7C}"/>
              </a:ext>
            </a:extLst>
          </p:cNvPr>
          <p:cNvSpPr txBox="1">
            <a:spLocks/>
          </p:cNvSpPr>
          <p:nvPr/>
        </p:nvSpPr>
        <p:spPr>
          <a:xfrm>
            <a:off x="490250" y="1719395"/>
            <a:ext cx="7391878" cy="7384445"/>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nSpc>
                <a:spcPct val="120000"/>
              </a:lnSpc>
            </a:pPr>
            <a:r>
              <a:rPr lang="en-US" sz="3200">
                <a:solidFill>
                  <a:srgbClr val="442D22"/>
                </a:solidFill>
                <a:latin typeface="Canva Sans"/>
                <a:ea typeface="+mn-lt"/>
                <a:cs typeface="+mn-lt"/>
              </a:rPr>
              <a:t>Students are </a:t>
            </a:r>
            <a:r>
              <a:rPr lang="en-US" sz="3200" b="1" u="sng">
                <a:solidFill>
                  <a:srgbClr val="442D22"/>
                </a:solidFill>
                <a:latin typeface="Canva Sans"/>
                <a:ea typeface="+mn-lt"/>
                <a:cs typeface="+mn-lt"/>
              </a:rPr>
              <a:t>not</a:t>
            </a:r>
            <a:r>
              <a:rPr lang="en-US" sz="3200">
                <a:solidFill>
                  <a:srgbClr val="442D22"/>
                </a:solidFill>
                <a:latin typeface="Canva Sans"/>
                <a:ea typeface="+mn-lt"/>
                <a:cs typeface="+mn-lt"/>
              </a:rPr>
              <a:t> required to report parent information if they:</a:t>
            </a:r>
          </a:p>
          <a:p>
            <a:pPr marL="428625" indent="-428625">
              <a:buFont typeface="Arial" panose="020B0604020202020204" pitchFamily="34" charset="0"/>
              <a:buChar char="•"/>
            </a:pPr>
            <a:r>
              <a:rPr lang="en-PH" sz="3200">
                <a:solidFill>
                  <a:srgbClr val="442D22"/>
                </a:solidFill>
                <a:latin typeface="Canva Sans"/>
                <a:ea typeface="Noto Serif Bold"/>
                <a:cs typeface="Noto Serif Bold"/>
              </a:rPr>
              <a:t>Were born before January 1, 2003</a:t>
            </a:r>
          </a:p>
          <a:p>
            <a:pPr marL="428625" indent="-428625">
              <a:buFont typeface="Arial" panose="020B0604020202020204" pitchFamily="34" charset="0"/>
              <a:buChar char="•"/>
            </a:pPr>
            <a:r>
              <a:rPr lang="en-PH" sz="3200">
                <a:solidFill>
                  <a:srgbClr val="442D22"/>
                </a:solidFill>
                <a:latin typeface="Canva Sans"/>
                <a:ea typeface="Noto Serif Bold"/>
                <a:cs typeface="Noto Serif Bold"/>
              </a:rPr>
              <a:t>Are married</a:t>
            </a:r>
          </a:p>
          <a:p>
            <a:pPr marL="428625" indent="-428625">
              <a:buFont typeface="Arial" panose="020B0604020202020204" pitchFamily="34" charset="0"/>
              <a:buChar char="•"/>
            </a:pPr>
            <a:r>
              <a:rPr lang="en-PH" sz="3200">
                <a:solidFill>
                  <a:srgbClr val="442D22"/>
                </a:solidFill>
                <a:latin typeface="Canva Sans"/>
                <a:ea typeface="Noto Serif Bold"/>
                <a:cs typeface="Noto Serif Bold"/>
              </a:rPr>
              <a:t>Are active duty/Veteran of US Armed Forces</a:t>
            </a:r>
          </a:p>
          <a:p>
            <a:pPr marL="428625" indent="-428625">
              <a:buFont typeface="Arial" panose="020B0604020202020204" pitchFamily="34" charset="0"/>
              <a:buChar char="•"/>
            </a:pPr>
            <a:r>
              <a:rPr lang="en-PH" sz="3200">
                <a:solidFill>
                  <a:srgbClr val="442D22"/>
                </a:solidFill>
                <a:latin typeface="Canva Sans"/>
                <a:ea typeface="Noto Serif Bold"/>
                <a:cs typeface="Noto Serif Bold"/>
              </a:rPr>
              <a:t>Have children or other dependents</a:t>
            </a:r>
          </a:p>
          <a:p>
            <a:pPr marL="428625" indent="-428625">
              <a:buFont typeface="Arial" panose="020B0604020202020204" pitchFamily="34" charset="0"/>
              <a:buChar char="•"/>
            </a:pPr>
            <a:r>
              <a:rPr lang="en-PH" sz="3200">
                <a:solidFill>
                  <a:srgbClr val="442D22"/>
                </a:solidFill>
                <a:latin typeface="Canva Sans"/>
                <a:ea typeface="Noto Serif Bold"/>
                <a:cs typeface="Noto Serif Bold"/>
              </a:rPr>
              <a:t>Were an Orphan/Ward of the Court/in Foster care at some point since age 13</a:t>
            </a:r>
          </a:p>
          <a:p>
            <a:pPr marL="428625" indent="-428625">
              <a:buFont typeface="Arial" panose="020B0604020202020204" pitchFamily="34" charset="0"/>
              <a:buChar char="•"/>
            </a:pPr>
            <a:r>
              <a:rPr lang="en-PH" sz="3200">
                <a:solidFill>
                  <a:srgbClr val="442D22"/>
                </a:solidFill>
                <a:latin typeface="Canva Sans"/>
                <a:ea typeface="Noto Serif Bold"/>
                <a:cs typeface="Noto Serif Bold"/>
              </a:rPr>
              <a:t>Are an emancipated minor </a:t>
            </a:r>
          </a:p>
          <a:p>
            <a:pPr marL="428625" indent="-428625">
              <a:buFont typeface="Arial" panose="020B0604020202020204" pitchFamily="34" charset="0"/>
              <a:buChar char="•"/>
            </a:pPr>
            <a:r>
              <a:rPr lang="en-PH" sz="3200">
                <a:solidFill>
                  <a:srgbClr val="442D22"/>
                </a:solidFill>
                <a:latin typeface="Canva Sans"/>
                <a:ea typeface="Noto Serif Bold"/>
                <a:cs typeface="Noto Serif Bold"/>
              </a:rPr>
              <a:t>Are in a legal guardianship situation</a:t>
            </a:r>
          </a:p>
          <a:p>
            <a:pPr marL="428625" indent="-428625">
              <a:buFont typeface="Arial" panose="020B0604020202020204" pitchFamily="34" charset="0"/>
              <a:buChar char="•"/>
            </a:pPr>
            <a:r>
              <a:rPr lang="en-PH" sz="3200">
                <a:solidFill>
                  <a:srgbClr val="442D22"/>
                </a:solidFill>
                <a:latin typeface="Canva Sans"/>
                <a:ea typeface="Noto Serif Bold"/>
                <a:cs typeface="Noto Serif Bold"/>
              </a:rPr>
              <a:t>Are homeless/at risk of being homeless</a:t>
            </a:r>
            <a:endParaRPr lang="en-US" sz="3200">
              <a:solidFill>
                <a:srgbClr val="442D22"/>
              </a:solidFill>
              <a:latin typeface="Canva Sans"/>
              <a:ea typeface="Noto Serif Bold"/>
              <a:cs typeface="Noto Serif Bold"/>
            </a:endParaRPr>
          </a:p>
        </p:txBody>
      </p:sp>
      <p:sp>
        <p:nvSpPr>
          <p:cNvPr id="8" name="TextBox 7">
            <a:extLst>
              <a:ext uri="{FF2B5EF4-FFF2-40B4-BE49-F238E27FC236}">
                <a16:creationId xmlns:a16="http://schemas.microsoft.com/office/drawing/2014/main" id="{933C5D9B-A9D4-9786-F5B4-6AF08AB0A35D}"/>
              </a:ext>
            </a:extLst>
          </p:cNvPr>
          <p:cNvSpPr txBox="1"/>
          <p:nvPr/>
        </p:nvSpPr>
        <p:spPr>
          <a:xfrm>
            <a:off x="481108" y="460204"/>
            <a:ext cx="14687908"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Remember</a:t>
            </a:r>
            <a:endParaRPr lang="en-US"/>
          </a:p>
        </p:txBody>
      </p:sp>
      <p:pic>
        <p:nvPicPr>
          <p:cNvPr id="3" name="Picture 2" descr="A screenshot of a computer&#10;&#10;AI-generated content may be incorrect.">
            <a:extLst>
              <a:ext uri="{FF2B5EF4-FFF2-40B4-BE49-F238E27FC236}">
                <a16:creationId xmlns:a16="http://schemas.microsoft.com/office/drawing/2014/main" id="{59E31F96-040F-F800-F625-8F136B546959}"/>
              </a:ext>
            </a:extLst>
          </p:cNvPr>
          <p:cNvPicPr>
            <a:picLocks noChangeAspect="1"/>
          </p:cNvPicPr>
          <p:nvPr/>
        </p:nvPicPr>
        <p:blipFill>
          <a:blip r:embed="rId3"/>
          <a:stretch>
            <a:fillRect/>
          </a:stretch>
        </p:blipFill>
        <p:spPr>
          <a:xfrm>
            <a:off x="8234363" y="1393581"/>
            <a:ext cx="9820275" cy="4305300"/>
          </a:xfrm>
          <a:prstGeom prst="rect">
            <a:avLst/>
          </a:prstGeom>
        </p:spPr>
      </p:pic>
      <p:pic>
        <p:nvPicPr>
          <p:cNvPr id="6" name="Picture 5">
            <a:extLst>
              <a:ext uri="{FF2B5EF4-FFF2-40B4-BE49-F238E27FC236}">
                <a16:creationId xmlns:a16="http://schemas.microsoft.com/office/drawing/2014/main" id="{7BFC244C-47A4-2DE7-0152-9FD4285C1F13}"/>
              </a:ext>
            </a:extLst>
          </p:cNvPr>
          <p:cNvPicPr>
            <a:picLocks noChangeAspect="1"/>
          </p:cNvPicPr>
          <p:nvPr/>
        </p:nvPicPr>
        <p:blipFill>
          <a:blip r:embed="rId4"/>
          <a:stretch>
            <a:fillRect/>
          </a:stretch>
        </p:blipFill>
        <p:spPr>
          <a:xfrm>
            <a:off x="8236196" y="5971442"/>
            <a:ext cx="9816612" cy="4000502"/>
          </a:xfrm>
          <a:prstGeom prst="rect">
            <a:avLst/>
          </a:prstGeom>
        </p:spPr>
      </p:pic>
    </p:spTree>
    <p:extLst>
      <p:ext uri="{BB962C8B-B14F-4D97-AF65-F5344CB8AC3E}">
        <p14:creationId xmlns:p14="http://schemas.microsoft.com/office/powerpoint/2010/main" val="397245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survey&#10;&#10;Description automatically generated">
            <a:extLst>
              <a:ext uri="{FF2B5EF4-FFF2-40B4-BE49-F238E27FC236}">
                <a16:creationId xmlns:a16="http://schemas.microsoft.com/office/drawing/2014/main" id="{8D4591AB-8F4E-E821-1C67-52F4467E8782}"/>
              </a:ext>
            </a:extLst>
          </p:cNvPr>
          <p:cNvPicPr>
            <a:picLocks noChangeAspect="1"/>
          </p:cNvPicPr>
          <p:nvPr/>
        </p:nvPicPr>
        <p:blipFill>
          <a:blip r:embed="rId3"/>
          <a:stretch>
            <a:fillRect/>
          </a:stretch>
        </p:blipFill>
        <p:spPr>
          <a:xfrm>
            <a:off x="1560100" y="3125801"/>
            <a:ext cx="7754109" cy="6700995"/>
          </a:xfrm>
          <a:prstGeom prst="rect">
            <a:avLst/>
          </a:prstGeom>
          <a:ln>
            <a:solidFill>
              <a:schemeClr val="tx1"/>
            </a:solidFill>
          </a:ln>
        </p:spPr>
      </p:pic>
      <p:sp>
        <p:nvSpPr>
          <p:cNvPr id="16" name="Text Placeholder 4">
            <a:extLst>
              <a:ext uri="{FF2B5EF4-FFF2-40B4-BE49-F238E27FC236}">
                <a16:creationId xmlns:a16="http://schemas.microsoft.com/office/drawing/2014/main" id="{23D8B001-7068-48A6-CE25-E1E0B5BBEE7C}"/>
              </a:ext>
            </a:extLst>
          </p:cNvPr>
          <p:cNvSpPr txBox="1">
            <a:spLocks/>
          </p:cNvSpPr>
          <p:nvPr/>
        </p:nvSpPr>
        <p:spPr>
          <a:xfrm>
            <a:off x="413804" y="1719395"/>
            <a:ext cx="17215825" cy="5318876"/>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nSpc>
                <a:spcPct val="120000"/>
              </a:lnSpc>
            </a:pPr>
            <a:r>
              <a:rPr lang="en-US" sz="3200">
                <a:solidFill>
                  <a:srgbClr val="442D22"/>
                </a:solidFill>
                <a:effectLst/>
                <a:latin typeface="Canva Sans"/>
                <a:ea typeface="Times New Roman" panose="02020603050405020304" pitchFamily="18" charset="0"/>
                <a:cs typeface="Noto Serif Bold"/>
              </a:rPr>
              <a:t>Students who indicate they are homeless on the FAFSA are considered Provisionally Independent and the school must follow up within 60 days of enrollment. </a:t>
            </a:r>
          </a:p>
        </p:txBody>
      </p:sp>
      <p:pic>
        <p:nvPicPr>
          <p:cNvPr id="6" name="Picture 5">
            <a:extLst>
              <a:ext uri="{FF2B5EF4-FFF2-40B4-BE49-F238E27FC236}">
                <a16:creationId xmlns:a16="http://schemas.microsoft.com/office/drawing/2014/main" id="{7F3FF76D-8B50-7A65-12C3-246BF4CF1572}"/>
              </a:ext>
            </a:extLst>
          </p:cNvPr>
          <p:cNvPicPr>
            <a:picLocks noChangeAspect="1"/>
          </p:cNvPicPr>
          <p:nvPr/>
        </p:nvPicPr>
        <p:blipFill>
          <a:blip r:embed="rId4"/>
          <a:srcRect l="54" b="4255"/>
          <a:stretch/>
        </p:blipFill>
        <p:spPr>
          <a:xfrm>
            <a:off x="10288811" y="3125801"/>
            <a:ext cx="6690346" cy="1848182"/>
          </a:xfrm>
          <a:prstGeom prst="rect">
            <a:avLst/>
          </a:prstGeom>
          <a:ln>
            <a:solidFill>
              <a:srgbClr val="442D22"/>
            </a:solidFill>
          </a:ln>
        </p:spPr>
      </p:pic>
      <p:sp>
        <p:nvSpPr>
          <p:cNvPr id="9" name="TextBox 8">
            <a:extLst>
              <a:ext uri="{FF2B5EF4-FFF2-40B4-BE49-F238E27FC236}">
                <a16:creationId xmlns:a16="http://schemas.microsoft.com/office/drawing/2014/main" id="{F070B9A9-445D-AF78-A776-66AB7CD6CD6F}"/>
              </a:ext>
            </a:extLst>
          </p:cNvPr>
          <p:cNvSpPr txBox="1"/>
          <p:nvPr/>
        </p:nvSpPr>
        <p:spPr>
          <a:xfrm>
            <a:off x="481108" y="460204"/>
            <a:ext cx="14687908"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Homeless Students</a:t>
            </a:r>
            <a:endParaRPr lang="en-US"/>
          </a:p>
        </p:txBody>
      </p:sp>
      <p:sp>
        <p:nvSpPr>
          <p:cNvPr id="3" name="Freeform 3">
            <a:extLst>
              <a:ext uri="{FF2B5EF4-FFF2-40B4-BE49-F238E27FC236}">
                <a16:creationId xmlns:a16="http://schemas.microsoft.com/office/drawing/2014/main" id="{B2643BBE-63BE-8BE5-39C3-5C269349E2A3}"/>
              </a:ext>
            </a:extLst>
          </p:cNvPr>
          <p:cNvSpPr>
            <a:spLocks noChangeAspect="1"/>
          </p:cNvSpPr>
          <p:nvPr/>
        </p:nvSpPr>
        <p:spPr>
          <a:xfrm rot="5400000" flipH="1">
            <a:off x="17155221" y="-1058128"/>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B00AD11C-8D6D-A4A6-6947-EFA5C6C84477}"/>
              </a:ext>
            </a:extLst>
          </p:cNvPr>
          <p:cNvPicPr>
            <a:picLocks noChangeAspect="1"/>
          </p:cNvPicPr>
          <p:nvPr/>
        </p:nvPicPr>
        <p:blipFill>
          <a:blip r:embed="rId7"/>
          <a:stretch>
            <a:fillRect/>
          </a:stretch>
        </p:blipFill>
        <p:spPr>
          <a:xfrm>
            <a:off x="10285227" y="5299941"/>
            <a:ext cx="6693926" cy="4689656"/>
          </a:xfrm>
          <a:prstGeom prst="rect">
            <a:avLst/>
          </a:prstGeom>
          <a:ln>
            <a:solidFill>
              <a:srgbClr val="442D22"/>
            </a:solidFill>
          </a:ln>
        </p:spPr>
      </p:pic>
      <p:sp>
        <p:nvSpPr>
          <p:cNvPr id="8" name="Rectangle: Rounded Corners 7">
            <a:extLst>
              <a:ext uri="{FF2B5EF4-FFF2-40B4-BE49-F238E27FC236}">
                <a16:creationId xmlns:a16="http://schemas.microsoft.com/office/drawing/2014/main" id="{F24973A7-2D04-CF60-DCFE-CE51A5AF47A3}"/>
              </a:ext>
            </a:extLst>
          </p:cNvPr>
          <p:cNvSpPr/>
          <p:nvPr/>
        </p:nvSpPr>
        <p:spPr>
          <a:xfrm>
            <a:off x="1635313" y="6315741"/>
            <a:ext cx="7483287" cy="2726660"/>
          </a:xfrm>
          <a:prstGeom prst="roundRect">
            <a:avLst/>
          </a:prstGeom>
          <a:noFill/>
          <a:ln w="38100">
            <a:solidFill>
              <a:srgbClr val="FFCE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D530FC08-062D-0A6A-0AEA-648A61215231}"/>
              </a:ext>
            </a:extLst>
          </p:cNvPr>
          <p:cNvCxnSpPr>
            <a:stCxn id="8" idx="3"/>
            <a:endCxn id="6" idx="1"/>
          </p:cNvCxnSpPr>
          <p:nvPr/>
        </p:nvCxnSpPr>
        <p:spPr>
          <a:xfrm flipV="1">
            <a:off x="9118600" y="4049892"/>
            <a:ext cx="1170211" cy="3629179"/>
          </a:xfrm>
          <a:prstGeom prst="bentConnector3">
            <a:avLst>
              <a:gd name="adj1" fmla="val 50000"/>
            </a:avLst>
          </a:prstGeom>
          <a:ln w="38100">
            <a:solidFill>
              <a:srgbClr val="FFCE05"/>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AA232AC5-FC00-9B66-8322-BB8F9BB60DE6}"/>
              </a:ext>
            </a:extLst>
          </p:cNvPr>
          <p:cNvSpPr/>
          <p:nvPr/>
        </p:nvSpPr>
        <p:spPr>
          <a:xfrm>
            <a:off x="1635312" y="9183758"/>
            <a:ext cx="7483287" cy="526124"/>
          </a:xfrm>
          <a:prstGeom prst="roundRect">
            <a:avLst/>
          </a:prstGeom>
          <a:noFill/>
          <a:ln w="38100">
            <a:solidFill>
              <a:srgbClr val="FFCE0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or: Elbow 13">
            <a:extLst>
              <a:ext uri="{FF2B5EF4-FFF2-40B4-BE49-F238E27FC236}">
                <a16:creationId xmlns:a16="http://schemas.microsoft.com/office/drawing/2014/main" id="{35A77615-40EA-5160-E525-552CD025F37D}"/>
              </a:ext>
            </a:extLst>
          </p:cNvPr>
          <p:cNvCxnSpPr>
            <a:stCxn id="12" idx="3"/>
            <a:endCxn id="7" idx="1"/>
          </p:cNvCxnSpPr>
          <p:nvPr/>
        </p:nvCxnSpPr>
        <p:spPr>
          <a:xfrm flipV="1">
            <a:off x="9118599" y="7644769"/>
            <a:ext cx="1166628" cy="1802051"/>
          </a:xfrm>
          <a:prstGeom prst="bentConnector3">
            <a:avLst>
              <a:gd name="adj1" fmla="val 83002"/>
            </a:avLst>
          </a:prstGeom>
          <a:ln w="38100">
            <a:solidFill>
              <a:srgbClr val="FFCE0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13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E1A1D63-7CE2-4D46-96EB-9C31FFA2F5AE}"/>
              </a:ext>
            </a:extLst>
          </p:cNvPr>
          <p:cNvSpPr txBox="1"/>
          <p:nvPr/>
        </p:nvSpPr>
        <p:spPr>
          <a:xfrm>
            <a:off x="481108" y="1732167"/>
            <a:ext cx="17569148" cy="8797793"/>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nSpc>
                <a:spcPct val="120000"/>
              </a:lnSpc>
            </a:pPr>
            <a:r>
              <a:rPr lang="en-US" sz="2600" b="1">
                <a:solidFill>
                  <a:srgbClr val="442D22"/>
                </a:solidFill>
                <a:latin typeface="Canva Sans"/>
                <a:ea typeface="+mn-lt"/>
                <a:cs typeface="+mn-lt"/>
              </a:rPr>
              <a:t>Who can make a homeless determination?</a:t>
            </a:r>
            <a:endParaRPr lang="en-US" sz="2600">
              <a:latin typeface="Canva Sans"/>
            </a:endParaRPr>
          </a:p>
          <a:p>
            <a:pPr marL="428625" indent="-428625">
              <a:buFont typeface="Arial" panose="020B0604020202020204" pitchFamily="34" charset="0"/>
              <a:buChar char="•"/>
            </a:pPr>
            <a:r>
              <a:rPr lang="en-PH" sz="2600">
                <a:solidFill>
                  <a:srgbClr val="442D22"/>
                </a:solidFill>
                <a:latin typeface="Canva Sans"/>
                <a:ea typeface="Noto Serif Bold"/>
                <a:cs typeface="Noto Serif Bold"/>
              </a:rPr>
              <a:t>Director/Designee of an emergency/transitional shelter, street outreach program, drop-in center, or other program serving those experiencing homelessness</a:t>
            </a:r>
          </a:p>
          <a:p>
            <a:pPr marL="428625" indent="-428625">
              <a:buFont typeface="Arial" panose="020B0604020202020204" pitchFamily="34" charset="0"/>
              <a:buChar char="•"/>
            </a:pPr>
            <a:r>
              <a:rPr lang="en-PH" sz="2600">
                <a:solidFill>
                  <a:srgbClr val="442D22"/>
                </a:solidFill>
                <a:latin typeface="Canva Sans"/>
                <a:ea typeface="Noto Serif Bold"/>
                <a:cs typeface="Noto Serif Bold"/>
              </a:rPr>
              <a:t>High School/District Homeless Liaison or designee – McKinney-Vento Representative </a:t>
            </a:r>
          </a:p>
          <a:p>
            <a:pPr marL="428625" indent="-428625">
              <a:buFont typeface="Arial" panose="020B0604020202020204" pitchFamily="34" charset="0"/>
              <a:buChar char="•"/>
            </a:pPr>
            <a:r>
              <a:rPr lang="en-PH" sz="2600">
                <a:solidFill>
                  <a:srgbClr val="442D22"/>
                </a:solidFill>
                <a:latin typeface="Canva Sans"/>
                <a:ea typeface="Noto Serif Bold"/>
                <a:cs typeface="Noto Serif Bold"/>
              </a:rPr>
              <a:t>Director/Designee of TRIO/GEAR UP program</a:t>
            </a:r>
          </a:p>
          <a:p>
            <a:pPr marL="428625" indent="-428625">
              <a:buFont typeface="Arial" panose="020B0604020202020204" pitchFamily="34" charset="0"/>
              <a:buChar char="•"/>
            </a:pPr>
            <a:r>
              <a:rPr lang="en-PH" sz="2600">
                <a:solidFill>
                  <a:srgbClr val="442D22"/>
                </a:solidFill>
                <a:latin typeface="Canva Sans"/>
                <a:ea typeface="Noto Serif Bold"/>
                <a:cs typeface="Noto Serif Bold"/>
              </a:rPr>
              <a:t>Financial Aid Administrators</a:t>
            </a:r>
            <a:endParaRPr lang="en-US" sz="2600">
              <a:solidFill>
                <a:srgbClr val="442D22"/>
              </a:solidFill>
              <a:latin typeface="Canva Sans"/>
              <a:ea typeface="Noto Serif Bold"/>
              <a:cs typeface="Noto Serif Bold"/>
            </a:endParaRPr>
          </a:p>
          <a:p>
            <a:pPr marL="0" marR="0">
              <a:spcBef>
                <a:spcPts val="0"/>
              </a:spcBef>
              <a:spcAft>
                <a:spcPts val="0"/>
              </a:spcAft>
            </a:pPr>
            <a:endParaRPr lang="en-US" sz="2600" b="0" i="0">
              <a:solidFill>
                <a:srgbClr val="442D22"/>
              </a:solidFill>
              <a:effectLst/>
              <a:latin typeface="Canva Sans"/>
              <a:ea typeface="Noto Serif Bold"/>
              <a:cs typeface="Calibri"/>
            </a:endParaRPr>
          </a:p>
          <a:p>
            <a:r>
              <a:rPr lang="en-US" sz="2600" b="0" i="0">
                <a:solidFill>
                  <a:srgbClr val="442D22"/>
                </a:solidFill>
                <a:effectLst/>
                <a:latin typeface="Canva Sans"/>
                <a:ea typeface="Noto Serif Bold"/>
                <a:cs typeface="Noto Serif Bold"/>
              </a:rPr>
              <a:t>If the student has received a documented determination from one of these authorities, the institution </a:t>
            </a:r>
            <a:r>
              <a:rPr lang="en-US" sz="2600">
                <a:solidFill>
                  <a:srgbClr val="442D22"/>
                </a:solidFill>
                <a:latin typeface="Canva Sans"/>
                <a:ea typeface="Noto Serif Bold"/>
                <a:cs typeface="Noto Serif Bold"/>
              </a:rPr>
              <a:t>may not</a:t>
            </a:r>
            <a:r>
              <a:rPr lang="en-US" sz="2600" b="0" i="0">
                <a:solidFill>
                  <a:srgbClr val="442D22"/>
                </a:solidFill>
                <a:effectLst/>
                <a:latin typeface="Canva Sans"/>
                <a:ea typeface="Noto Serif Bold"/>
                <a:cs typeface="Noto Serif Bold"/>
              </a:rPr>
              <a:t> request additional documentation, proof, or statements unless it has conflicting information about the student’s status. </a:t>
            </a:r>
          </a:p>
          <a:p>
            <a:pPr marL="0" marR="0">
              <a:spcBef>
                <a:spcPts val="0"/>
              </a:spcBef>
              <a:spcAft>
                <a:spcPts val="0"/>
              </a:spcAft>
            </a:pPr>
            <a:endParaRPr lang="en-US" sz="2600">
              <a:solidFill>
                <a:srgbClr val="442D22"/>
              </a:solidFill>
              <a:latin typeface="Canva Sans"/>
              <a:ea typeface="Times New Roman" panose="02020603050405020304" pitchFamily="18" charset="0"/>
              <a:cs typeface="Calibri"/>
            </a:endParaRPr>
          </a:p>
          <a:p>
            <a:pPr marL="0" marR="0">
              <a:spcBef>
                <a:spcPts val="0"/>
              </a:spcBef>
              <a:spcAft>
                <a:spcPts val="0"/>
              </a:spcAft>
            </a:pPr>
            <a:r>
              <a:rPr lang="en-US" sz="2600" b="1">
                <a:solidFill>
                  <a:srgbClr val="442D22"/>
                </a:solidFill>
                <a:latin typeface="Canva Sans"/>
                <a:ea typeface="Times New Roman" panose="02020603050405020304" pitchFamily="18" charset="0"/>
                <a:cs typeface="Noto Serif Bold"/>
              </a:rPr>
              <a:t>Sufficient documentation includes: </a:t>
            </a:r>
            <a:r>
              <a:rPr lang="en-US" sz="2600">
                <a:solidFill>
                  <a:srgbClr val="442D22"/>
                </a:solidFill>
                <a:latin typeface="Canva Sans"/>
                <a:ea typeface="Times New Roman" panose="02020603050405020304" pitchFamily="18" charset="0"/>
                <a:cs typeface="Noto Serif Bold"/>
              </a:rPr>
              <a:t>A d</a:t>
            </a:r>
            <a:r>
              <a:rPr lang="en-US" sz="2600" b="0" i="0">
                <a:solidFill>
                  <a:srgbClr val="442D22"/>
                </a:solidFill>
                <a:effectLst/>
                <a:latin typeface="Canva Sans"/>
                <a:ea typeface="Noto Serif Bold"/>
                <a:cs typeface="Noto Serif Bold"/>
              </a:rPr>
              <a:t>ocumented phone call, written statement, or a verifiable electronic data match.</a:t>
            </a:r>
          </a:p>
          <a:p>
            <a:pPr marL="0" marR="0">
              <a:spcBef>
                <a:spcPts val="0"/>
              </a:spcBef>
              <a:spcAft>
                <a:spcPts val="0"/>
              </a:spcAft>
            </a:pPr>
            <a:endParaRPr lang="en-US" sz="2600" b="0" i="0">
              <a:solidFill>
                <a:srgbClr val="442D22"/>
              </a:solidFill>
              <a:effectLst/>
              <a:latin typeface="Canva Sans"/>
              <a:ea typeface="Noto Serif Bold"/>
              <a:cs typeface="Calibri"/>
            </a:endParaRPr>
          </a:p>
          <a:p>
            <a:r>
              <a:rPr lang="en-US" sz="2600" b="0" i="0">
                <a:solidFill>
                  <a:srgbClr val="442D22"/>
                </a:solidFill>
                <a:effectLst/>
                <a:latin typeface="Canva Sans"/>
                <a:ea typeface="Noto Serif Bold"/>
                <a:cs typeface="Noto Serif Bold"/>
              </a:rPr>
              <a:t>If the student is unable to provide documentation from at least one of the entities, FAAs must review the student’s circumstances and make the determination themselves:</a:t>
            </a:r>
          </a:p>
          <a:p>
            <a:pPr marL="514350" indent="-514350" algn="l">
              <a:buFont typeface="Arial" panose="020B0604020202020204" pitchFamily="34" charset="0"/>
              <a:buChar char="•"/>
            </a:pPr>
            <a:r>
              <a:rPr lang="en-US" sz="2600" b="0" i="0">
                <a:solidFill>
                  <a:srgbClr val="442D22"/>
                </a:solidFill>
                <a:effectLst/>
                <a:latin typeface="Canva Sans"/>
                <a:ea typeface="Noto Serif Bold"/>
                <a:cs typeface="Noto Serif Bold"/>
              </a:rPr>
              <a:t>Based upon a written statement from, or a documented interview with the student that confirms that they are an unaccompanied homeless youth, or unaccompanied, at risk of homelessness, and self-supporting; and</a:t>
            </a:r>
          </a:p>
          <a:p>
            <a:pPr marL="514350" indent="-514350" algn="l">
              <a:buFont typeface="Arial" panose="020B0604020202020204" pitchFamily="34" charset="0"/>
              <a:buChar char="•"/>
            </a:pPr>
            <a:r>
              <a:rPr lang="en-US" sz="2600" b="0" i="0">
                <a:solidFill>
                  <a:srgbClr val="442D22"/>
                </a:solidFill>
                <a:effectLst/>
                <a:latin typeface="Canva Sans"/>
                <a:ea typeface="Noto Serif Bold"/>
                <a:cs typeface="Noto Serif Bold"/>
              </a:rPr>
              <a:t>Made </a:t>
            </a:r>
            <a:r>
              <a:rPr lang="en-US" sz="2600" b="0" i="1">
                <a:solidFill>
                  <a:srgbClr val="442D22"/>
                </a:solidFill>
                <a:effectLst/>
                <a:latin typeface="Canva Sans"/>
                <a:ea typeface="Noto Serif Bold"/>
                <a:cs typeface="Noto Serif Bold"/>
              </a:rPr>
              <a:t>without</a:t>
            </a:r>
            <a:r>
              <a:rPr lang="en-US" sz="2600" b="0" i="0">
                <a:solidFill>
                  <a:srgbClr val="442D22"/>
                </a:solidFill>
                <a:effectLst/>
                <a:latin typeface="Canva Sans"/>
                <a:ea typeface="Noto Serif Bold"/>
                <a:cs typeface="Noto Serif Bold"/>
              </a:rPr>
              <a:t> regard to the reasons that the student is unaccompanied and/or homeless.</a:t>
            </a:r>
          </a:p>
          <a:p>
            <a:pPr marL="0" marR="0">
              <a:spcBef>
                <a:spcPts val="0"/>
              </a:spcBef>
              <a:spcAft>
                <a:spcPts val="0"/>
              </a:spcAft>
            </a:pPr>
            <a:endParaRPr lang="en-US" sz="4050">
              <a:effectLst/>
              <a:ea typeface="Times New Roman" panose="02020603050405020304" pitchFamily="18" charset="0"/>
            </a:endParaRPr>
          </a:p>
        </p:txBody>
      </p:sp>
      <p:sp>
        <p:nvSpPr>
          <p:cNvPr id="2" name="TextBox 1">
            <a:extLst>
              <a:ext uri="{FF2B5EF4-FFF2-40B4-BE49-F238E27FC236}">
                <a16:creationId xmlns:a16="http://schemas.microsoft.com/office/drawing/2014/main" id="{B235A2E4-D906-24C2-D27B-F54A9D1E76D2}"/>
              </a:ext>
            </a:extLst>
          </p:cNvPr>
          <p:cNvSpPr txBox="1"/>
          <p:nvPr/>
        </p:nvSpPr>
        <p:spPr>
          <a:xfrm>
            <a:off x="481108" y="460204"/>
            <a:ext cx="16124396"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Homeless Youth Determination</a:t>
            </a:r>
            <a:endParaRPr lang="en-US"/>
          </a:p>
        </p:txBody>
      </p:sp>
      <p:sp>
        <p:nvSpPr>
          <p:cNvPr id="3" name="Freeform 3">
            <a:extLst>
              <a:ext uri="{FF2B5EF4-FFF2-40B4-BE49-F238E27FC236}">
                <a16:creationId xmlns:a16="http://schemas.microsoft.com/office/drawing/2014/main" id="{BE3ED249-5FD4-3E4C-BA7C-F73FFA4A00FE}"/>
              </a:ext>
            </a:extLst>
          </p:cNvPr>
          <p:cNvSpPr>
            <a:spLocks noChangeAspect="1"/>
          </p:cNvSpPr>
          <p:nvPr/>
        </p:nvSpPr>
        <p:spPr>
          <a:xfrm rot="5400000" flipH="1">
            <a:off x="17155221" y="-1058128"/>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60605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7FC6245-7689-434B-8E09-E615A8B9D538}"/>
              </a:ext>
            </a:extLst>
          </p:cNvPr>
          <p:cNvSpPr txBox="1"/>
          <p:nvPr/>
        </p:nvSpPr>
        <p:spPr>
          <a:xfrm>
            <a:off x="11859453" y="2889202"/>
            <a:ext cx="5003427" cy="6291364"/>
          </a:xfrm>
          <a:prstGeom prst="rect">
            <a:avLst/>
          </a:prstGeom>
          <a:noFill/>
        </p:spPr>
        <p:txBody>
          <a:bodyPr wrap="square" lIns="91440" tIns="45720" rIns="91440" bIns="45720" rtlCol="0" anchor="t" anchorCtr="0">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3600" spc="-225">
                <a:solidFill>
                  <a:srgbClr val="442D22"/>
                </a:solidFill>
                <a:latin typeface="Canva Sans"/>
                <a:ea typeface="Gotham Book" charset="0"/>
                <a:cs typeface="Gotham Book" charset="0"/>
              </a:rPr>
              <a:t>After logging in, you will be asked to select the applicable role to fill out your section of the FAFSA. </a:t>
            </a:r>
          </a:p>
          <a:p>
            <a:endParaRPr lang="en-US" sz="3600" spc="-225">
              <a:solidFill>
                <a:srgbClr val="442D22"/>
              </a:solidFill>
              <a:latin typeface="Canva Sans"/>
              <a:ea typeface="Gotham Book" charset="0"/>
              <a:cs typeface="Gotham Book" charset="0"/>
            </a:endParaRPr>
          </a:p>
          <a:p>
            <a:r>
              <a:rPr lang="en-US" sz="3600" spc="-225">
                <a:solidFill>
                  <a:srgbClr val="442D22"/>
                </a:solidFill>
                <a:latin typeface="Canva Sans"/>
                <a:ea typeface="Gotham Book" charset="0"/>
                <a:cs typeface="Gotham Book" charset="0"/>
              </a:rPr>
              <a:t>You will be given “onboarding” on how to navigate the form based on the role you select.</a:t>
            </a:r>
            <a:r>
              <a:rPr lang="en-US" sz="3600" spc="-225">
                <a:latin typeface="Canva Sans"/>
                <a:ea typeface="Gotham Book" charset="0"/>
                <a:cs typeface="Gotham Book" charset="0"/>
              </a:rPr>
              <a:t> </a:t>
            </a:r>
          </a:p>
        </p:txBody>
      </p:sp>
      <p:sp>
        <p:nvSpPr>
          <p:cNvPr id="5" name="Freeform 3">
            <a:extLst>
              <a:ext uri="{FF2B5EF4-FFF2-40B4-BE49-F238E27FC236}">
                <a16:creationId xmlns:a16="http://schemas.microsoft.com/office/drawing/2014/main" id="{8913A819-E16D-815C-B828-5A4AC6154D26}"/>
              </a:ext>
            </a:extLst>
          </p:cNvPr>
          <p:cNvSpPr/>
          <p:nvPr/>
        </p:nvSpPr>
        <p:spPr>
          <a:xfrm rot="16200000">
            <a:off x="16337469" y="-2259307"/>
            <a:ext cx="3915020" cy="7317794"/>
          </a:xfrm>
          <a:custGeom>
            <a:avLst/>
            <a:gdLst/>
            <a:ahLst/>
            <a:cxnLst/>
            <a:rect l="l" t="t" r="r" b="b"/>
            <a:pathLst>
              <a:path w="3915020" h="7317794">
                <a:moveTo>
                  <a:pt x="0" y="0"/>
                </a:moveTo>
                <a:lnTo>
                  <a:pt x="3915020" y="0"/>
                </a:lnTo>
                <a:lnTo>
                  <a:pt x="3915020" y="7317794"/>
                </a:lnTo>
                <a:lnTo>
                  <a:pt x="0" y="73177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4">
            <a:extLst>
              <a:ext uri="{FF2B5EF4-FFF2-40B4-BE49-F238E27FC236}">
                <a16:creationId xmlns:a16="http://schemas.microsoft.com/office/drawing/2014/main" id="{FE66D312-CB18-3B82-F504-32EAD09E5B09}"/>
              </a:ext>
            </a:extLst>
          </p:cNvPr>
          <p:cNvSpPr txBox="1"/>
          <p:nvPr/>
        </p:nvSpPr>
        <p:spPr>
          <a:xfrm>
            <a:off x="481108" y="491095"/>
            <a:ext cx="17807989"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Role-Based Form</a:t>
            </a:r>
            <a:endParaRPr lang="en-US"/>
          </a:p>
        </p:txBody>
      </p:sp>
      <p:sp>
        <p:nvSpPr>
          <p:cNvPr id="4" name="Freeform 2">
            <a:extLst>
              <a:ext uri="{FF2B5EF4-FFF2-40B4-BE49-F238E27FC236}">
                <a16:creationId xmlns:a16="http://schemas.microsoft.com/office/drawing/2014/main" id="{A0494301-653A-5047-E04F-A2D84C106F88}"/>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5"/>
            <a:stretch>
              <a:fillRect/>
            </a:stretch>
          </a:blipFill>
        </p:spPr>
        <p:txBody>
          <a:bodyPr/>
          <a:lstStyle/>
          <a:p>
            <a:endParaRPr lang="en-US"/>
          </a:p>
        </p:txBody>
      </p:sp>
      <p:pic>
        <p:nvPicPr>
          <p:cNvPr id="3" name="Picture 2" descr="A screenshot of a computer&#10;&#10;AI-generated content may be incorrect.">
            <a:extLst>
              <a:ext uri="{FF2B5EF4-FFF2-40B4-BE49-F238E27FC236}">
                <a16:creationId xmlns:a16="http://schemas.microsoft.com/office/drawing/2014/main" id="{691BE5D9-57A1-D338-6AE2-E24673A1D02E}"/>
              </a:ext>
            </a:extLst>
          </p:cNvPr>
          <p:cNvPicPr>
            <a:picLocks noChangeAspect="1"/>
          </p:cNvPicPr>
          <p:nvPr/>
        </p:nvPicPr>
        <p:blipFill>
          <a:blip r:embed="rId6"/>
          <a:stretch>
            <a:fillRect/>
          </a:stretch>
        </p:blipFill>
        <p:spPr>
          <a:xfrm>
            <a:off x="817318" y="2566255"/>
            <a:ext cx="10088440" cy="6678489"/>
          </a:xfrm>
          <a:prstGeom prst="rect">
            <a:avLst/>
          </a:prstGeom>
        </p:spPr>
      </p:pic>
    </p:spTree>
    <p:extLst>
      <p:ext uri="{BB962C8B-B14F-4D97-AF65-F5344CB8AC3E}">
        <p14:creationId xmlns:p14="http://schemas.microsoft.com/office/powerpoint/2010/main" val="287867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0DF3FC-0533-83CA-A741-5B7B7C462F55}"/>
              </a:ext>
            </a:extLst>
          </p:cNvPr>
          <p:cNvPicPr>
            <a:picLocks noChangeAspect="1"/>
          </p:cNvPicPr>
          <p:nvPr/>
        </p:nvPicPr>
        <p:blipFill>
          <a:blip r:embed="rId3"/>
          <a:stretch>
            <a:fillRect/>
          </a:stretch>
        </p:blipFill>
        <p:spPr>
          <a:xfrm>
            <a:off x="1719016" y="2576086"/>
            <a:ext cx="14844015" cy="6525975"/>
          </a:xfrm>
          <a:prstGeom prst="rect">
            <a:avLst/>
          </a:prstGeom>
        </p:spPr>
      </p:pic>
      <p:sp>
        <p:nvSpPr>
          <p:cNvPr id="7" name="TextBox 6">
            <a:extLst>
              <a:ext uri="{FF2B5EF4-FFF2-40B4-BE49-F238E27FC236}">
                <a16:creationId xmlns:a16="http://schemas.microsoft.com/office/drawing/2014/main" id="{8463D984-A826-F88D-5B17-4215A22EC4CF}"/>
              </a:ext>
            </a:extLst>
          </p:cNvPr>
          <p:cNvSpPr txBox="1"/>
          <p:nvPr/>
        </p:nvSpPr>
        <p:spPr>
          <a:xfrm>
            <a:off x="481108" y="460204"/>
            <a:ext cx="14687908"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Unusual Circumstances</a:t>
            </a:r>
            <a:endParaRPr lang="en-US" err="1"/>
          </a:p>
        </p:txBody>
      </p:sp>
      <p:sp>
        <p:nvSpPr>
          <p:cNvPr id="3" name="Freeform 3">
            <a:extLst>
              <a:ext uri="{FF2B5EF4-FFF2-40B4-BE49-F238E27FC236}">
                <a16:creationId xmlns:a16="http://schemas.microsoft.com/office/drawing/2014/main" id="{F8C17D4C-FAE9-99BE-DF5E-03A8140928AB}"/>
              </a:ext>
            </a:extLst>
          </p:cNvPr>
          <p:cNvSpPr>
            <a:spLocks noChangeAspect="1"/>
          </p:cNvSpPr>
          <p:nvPr/>
        </p:nvSpPr>
        <p:spPr>
          <a:xfrm rot="5400000" flipH="1">
            <a:off x="17155221" y="-1058128"/>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96726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AF5E1056-2FBB-9AA9-CDA1-E9924B1643E8}"/>
              </a:ext>
            </a:extLst>
          </p:cNvPr>
          <p:cNvSpPr txBox="1">
            <a:spLocks/>
          </p:cNvSpPr>
          <p:nvPr/>
        </p:nvSpPr>
        <p:spPr>
          <a:xfrm>
            <a:off x="481108" y="1719395"/>
            <a:ext cx="17111948" cy="4748231"/>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PH" sz="3200" b="0">
                <a:solidFill>
                  <a:srgbClr val="442D22"/>
                </a:solidFill>
                <a:latin typeface="Canva Sans"/>
                <a:ea typeface="Noto Serif Bold"/>
                <a:cs typeface="Noto Serif Bold"/>
              </a:rPr>
              <a:t>If the student selects yes, they will be allowed to submit the FAFSA without parental information and assigned a status of Provisional Independent Student</a:t>
            </a:r>
            <a:r>
              <a:rPr lang="en-PH" sz="3200">
                <a:solidFill>
                  <a:srgbClr val="442D22"/>
                </a:solidFill>
                <a:latin typeface="Canva Sans"/>
                <a:ea typeface="Noto Serif Bold"/>
                <a:cs typeface="Noto Serif Bold"/>
              </a:rPr>
              <a:t> but t</a:t>
            </a:r>
            <a:r>
              <a:rPr lang="en-PH" sz="3200" b="0">
                <a:solidFill>
                  <a:srgbClr val="442D22"/>
                </a:solidFill>
                <a:latin typeface="Canva Sans"/>
                <a:ea typeface="Noto Serif Bold"/>
                <a:cs typeface="Noto Serif Bold"/>
              </a:rPr>
              <a:t>he student must follow up with the school. A Financial Aid Administrator will make a determination regarding dependency. </a:t>
            </a:r>
          </a:p>
        </p:txBody>
      </p:sp>
      <p:sp>
        <p:nvSpPr>
          <p:cNvPr id="6" name="TextBox 5">
            <a:extLst>
              <a:ext uri="{FF2B5EF4-FFF2-40B4-BE49-F238E27FC236}">
                <a16:creationId xmlns:a16="http://schemas.microsoft.com/office/drawing/2014/main" id="{6AA7D75A-D20E-170D-5AF8-54B24E4DA539}"/>
              </a:ext>
            </a:extLst>
          </p:cNvPr>
          <p:cNvSpPr txBox="1"/>
          <p:nvPr/>
        </p:nvSpPr>
        <p:spPr>
          <a:xfrm>
            <a:off x="481108" y="460204"/>
            <a:ext cx="14687908"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Unusual Circumstances</a:t>
            </a:r>
            <a:endParaRPr lang="en-US">
              <a:solidFill>
                <a:srgbClr val="442D22"/>
              </a:solidFill>
              <a:cs typeface="Calibri"/>
            </a:endParaRPr>
          </a:p>
        </p:txBody>
      </p:sp>
      <p:sp>
        <p:nvSpPr>
          <p:cNvPr id="5" name="Freeform 3">
            <a:extLst>
              <a:ext uri="{FF2B5EF4-FFF2-40B4-BE49-F238E27FC236}">
                <a16:creationId xmlns:a16="http://schemas.microsoft.com/office/drawing/2014/main" id="{EB3A09B7-DF19-F1D1-C74C-E0B87617ED46}"/>
              </a:ext>
            </a:extLst>
          </p:cNvPr>
          <p:cNvSpPr>
            <a:spLocks noChangeAspect="1"/>
          </p:cNvSpPr>
          <p:nvPr/>
        </p:nvSpPr>
        <p:spPr>
          <a:xfrm rot="5400000" flipH="1">
            <a:off x="17155221" y="-1058128"/>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8" name="Picture 7" descr="A screenshot of a computer&#10;&#10;Description automatically generated">
            <a:extLst>
              <a:ext uri="{FF2B5EF4-FFF2-40B4-BE49-F238E27FC236}">
                <a16:creationId xmlns:a16="http://schemas.microsoft.com/office/drawing/2014/main" id="{F48D5A56-6534-B196-A7A2-F6A778453741}"/>
              </a:ext>
            </a:extLst>
          </p:cNvPr>
          <p:cNvPicPr>
            <a:picLocks noChangeAspect="1"/>
          </p:cNvPicPr>
          <p:nvPr/>
        </p:nvPicPr>
        <p:blipFill>
          <a:blip r:embed="rId5"/>
          <a:srcRect l="18139" t="24718" r="5430" b="17054"/>
          <a:stretch/>
        </p:blipFill>
        <p:spPr>
          <a:xfrm>
            <a:off x="10143913" y="5313689"/>
            <a:ext cx="7449143" cy="3377017"/>
          </a:xfrm>
          <a:prstGeom prst="rect">
            <a:avLst/>
          </a:prstGeom>
          <a:ln>
            <a:solidFill>
              <a:schemeClr val="tx1"/>
            </a:solidFill>
          </a:ln>
        </p:spPr>
      </p:pic>
      <p:pic>
        <p:nvPicPr>
          <p:cNvPr id="3" name="Picture 2" descr="Screenshot continuation of the “Your Personal Circumstances” section, which asks the student if unusual circumstances prevent them from contacting their parents or if contacting the parents would pose a risk to the student. These circumstances include leaving an abusive or threatening home, being abandoned, refugee or asylee status, human trafficking, incarceration of the student or parents, and otherwise being unable to contact or locate their parent.">
            <a:extLst>
              <a:ext uri="{FF2B5EF4-FFF2-40B4-BE49-F238E27FC236}">
                <a16:creationId xmlns:a16="http://schemas.microsoft.com/office/drawing/2014/main" id="{3B6EE553-1D19-AD19-F8F6-BC37B8163A47}"/>
              </a:ext>
            </a:extLst>
          </p:cNvPr>
          <p:cNvPicPr>
            <a:picLocks noChangeAspect="1"/>
          </p:cNvPicPr>
          <p:nvPr/>
        </p:nvPicPr>
        <p:blipFill>
          <a:blip r:embed="rId6"/>
          <a:stretch>
            <a:fillRect/>
          </a:stretch>
        </p:blipFill>
        <p:spPr>
          <a:xfrm>
            <a:off x="876091" y="4027818"/>
            <a:ext cx="7718390" cy="5773406"/>
          </a:xfrm>
          <a:prstGeom prst="rect">
            <a:avLst/>
          </a:prstGeom>
        </p:spPr>
      </p:pic>
    </p:spTree>
    <p:extLst>
      <p:ext uri="{BB962C8B-B14F-4D97-AF65-F5344CB8AC3E}">
        <p14:creationId xmlns:p14="http://schemas.microsoft.com/office/powerpoint/2010/main" val="149710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23D8B001-7068-48A6-CE25-E1E0B5BBEE7C}"/>
              </a:ext>
            </a:extLst>
          </p:cNvPr>
          <p:cNvSpPr txBox="1">
            <a:spLocks/>
          </p:cNvSpPr>
          <p:nvPr/>
        </p:nvSpPr>
        <p:spPr>
          <a:xfrm>
            <a:off x="481108" y="1719395"/>
            <a:ext cx="4987004" cy="8265527"/>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PH" sz="3200">
                <a:solidFill>
                  <a:srgbClr val="442D22"/>
                </a:solidFill>
                <a:latin typeface="Canva Sans"/>
                <a:ea typeface="Noto Serif Bold"/>
                <a:cs typeface="Noto Serif Bold"/>
              </a:rPr>
              <a:t>If the student does not have unusual circumstances, but their parent is </a:t>
            </a:r>
            <a:r>
              <a:rPr lang="en-PH" sz="3200" u="sng">
                <a:solidFill>
                  <a:srgbClr val="442D22"/>
                </a:solidFill>
                <a:latin typeface="Canva Sans"/>
                <a:ea typeface="Noto Serif Bold"/>
                <a:cs typeface="Noto Serif Bold"/>
              </a:rPr>
              <a:t>unwilling</a:t>
            </a:r>
            <a:r>
              <a:rPr lang="en-PH" sz="3200">
                <a:solidFill>
                  <a:srgbClr val="442D22"/>
                </a:solidFill>
                <a:latin typeface="Canva Sans"/>
                <a:ea typeface="Noto Serif Bold"/>
                <a:cs typeface="Noto Serif Bold"/>
              </a:rPr>
              <a:t> to provide their information. Parental information is skipped, and the student has the option to receive a Direct Unsubsidized Loan only. </a:t>
            </a:r>
          </a:p>
          <a:p>
            <a:endParaRPr lang="en-PH" sz="3200">
              <a:solidFill>
                <a:srgbClr val="442D22"/>
              </a:solidFill>
              <a:latin typeface="Canva Sans"/>
              <a:ea typeface="Noto Serif Bold"/>
              <a:cs typeface="Noto Serif Bold"/>
            </a:endParaRPr>
          </a:p>
          <a:p>
            <a:r>
              <a:rPr lang="en-PH" sz="3200">
                <a:solidFill>
                  <a:srgbClr val="442D22"/>
                </a:solidFill>
                <a:latin typeface="Canva Sans"/>
                <a:ea typeface="Noto Serif Bold"/>
                <a:cs typeface="Noto Serif Bold"/>
              </a:rPr>
              <a:t>NO PELL GRANT, NO SUBSIDIZED LOAN.</a:t>
            </a:r>
            <a:endParaRPr lang="en-PH"/>
          </a:p>
        </p:txBody>
      </p:sp>
      <p:sp>
        <p:nvSpPr>
          <p:cNvPr id="8" name="TextBox 7">
            <a:extLst>
              <a:ext uri="{FF2B5EF4-FFF2-40B4-BE49-F238E27FC236}">
                <a16:creationId xmlns:a16="http://schemas.microsoft.com/office/drawing/2014/main" id="{AE711DB4-258E-8139-D1B9-ECD186CE712C}"/>
              </a:ext>
            </a:extLst>
          </p:cNvPr>
          <p:cNvSpPr txBox="1"/>
          <p:nvPr/>
        </p:nvSpPr>
        <p:spPr>
          <a:xfrm>
            <a:off x="481108" y="460204"/>
            <a:ext cx="14687908"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Unusual Circumstances</a:t>
            </a:r>
            <a:endParaRPr lang="en-US">
              <a:solidFill>
                <a:srgbClr val="442D22"/>
              </a:solidFill>
              <a:cs typeface="Calibri"/>
            </a:endParaRPr>
          </a:p>
        </p:txBody>
      </p:sp>
      <p:sp>
        <p:nvSpPr>
          <p:cNvPr id="3" name="Freeform 3">
            <a:extLst>
              <a:ext uri="{FF2B5EF4-FFF2-40B4-BE49-F238E27FC236}">
                <a16:creationId xmlns:a16="http://schemas.microsoft.com/office/drawing/2014/main" id="{190226CE-17C8-AF94-96A1-8DC6710B5D4C}"/>
              </a:ext>
            </a:extLst>
          </p:cNvPr>
          <p:cNvSpPr>
            <a:spLocks noChangeAspect="1"/>
          </p:cNvSpPr>
          <p:nvPr/>
        </p:nvSpPr>
        <p:spPr>
          <a:xfrm rot="5400000" flipH="1">
            <a:off x="17146420" y="-1049429"/>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2">
            <a:extLst>
              <a:ext uri="{FF2B5EF4-FFF2-40B4-BE49-F238E27FC236}">
                <a16:creationId xmlns:a16="http://schemas.microsoft.com/office/drawing/2014/main" id="{7ACEB33E-B67A-9E6A-2754-5DF7DAF541FF}"/>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5"/>
            <a:stretch>
              <a:fillRect/>
            </a:stretch>
          </a:blipFill>
        </p:spPr>
        <p:txBody>
          <a:bodyPr/>
          <a:lstStyle/>
          <a:p>
            <a:endParaRPr lang="en-US"/>
          </a:p>
        </p:txBody>
      </p:sp>
      <p:pic>
        <p:nvPicPr>
          <p:cNvPr id="5" name="Picture 4" descr="Screenshot that informs the student that, based on their answers in the previous section, they are determined to be a dependent student. Below that, the student is asked if they would like to apply for a Direct Unsubsidized Loan only.">
            <a:extLst>
              <a:ext uri="{FF2B5EF4-FFF2-40B4-BE49-F238E27FC236}">
                <a16:creationId xmlns:a16="http://schemas.microsoft.com/office/drawing/2014/main" id="{AE079720-39D4-9B79-9F59-43477EA37B71}"/>
              </a:ext>
            </a:extLst>
          </p:cNvPr>
          <p:cNvPicPr>
            <a:picLocks noChangeAspect="1"/>
          </p:cNvPicPr>
          <p:nvPr/>
        </p:nvPicPr>
        <p:blipFill>
          <a:blip r:embed="rId6"/>
          <a:stretch>
            <a:fillRect/>
          </a:stretch>
        </p:blipFill>
        <p:spPr>
          <a:xfrm>
            <a:off x="7539481" y="2034141"/>
            <a:ext cx="9362631" cy="6125682"/>
          </a:xfrm>
          <a:prstGeom prst="rect">
            <a:avLst/>
          </a:prstGeom>
        </p:spPr>
      </p:pic>
    </p:spTree>
    <p:extLst>
      <p:ext uri="{BB962C8B-B14F-4D97-AF65-F5344CB8AC3E}">
        <p14:creationId xmlns:p14="http://schemas.microsoft.com/office/powerpoint/2010/main" val="133347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7FC6245-7689-434B-8E09-E615A8B9D538}"/>
              </a:ext>
            </a:extLst>
          </p:cNvPr>
          <p:cNvSpPr txBox="1"/>
          <p:nvPr/>
        </p:nvSpPr>
        <p:spPr>
          <a:xfrm>
            <a:off x="481109" y="1719395"/>
            <a:ext cx="5681948" cy="5882032"/>
          </a:xfrm>
          <a:prstGeom prst="rect">
            <a:avLst/>
          </a:prstGeom>
          <a:noFill/>
        </p:spPr>
        <p:txBody>
          <a:bodyPr wrap="square" lIns="91440" tIns="45720" rIns="91440" bIns="45720" rtlCol="0" anchor="t" anchorCtr="0">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3200" spc="-225">
                <a:solidFill>
                  <a:srgbClr val="442D22"/>
                </a:solidFill>
                <a:latin typeface="Canva Sans"/>
                <a:ea typeface="Gotham Book" charset="0"/>
                <a:cs typeface="Gotham Book" charset="0"/>
              </a:rPr>
              <a:t>The student will be asked a series of demographic questions. Some effect eligibility whereas others do not.</a:t>
            </a:r>
          </a:p>
          <a:p>
            <a:pPr marL="457200" indent="-457200">
              <a:buFont typeface="Arial"/>
              <a:buChar char="•"/>
            </a:pPr>
            <a:r>
              <a:rPr lang="en-US" sz="3200" spc="-225">
                <a:solidFill>
                  <a:srgbClr val="442D22"/>
                </a:solidFill>
                <a:latin typeface="Canva Sans"/>
                <a:ea typeface="Gotham Book" charset="0"/>
                <a:cs typeface="Gotham Book" charset="0"/>
              </a:rPr>
              <a:t>Gender &amp; Race/Ethnicity</a:t>
            </a:r>
          </a:p>
          <a:p>
            <a:pPr marL="457200" indent="-457200">
              <a:buFont typeface="Arial"/>
              <a:buChar char="•"/>
            </a:pPr>
            <a:r>
              <a:rPr lang="en-US" sz="3200" spc="-225">
                <a:solidFill>
                  <a:srgbClr val="442D22"/>
                </a:solidFill>
                <a:latin typeface="Canva Sans"/>
                <a:ea typeface="Gotham Book" charset="0"/>
                <a:cs typeface="Gotham Book" charset="0"/>
              </a:rPr>
              <a:t>Citizenship</a:t>
            </a:r>
          </a:p>
          <a:p>
            <a:pPr marL="457200" indent="-457200">
              <a:buFont typeface="Arial"/>
              <a:buChar char="•"/>
            </a:pPr>
            <a:r>
              <a:rPr lang="en-US" sz="3200" spc="-225">
                <a:solidFill>
                  <a:srgbClr val="442D22"/>
                </a:solidFill>
                <a:latin typeface="Canva Sans"/>
                <a:ea typeface="Gotham Book" charset="0"/>
                <a:cs typeface="Gotham Book" charset="0"/>
              </a:rPr>
              <a:t>Parent Education Status</a:t>
            </a:r>
          </a:p>
          <a:p>
            <a:pPr marL="457200" indent="-457200">
              <a:buFont typeface="Arial"/>
              <a:buChar char="•"/>
            </a:pPr>
            <a:r>
              <a:rPr lang="en-US" sz="3200" spc="-225">
                <a:solidFill>
                  <a:srgbClr val="442D22"/>
                </a:solidFill>
                <a:latin typeface="Canva Sans"/>
                <a:ea typeface="Gotham Book" charset="0"/>
                <a:cs typeface="Gotham Book" charset="0"/>
              </a:rPr>
              <a:t>Parent killed in the line of duty</a:t>
            </a:r>
          </a:p>
          <a:p>
            <a:pPr marL="457200" indent="-457200">
              <a:buFont typeface="Arial"/>
              <a:buChar char="•"/>
            </a:pPr>
            <a:r>
              <a:rPr lang="en-US" sz="3200" spc="-225">
                <a:solidFill>
                  <a:srgbClr val="442D22"/>
                </a:solidFill>
                <a:latin typeface="Canva Sans"/>
                <a:ea typeface="Gotham Book" charset="0"/>
                <a:cs typeface="Gotham Book" charset="0"/>
              </a:rPr>
              <a:t>Student High School Information &amp; Completion Status</a:t>
            </a:r>
          </a:p>
          <a:p>
            <a:pPr marL="457200" indent="-457200">
              <a:buFont typeface="Arial"/>
              <a:buChar char="•"/>
            </a:pPr>
            <a:endParaRPr lang="en-US" sz="3200" spc="-225">
              <a:solidFill>
                <a:srgbClr val="442D22"/>
              </a:solidFill>
              <a:latin typeface="Canva Sans"/>
              <a:ea typeface="Gotham Book" charset="0"/>
              <a:cs typeface="Gotham Book" charset="0"/>
            </a:endParaRPr>
          </a:p>
        </p:txBody>
      </p:sp>
      <p:sp>
        <p:nvSpPr>
          <p:cNvPr id="8" name="TextBox 7">
            <a:extLst>
              <a:ext uri="{FF2B5EF4-FFF2-40B4-BE49-F238E27FC236}">
                <a16:creationId xmlns:a16="http://schemas.microsoft.com/office/drawing/2014/main" id="{32F75199-F516-2C67-D6F1-5DA05891C209}"/>
              </a:ext>
            </a:extLst>
          </p:cNvPr>
          <p:cNvSpPr txBox="1"/>
          <p:nvPr/>
        </p:nvSpPr>
        <p:spPr>
          <a:xfrm>
            <a:off x="481108" y="460204"/>
            <a:ext cx="14687908"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Student Demographics</a:t>
            </a:r>
            <a:endParaRPr lang="en-US">
              <a:solidFill>
                <a:srgbClr val="442D22"/>
              </a:solidFill>
              <a:cs typeface="Calibri"/>
            </a:endParaRPr>
          </a:p>
        </p:txBody>
      </p:sp>
      <p:sp>
        <p:nvSpPr>
          <p:cNvPr id="6" name="Freeform 3">
            <a:extLst>
              <a:ext uri="{FF2B5EF4-FFF2-40B4-BE49-F238E27FC236}">
                <a16:creationId xmlns:a16="http://schemas.microsoft.com/office/drawing/2014/main" id="{8E43D0EF-A72D-329A-90B5-A4EBDD2EF2FE}"/>
              </a:ext>
            </a:extLst>
          </p:cNvPr>
          <p:cNvSpPr>
            <a:spLocks noChangeAspect="1"/>
          </p:cNvSpPr>
          <p:nvPr/>
        </p:nvSpPr>
        <p:spPr>
          <a:xfrm rot="5400000" flipH="1">
            <a:off x="17146420" y="-1049429"/>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3" name="Picture 2" descr="Screenshot of the introduction to the “Student Demographics” section, which informs the student that the next series of pages will ask about their background and family. ">
            <a:extLst>
              <a:ext uri="{FF2B5EF4-FFF2-40B4-BE49-F238E27FC236}">
                <a16:creationId xmlns:a16="http://schemas.microsoft.com/office/drawing/2014/main" id="{5536F745-E908-217E-B0E6-270ED6800E25}"/>
              </a:ext>
            </a:extLst>
          </p:cNvPr>
          <p:cNvPicPr>
            <a:picLocks noChangeAspect="1"/>
          </p:cNvPicPr>
          <p:nvPr/>
        </p:nvPicPr>
        <p:blipFill>
          <a:blip r:embed="rId5"/>
          <a:stretch>
            <a:fillRect/>
          </a:stretch>
        </p:blipFill>
        <p:spPr>
          <a:xfrm>
            <a:off x="6742654" y="1725124"/>
            <a:ext cx="9161165" cy="3834806"/>
          </a:xfrm>
          <a:prstGeom prst="rect">
            <a:avLst/>
          </a:prstGeom>
        </p:spPr>
      </p:pic>
      <p:pic>
        <p:nvPicPr>
          <p:cNvPr id="4" name="Picture 3" descr="Screenshot of the first page of the “Student Demographics” section. The student is informed the questions are for research purposes only and will not affect federal student aid eligibility. Below that, the student is asked to select their sex.">
            <a:extLst>
              <a:ext uri="{FF2B5EF4-FFF2-40B4-BE49-F238E27FC236}">
                <a16:creationId xmlns:a16="http://schemas.microsoft.com/office/drawing/2014/main" id="{C32648E1-6A96-1E7F-8869-5865040C4109}"/>
              </a:ext>
            </a:extLst>
          </p:cNvPr>
          <p:cNvPicPr>
            <a:picLocks noChangeAspect="1"/>
          </p:cNvPicPr>
          <p:nvPr/>
        </p:nvPicPr>
        <p:blipFill>
          <a:blip r:embed="rId6"/>
          <a:stretch>
            <a:fillRect/>
          </a:stretch>
        </p:blipFill>
        <p:spPr>
          <a:xfrm>
            <a:off x="7831173" y="5570084"/>
            <a:ext cx="6619875" cy="4371975"/>
          </a:xfrm>
          <a:prstGeom prst="rect">
            <a:avLst/>
          </a:prstGeom>
        </p:spPr>
      </p:pic>
    </p:spTree>
    <p:extLst>
      <p:ext uri="{BB962C8B-B14F-4D97-AF65-F5344CB8AC3E}">
        <p14:creationId xmlns:p14="http://schemas.microsoft.com/office/powerpoint/2010/main" val="346259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7FC6245-7689-434B-8E09-E615A8B9D538}"/>
              </a:ext>
            </a:extLst>
          </p:cNvPr>
          <p:cNvSpPr txBox="1"/>
          <p:nvPr/>
        </p:nvSpPr>
        <p:spPr>
          <a:xfrm>
            <a:off x="477930" y="1719396"/>
            <a:ext cx="8728811" cy="8118336"/>
          </a:xfrm>
          <a:prstGeom prst="rect">
            <a:avLst/>
          </a:prstGeom>
          <a:noFill/>
        </p:spPr>
        <p:txBody>
          <a:bodyPr wrap="square" lIns="91440" tIns="45720" rIns="91440" bIns="45720" rtlCol="0" anchor="t" anchorCtr="0">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3200" spc="-225">
                <a:solidFill>
                  <a:srgbClr val="442D22"/>
                </a:solidFill>
                <a:latin typeface="Canva Sans"/>
                <a:ea typeface="Gotham Book" charset="0"/>
                <a:cs typeface="Gotham Book" charset="0"/>
              </a:rPr>
              <a:t>The student will be asked a series of  financial questions.</a:t>
            </a:r>
          </a:p>
          <a:p>
            <a:endParaRPr lang="en-US" sz="3200" spc="-225">
              <a:solidFill>
                <a:srgbClr val="442D22"/>
              </a:solidFill>
              <a:latin typeface="Canva Sans"/>
              <a:ea typeface="Gotham Book" charset="0"/>
              <a:cs typeface="Gotham Book" charset="0"/>
            </a:endParaRPr>
          </a:p>
          <a:p>
            <a:r>
              <a:rPr lang="en-US" sz="3200" spc="-225">
                <a:solidFill>
                  <a:srgbClr val="442D22"/>
                </a:solidFill>
                <a:latin typeface="Canva Sans"/>
                <a:ea typeface="Gotham Book" charset="0"/>
                <a:cs typeface="Gotham Book" charset="0"/>
              </a:rPr>
              <a:t>The marital status question and tax filing question will determine if there is a match with the IRS. Marital Status and tax filing status must match.</a:t>
            </a:r>
          </a:p>
          <a:p>
            <a:pPr marL="457200" indent="-457200">
              <a:buFont typeface="Arial" panose="020B0604020202020204" pitchFamily="34" charset="0"/>
              <a:buChar char="•"/>
            </a:pPr>
            <a:r>
              <a:rPr lang="en-US" sz="3200" spc="-225">
                <a:solidFill>
                  <a:srgbClr val="442D22"/>
                </a:solidFill>
                <a:latin typeface="Canva Sans"/>
                <a:ea typeface="Gotham Book" charset="0"/>
                <a:cs typeface="Gotham Book" charset="0"/>
              </a:rPr>
              <a:t>If  there is no match, the student must manually enter all of their tax return information onto the FAFSA. </a:t>
            </a:r>
          </a:p>
          <a:p>
            <a:pPr marL="457200" indent="-457200">
              <a:buFont typeface="Arial" panose="020B0604020202020204" pitchFamily="34" charset="0"/>
              <a:buChar char="•"/>
            </a:pPr>
            <a:r>
              <a:rPr lang="en-US" sz="3200" spc="-225">
                <a:solidFill>
                  <a:srgbClr val="442D22"/>
                </a:solidFill>
                <a:latin typeface="Canva Sans"/>
                <a:ea typeface="Gotham Book" charset="0"/>
                <a:cs typeface="Gotham Book" charset="0"/>
              </a:rPr>
              <a:t>If there is a match, the student will only be asked to enter IRA/Pension rollover amounts, grants/scholarships reported on a tax return (rare), foreign income exclusion (rare), cash/savings/checking amounts, and investment net worth.</a:t>
            </a:r>
          </a:p>
        </p:txBody>
      </p:sp>
      <p:sp>
        <p:nvSpPr>
          <p:cNvPr id="8" name="TextBox 7">
            <a:extLst>
              <a:ext uri="{FF2B5EF4-FFF2-40B4-BE49-F238E27FC236}">
                <a16:creationId xmlns:a16="http://schemas.microsoft.com/office/drawing/2014/main" id="{16C72221-5D50-E867-98BB-9C7265C2004A}"/>
              </a:ext>
            </a:extLst>
          </p:cNvPr>
          <p:cNvSpPr txBox="1"/>
          <p:nvPr/>
        </p:nvSpPr>
        <p:spPr>
          <a:xfrm>
            <a:off x="481108" y="460204"/>
            <a:ext cx="14687908"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Student Finances</a:t>
            </a:r>
            <a:endParaRPr lang="en-US">
              <a:solidFill>
                <a:srgbClr val="442D22"/>
              </a:solidFill>
              <a:cs typeface="Calibri"/>
            </a:endParaRPr>
          </a:p>
        </p:txBody>
      </p:sp>
      <p:pic>
        <p:nvPicPr>
          <p:cNvPr id="4" name="Picture 3" descr="A screenshot of a computer&#10;&#10;Description automatically generated">
            <a:extLst>
              <a:ext uri="{FF2B5EF4-FFF2-40B4-BE49-F238E27FC236}">
                <a16:creationId xmlns:a16="http://schemas.microsoft.com/office/drawing/2014/main" id="{3FB611A2-0E5C-3225-47CD-577FFB5E265E}"/>
              </a:ext>
            </a:extLst>
          </p:cNvPr>
          <p:cNvPicPr>
            <a:picLocks noChangeAspect="1"/>
          </p:cNvPicPr>
          <p:nvPr/>
        </p:nvPicPr>
        <p:blipFill>
          <a:blip r:embed="rId3"/>
          <a:srcRect l="2167" r="1224"/>
          <a:stretch/>
        </p:blipFill>
        <p:spPr>
          <a:xfrm>
            <a:off x="9670044" y="6597598"/>
            <a:ext cx="8223543" cy="2204323"/>
          </a:xfrm>
          <a:prstGeom prst="rect">
            <a:avLst/>
          </a:prstGeom>
          <a:ln>
            <a:solidFill>
              <a:srgbClr val="442D22"/>
            </a:solidFill>
          </a:ln>
        </p:spPr>
      </p:pic>
      <p:sp>
        <p:nvSpPr>
          <p:cNvPr id="6" name="Freeform 3">
            <a:extLst>
              <a:ext uri="{FF2B5EF4-FFF2-40B4-BE49-F238E27FC236}">
                <a16:creationId xmlns:a16="http://schemas.microsoft.com/office/drawing/2014/main" id="{5D288CBB-3137-BB20-44BB-5BDFDABA694A}"/>
              </a:ext>
            </a:extLst>
          </p:cNvPr>
          <p:cNvSpPr>
            <a:spLocks noChangeAspect="1"/>
          </p:cNvSpPr>
          <p:nvPr/>
        </p:nvSpPr>
        <p:spPr>
          <a:xfrm rot="5400000" flipH="1">
            <a:off x="17146420" y="-1049429"/>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3" name="Picture 2" descr="Screenshot of the introduction to the “Your Finances” section, which informs the student that the next series of pages will help determine their ability to pay for school. The student has the option to select a hyperlink to learn more about steps they should take if they have special financial circumstances.">
            <a:extLst>
              <a:ext uri="{FF2B5EF4-FFF2-40B4-BE49-F238E27FC236}">
                <a16:creationId xmlns:a16="http://schemas.microsoft.com/office/drawing/2014/main" id="{1E3AC89D-93A6-A663-114A-2E4E8EF6CEF2}"/>
              </a:ext>
            </a:extLst>
          </p:cNvPr>
          <p:cNvPicPr>
            <a:picLocks noChangeAspect="1"/>
          </p:cNvPicPr>
          <p:nvPr/>
        </p:nvPicPr>
        <p:blipFill>
          <a:blip r:embed="rId6"/>
          <a:stretch>
            <a:fillRect/>
          </a:stretch>
        </p:blipFill>
        <p:spPr>
          <a:xfrm>
            <a:off x="9203139" y="2246539"/>
            <a:ext cx="8812195" cy="3507921"/>
          </a:xfrm>
          <a:prstGeom prst="rect">
            <a:avLst/>
          </a:prstGeom>
        </p:spPr>
      </p:pic>
    </p:spTree>
    <p:extLst>
      <p:ext uri="{BB962C8B-B14F-4D97-AF65-F5344CB8AC3E}">
        <p14:creationId xmlns:p14="http://schemas.microsoft.com/office/powerpoint/2010/main" val="389710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7FC6245-7689-434B-8E09-E615A8B9D538}"/>
              </a:ext>
            </a:extLst>
          </p:cNvPr>
          <p:cNvSpPr txBox="1"/>
          <p:nvPr/>
        </p:nvSpPr>
        <p:spPr>
          <a:xfrm>
            <a:off x="481108" y="1719395"/>
            <a:ext cx="16197548" cy="1903087"/>
          </a:xfrm>
          <a:prstGeom prst="rect">
            <a:avLst/>
          </a:prstGeom>
          <a:noFill/>
        </p:spPr>
        <p:txBody>
          <a:bodyPr wrap="square" lIns="91440" tIns="45720" rIns="91440" bIns="45720" rtlCol="0" anchor="t" anchorCtr="0">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3200" spc="-225">
                <a:solidFill>
                  <a:srgbClr val="442D22"/>
                </a:solidFill>
                <a:latin typeface="Canva Sans"/>
                <a:ea typeface="Gotham Book" charset="0"/>
                <a:cs typeface="Gotham Book" charset="0"/>
              </a:rPr>
              <a:t>The colleges entered here will receive the student’s FAFSA info. Students can add up to 20 colleges.</a:t>
            </a:r>
          </a:p>
        </p:txBody>
      </p:sp>
      <p:sp>
        <p:nvSpPr>
          <p:cNvPr id="10" name="TextBox 9">
            <a:extLst>
              <a:ext uri="{FF2B5EF4-FFF2-40B4-BE49-F238E27FC236}">
                <a16:creationId xmlns:a16="http://schemas.microsoft.com/office/drawing/2014/main" id="{3DC505C6-ECDA-2786-E1AB-EEE5907089CD}"/>
              </a:ext>
            </a:extLst>
          </p:cNvPr>
          <p:cNvSpPr txBox="1"/>
          <p:nvPr/>
        </p:nvSpPr>
        <p:spPr>
          <a:xfrm>
            <a:off x="481108" y="460204"/>
            <a:ext cx="14687908"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Select Colleges</a:t>
            </a:r>
            <a:endParaRPr lang="en-US">
              <a:solidFill>
                <a:srgbClr val="442D22"/>
              </a:solidFill>
              <a:cs typeface="Calibri"/>
            </a:endParaRPr>
          </a:p>
        </p:txBody>
      </p:sp>
      <p:sp>
        <p:nvSpPr>
          <p:cNvPr id="7" name="Freeform 3">
            <a:extLst>
              <a:ext uri="{FF2B5EF4-FFF2-40B4-BE49-F238E27FC236}">
                <a16:creationId xmlns:a16="http://schemas.microsoft.com/office/drawing/2014/main" id="{BEACE8D6-6DE1-BC6C-63C2-A657AC559E8D}"/>
              </a:ext>
            </a:extLst>
          </p:cNvPr>
          <p:cNvSpPr>
            <a:spLocks noChangeAspect="1"/>
          </p:cNvSpPr>
          <p:nvPr/>
        </p:nvSpPr>
        <p:spPr>
          <a:xfrm rot="5400000" flipH="1">
            <a:off x="17146420" y="-1049429"/>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2">
            <a:extLst>
              <a:ext uri="{FF2B5EF4-FFF2-40B4-BE49-F238E27FC236}">
                <a16:creationId xmlns:a16="http://schemas.microsoft.com/office/drawing/2014/main" id="{2A86C8D5-2431-892D-F950-24589E02B92E}"/>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5"/>
            <a:stretch>
              <a:fillRect/>
            </a:stretch>
          </a:blipFill>
        </p:spPr>
        <p:txBody>
          <a:bodyPr/>
          <a:lstStyle/>
          <a:p>
            <a:endParaRPr lang="en-US"/>
          </a:p>
        </p:txBody>
      </p:sp>
      <p:pic>
        <p:nvPicPr>
          <p:cNvPr id="4" name="Picture 3" descr="A screenshot of a computer&#10;&#10;AI-generated content may be incorrect.">
            <a:extLst>
              <a:ext uri="{FF2B5EF4-FFF2-40B4-BE49-F238E27FC236}">
                <a16:creationId xmlns:a16="http://schemas.microsoft.com/office/drawing/2014/main" id="{E7E48186-75A5-3759-206F-F579D4AE080C}"/>
              </a:ext>
            </a:extLst>
          </p:cNvPr>
          <p:cNvPicPr>
            <a:picLocks noChangeAspect="1"/>
          </p:cNvPicPr>
          <p:nvPr/>
        </p:nvPicPr>
        <p:blipFill>
          <a:blip r:embed="rId6"/>
          <a:stretch>
            <a:fillRect/>
          </a:stretch>
        </p:blipFill>
        <p:spPr>
          <a:xfrm>
            <a:off x="475203" y="2948354"/>
            <a:ext cx="9525000" cy="6324600"/>
          </a:xfrm>
          <a:prstGeom prst="rect">
            <a:avLst/>
          </a:prstGeom>
        </p:spPr>
      </p:pic>
      <p:pic>
        <p:nvPicPr>
          <p:cNvPr id="6" name="Picture 5" descr="Screenshot continuation of the “Select Colleges and Career Schools” section. Each of the selected schools are listed. The student has the ability to remove or view information on their selected schools. The student is also shown how many schools out of the allotted 20 they have selected. These are the schools that will receive the student’s FAFSA form.">
            <a:extLst>
              <a:ext uri="{FF2B5EF4-FFF2-40B4-BE49-F238E27FC236}">
                <a16:creationId xmlns:a16="http://schemas.microsoft.com/office/drawing/2014/main" id="{EA6E1985-0DB5-E13A-9871-D830723C8A76}"/>
              </a:ext>
            </a:extLst>
          </p:cNvPr>
          <p:cNvPicPr>
            <a:picLocks noChangeAspect="1"/>
          </p:cNvPicPr>
          <p:nvPr/>
        </p:nvPicPr>
        <p:blipFill>
          <a:blip r:embed="rId7"/>
          <a:stretch>
            <a:fillRect/>
          </a:stretch>
        </p:blipFill>
        <p:spPr>
          <a:xfrm>
            <a:off x="10031448" y="2660510"/>
            <a:ext cx="5208709" cy="5908012"/>
          </a:xfrm>
          <a:prstGeom prst="rect">
            <a:avLst/>
          </a:prstGeom>
        </p:spPr>
      </p:pic>
    </p:spTree>
    <p:extLst>
      <p:ext uri="{BB962C8B-B14F-4D97-AF65-F5344CB8AC3E}">
        <p14:creationId xmlns:p14="http://schemas.microsoft.com/office/powerpoint/2010/main" val="131639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7FC6245-7689-434B-8E09-E615A8B9D538}"/>
              </a:ext>
            </a:extLst>
          </p:cNvPr>
          <p:cNvSpPr txBox="1"/>
          <p:nvPr/>
        </p:nvSpPr>
        <p:spPr>
          <a:xfrm>
            <a:off x="459058" y="1737498"/>
            <a:ext cx="16812458" cy="1145936"/>
          </a:xfrm>
          <a:prstGeom prst="rect">
            <a:avLst/>
          </a:prstGeom>
          <a:noFill/>
        </p:spPr>
        <p:txBody>
          <a:bodyPr wrap="square" lIns="91440" tIns="45720" rIns="91440" bIns="45720" rtlCol="0" anchor="t" anchorCtr="0">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3200" spc="-225">
                <a:solidFill>
                  <a:srgbClr val="442D22"/>
                </a:solidFill>
                <a:latin typeface="Canva Sans"/>
                <a:ea typeface="Gotham Book" charset="0"/>
                <a:cs typeface="Gotham Book" charset="0"/>
              </a:rPr>
              <a:t>The student will be asked to agree to the terms and sign the FAFSA. </a:t>
            </a:r>
          </a:p>
        </p:txBody>
      </p:sp>
      <p:sp>
        <p:nvSpPr>
          <p:cNvPr id="9" name="TextBox 8">
            <a:extLst>
              <a:ext uri="{FF2B5EF4-FFF2-40B4-BE49-F238E27FC236}">
                <a16:creationId xmlns:a16="http://schemas.microsoft.com/office/drawing/2014/main" id="{A93497A3-2F48-AA06-1140-348777F14755}"/>
              </a:ext>
            </a:extLst>
          </p:cNvPr>
          <p:cNvSpPr txBox="1"/>
          <p:nvPr/>
        </p:nvSpPr>
        <p:spPr>
          <a:xfrm>
            <a:off x="481108" y="460204"/>
            <a:ext cx="14687908"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Student Signature</a:t>
            </a:r>
            <a:endParaRPr lang="en-US" err="1"/>
          </a:p>
        </p:txBody>
      </p:sp>
      <p:sp>
        <p:nvSpPr>
          <p:cNvPr id="7" name="Freeform 3">
            <a:extLst>
              <a:ext uri="{FF2B5EF4-FFF2-40B4-BE49-F238E27FC236}">
                <a16:creationId xmlns:a16="http://schemas.microsoft.com/office/drawing/2014/main" id="{64F47610-1C1A-721C-918F-9552ACAB69CD}"/>
              </a:ext>
            </a:extLst>
          </p:cNvPr>
          <p:cNvSpPr>
            <a:spLocks noChangeAspect="1"/>
          </p:cNvSpPr>
          <p:nvPr/>
        </p:nvSpPr>
        <p:spPr>
          <a:xfrm rot="5400000" flipH="1">
            <a:off x="17146420" y="-1049429"/>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2" name="Picture 1" descr="Screenshot of the signature page. The student is instructed to review the terms and conditions they will be agreeing to by signing the FAFSA form.">
            <a:extLst>
              <a:ext uri="{FF2B5EF4-FFF2-40B4-BE49-F238E27FC236}">
                <a16:creationId xmlns:a16="http://schemas.microsoft.com/office/drawing/2014/main" id="{692E5B2A-A49E-C449-4EB9-3D291E70BEEE}"/>
              </a:ext>
            </a:extLst>
          </p:cNvPr>
          <p:cNvPicPr>
            <a:picLocks noChangeAspect="1"/>
          </p:cNvPicPr>
          <p:nvPr/>
        </p:nvPicPr>
        <p:blipFill>
          <a:blip r:embed="rId5"/>
          <a:stretch>
            <a:fillRect/>
          </a:stretch>
        </p:blipFill>
        <p:spPr>
          <a:xfrm>
            <a:off x="749178" y="2891361"/>
            <a:ext cx="8035017" cy="6363223"/>
          </a:xfrm>
          <a:prstGeom prst="rect">
            <a:avLst/>
          </a:prstGeom>
        </p:spPr>
      </p:pic>
      <p:pic>
        <p:nvPicPr>
          <p:cNvPr id="4" name="Picture 3" descr="Screenshot continuation of the signature page, which lists the remaining terms and conditions that the student agrees to by signing the FAFSA form. A checkbox indicates the student agrees to the terms, and there is a button the student can select to “Sign” the form.">
            <a:extLst>
              <a:ext uri="{FF2B5EF4-FFF2-40B4-BE49-F238E27FC236}">
                <a16:creationId xmlns:a16="http://schemas.microsoft.com/office/drawing/2014/main" id="{6470B3CC-5FA2-5E77-0D36-4E84820895D0}"/>
              </a:ext>
            </a:extLst>
          </p:cNvPr>
          <p:cNvPicPr>
            <a:picLocks noChangeAspect="1"/>
          </p:cNvPicPr>
          <p:nvPr/>
        </p:nvPicPr>
        <p:blipFill>
          <a:blip r:embed="rId6"/>
          <a:stretch>
            <a:fillRect/>
          </a:stretch>
        </p:blipFill>
        <p:spPr>
          <a:xfrm>
            <a:off x="9703620" y="2885709"/>
            <a:ext cx="6467265" cy="6650857"/>
          </a:xfrm>
          <a:prstGeom prst="rect">
            <a:avLst/>
          </a:prstGeom>
        </p:spPr>
      </p:pic>
    </p:spTree>
    <p:extLst>
      <p:ext uri="{BB962C8B-B14F-4D97-AF65-F5344CB8AC3E}">
        <p14:creationId xmlns:p14="http://schemas.microsoft.com/office/powerpoint/2010/main" val="398263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7FC6245-7689-434B-8E09-E615A8B9D538}"/>
              </a:ext>
            </a:extLst>
          </p:cNvPr>
          <p:cNvSpPr txBox="1"/>
          <p:nvPr/>
        </p:nvSpPr>
        <p:spPr>
          <a:xfrm>
            <a:off x="475488" y="642052"/>
            <a:ext cx="17785248" cy="8194749"/>
          </a:xfrm>
          <a:prstGeom prst="rect">
            <a:avLst/>
          </a:prstGeom>
          <a:noFill/>
        </p:spPr>
        <p:txBody>
          <a:bodyPr wrap="square" lIns="91440" tIns="45720" rIns="91440" bIns="45720" rtlCol="0" anchor="t" anchorCtr="0">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3600" spc="-225">
                <a:solidFill>
                  <a:srgbClr val="442D22"/>
                </a:solidFill>
                <a:latin typeface="Canva Sans"/>
                <a:ea typeface="Gotham Book" charset="0"/>
                <a:cs typeface="Gotham Book" charset="0"/>
              </a:rPr>
              <a:t>Upon signing, this screen will display next steps for the student:</a:t>
            </a:r>
            <a:r>
              <a:rPr lang="en-US" sz="3600" spc="-225">
                <a:solidFill>
                  <a:srgbClr val="442D22"/>
                </a:solidFill>
                <a:latin typeface="Noto Serif Bold"/>
                <a:ea typeface="Gotham Book" charset="0"/>
                <a:cs typeface="Gotham Book" charset="0"/>
              </a:rPr>
              <a:t> </a:t>
            </a:r>
          </a:p>
        </p:txBody>
      </p:sp>
      <p:sp>
        <p:nvSpPr>
          <p:cNvPr id="3" name="Freeform 5">
            <a:extLst>
              <a:ext uri="{FF2B5EF4-FFF2-40B4-BE49-F238E27FC236}">
                <a16:creationId xmlns:a16="http://schemas.microsoft.com/office/drawing/2014/main" id="{7087F318-0646-4D11-4FE8-DC53E064373B}"/>
              </a:ext>
            </a:extLst>
          </p:cNvPr>
          <p:cNvSpPr/>
          <p:nvPr/>
        </p:nvSpPr>
        <p:spPr>
          <a:xfrm>
            <a:off x="14694462" y="1708583"/>
            <a:ext cx="3675433" cy="6869968"/>
          </a:xfrm>
          <a:custGeom>
            <a:avLst/>
            <a:gdLst/>
            <a:ahLst/>
            <a:cxnLst/>
            <a:rect l="l" t="t" r="r" b="b"/>
            <a:pathLst>
              <a:path w="3675433" h="6869968">
                <a:moveTo>
                  <a:pt x="0" y="0"/>
                </a:moveTo>
                <a:lnTo>
                  <a:pt x="3675433" y="0"/>
                </a:lnTo>
                <a:lnTo>
                  <a:pt x="3675433" y="6869968"/>
                </a:lnTo>
                <a:lnTo>
                  <a:pt x="0" y="68699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6">
            <a:extLst>
              <a:ext uri="{FF2B5EF4-FFF2-40B4-BE49-F238E27FC236}">
                <a16:creationId xmlns:a16="http://schemas.microsoft.com/office/drawing/2014/main" id="{8D94217E-BC43-0DF6-1023-8EF68E4AF054}"/>
              </a:ext>
            </a:extLst>
          </p:cNvPr>
          <p:cNvSpPr/>
          <p:nvPr/>
        </p:nvSpPr>
        <p:spPr>
          <a:xfrm flipH="1">
            <a:off x="-75447" y="1708583"/>
            <a:ext cx="3675433" cy="6869968"/>
          </a:xfrm>
          <a:custGeom>
            <a:avLst/>
            <a:gdLst/>
            <a:ahLst/>
            <a:cxnLst/>
            <a:rect l="l" t="t" r="r" b="b"/>
            <a:pathLst>
              <a:path w="3675433" h="6869968">
                <a:moveTo>
                  <a:pt x="3675433" y="0"/>
                </a:moveTo>
                <a:lnTo>
                  <a:pt x="0" y="0"/>
                </a:lnTo>
                <a:lnTo>
                  <a:pt x="0" y="6869968"/>
                </a:lnTo>
                <a:lnTo>
                  <a:pt x="3675433" y="6869968"/>
                </a:lnTo>
                <a:lnTo>
                  <a:pt x="367543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4" name="Picture 3" descr="Screenshot of the student completion page, informing the student that their FAFSA form is pending submission. The student is reminded that the FAFSA form cannot be processed until the contributors complete the required sections. Below that, the contributor is listed, with an icon beside the name describing the status of the contributor as “Invite Sent.” Below that, the student is reminded that they can track and manage their FAFSA form and contributors by selecting the “View Status” button.">
            <a:extLst>
              <a:ext uri="{FF2B5EF4-FFF2-40B4-BE49-F238E27FC236}">
                <a16:creationId xmlns:a16="http://schemas.microsoft.com/office/drawing/2014/main" id="{2EE94E7E-3DE3-770C-E663-8544D259DED7}"/>
              </a:ext>
            </a:extLst>
          </p:cNvPr>
          <p:cNvPicPr>
            <a:picLocks noChangeAspect="1"/>
          </p:cNvPicPr>
          <p:nvPr/>
        </p:nvPicPr>
        <p:blipFill>
          <a:blip r:embed="rId5"/>
          <a:stretch>
            <a:fillRect/>
          </a:stretch>
        </p:blipFill>
        <p:spPr>
          <a:xfrm>
            <a:off x="4262071" y="1712355"/>
            <a:ext cx="9462406" cy="7955049"/>
          </a:xfrm>
          <a:prstGeom prst="rect">
            <a:avLst/>
          </a:prstGeom>
        </p:spPr>
      </p:pic>
    </p:spTree>
    <p:extLst>
      <p:ext uri="{BB962C8B-B14F-4D97-AF65-F5344CB8AC3E}">
        <p14:creationId xmlns:p14="http://schemas.microsoft.com/office/powerpoint/2010/main" val="329917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the email request sent to parents listed on a FAFSA form. The student’s name is included in the email headline. The email text reminds the parent of the importance of completing their information, but that completing their section of the FAFSA form does not make them financially responsible. Additional text informs the parent that they will need an account username and password (FSA ID) to log in and complete this request. Below that, there is a button the parent can select to “Log In.”">
            <a:extLst>
              <a:ext uri="{FF2B5EF4-FFF2-40B4-BE49-F238E27FC236}">
                <a16:creationId xmlns:a16="http://schemas.microsoft.com/office/drawing/2014/main" id="{5E3B47ED-C009-35DC-31EF-19BC355C0470}"/>
              </a:ext>
            </a:extLst>
          </p:cNvPr>
          <p:cNvPicPr>
            <a:picLocks noChangeAspect="1"/>
          </p:cNvPicPr>
          <p:nvPr/>
        </p:nvPicPr>
        <p:blipFill>
          <a:blip r:embed="rId3"/>
          <a:stretch>
            <a:fillRect/>
          </a:stretch>
        </p:blipFill>
        <p:spPr>
          <a:xfrm>
            <a:off x="8793071" y="1809750"/>
            <a:ext cx="4670507" cy="8153400"/>
          </a:xfrm>
          <a:prstGeom prst="rect">
            <a:avLst/>
          </a:prstGeom>
          <a:ln w="12700">
            <a:solidFill>
              <a:schemeClr val="tx1"/>
            </a:solidFill>
          </a:ln>
        </p:spPr>
      </p:pic>
      <p:pic>
        <p:nvPicPr>
          <p:cNvPr id="5" name="Picture 4" descr="Screenshot continuation of the email request sent to parents listed on a FAFSA form. The parent is reminded that they should complete their section of the FAFSA form as soon as possible. Below that, a banner informs the parent of how they can find help if they are unable to locate the student’s FAFSA form. ">
            <a:extLst>
              <a:ext uri="{FF2B5EF4-FFF2-40B4-BE49-F238E27FC236}">
                <a16:creationId xmlns:a16="http://schemas.microsoft.com/office/drawing/2014/main" id="{69CC4FB9-CF7B-E096-BB4E-1D1C1E8A291F}"/>
              </a:ext>
            </a:extLst>
          </p:cNvPr>
          <p:cNvPicPr>
            <a:picLocks noChangeAspect="1"/>
          </p:cNvPicPr>
          <p:nvPr/>
        </p:nvPicPr>
        <p:blipFill>
          <a:blip r:embed="rId4"/>
          <a:stretch>
            <a:fillRect/>
          </a:stretch>
        </p:blipFill>
        <p:spPr>
          <a:xfrm>
            <a:off x="13779584" y="1809750"/>
            <a:ext cx="4135668" cy="8153400"/>
          </a:xfrm>
          <a:prstGeom prst="rect">
            <a:avLst/>
          </a:prstGeom>
          <a:ln w="12700">
            <a:solidFill>
              <a:schemeClr val="tx1"/>
            </a:solidFill>
          </a:ln>
        </p:spPr>
      </p:pic>
      <p:sp>
        <p:nvSpPr>
          <p:cNvPr id="10" name="TextBox 9">
            <a:extLst>
              <a:ext uri="{FF2B5EF4-FFF2-40B4-BE49-F238E27FC236}">
                <a16:creationId xmlns:a16="http://schemas.microsoft.com/office/drawing/2014/main" id="{221E5F44-048D-E3C7-9456-62E7410482F9}"/>
              </a:ext>
            </a:extLst>
          </p:cNvPr>
          <p:cNvSpPr txBox="1"/>
          <p:nvPr/>
        </p:nvSpPr>
        <p:spPr>
          <a:xfrm>
            <a:off x="481108" y="1809750"/>
            <a:ext cx="7404787" cy="2554545"/>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2D22"/>
                </a:solidFill>
                <a:effectLst/>
                <a:uLnTx/>
                <a:uFillTx/>
                <a:latin typeface="Canva Sans"/>
                <a:ea typeface="Calibri"/>
                <a:cs typeface="Arial"/>
              </a:rPr>
              <a:t>The parent(s) will receive an email that looks like this:</a:t>
            </a: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sz="3200">
              <a:solidFill>
                <a:srgbClr val="442D22"/>
              </a:solidFill>
              <a:latin typeface="Canva Sans"/>
              <a:ea typeface="Calibri"/>
              <a:cs typeface="Arial"/>
            </a:endParaRPr>
          </a:p>
          <a:p>
            <a:pPr marL="0" marR="0" lvl="0" indent="0" algn="l" defTabSz="1371600" rtl="0" eaLnBrk="1" fontAlgn="auto" latinLnBrk="0" hangingPunct="1">
              <a:lnSpc>
                <a:spcPct val="100000"/>
              </a:lnSpc>
              <a:spcBef>
                <a:spcPts val="0"/>
              </a:spcBef>
              <a:spcAft>
                <a:spcPts val="0"/>
              </a:spcAft>
              <a:buClrTx/>
              <a:buSzTx/>
              <a:buFontTx/>
              <a:buNone/>
              <a:tabLst/>
              <a:defRPr/>
            </a:pPr>
            <a:r>
              <a:rPr lang="en-US" sz="3200" b="0" i="0" u="none" strike="noStrike" kern="1200" cap="none" spc="0" normalizeH="0" baseline="0" noProof="0">
                <a:ln>
                  <a:noFill/>
                </a:ln>
                <a:solidFill>
                  <a:srgbClr val="442D22"/>
                </a:solidFill>
                <a:effectLst/>
                <a:uLnTx/>
                <a:uFillTx/>
                <a:latin typeface="Canva Sans"/>
                <a:ea typeface="Calibri"/>
                <a:cs typeface="Arial"/>
              </a:rPr>
              <a:t>We will come back to the parent section later…</a:t>
            </a:r>
            <a:endParaRPr lang="en-US" sz="3200" b="0" i="0" u="none" strike="noStrike" kern="1200" cap="none" spc="-225" normalizeH="0" baseline="0" noProof="0">
              <a:ln>
                <a:noFill/>
              </a:ln>
              <a:solidFill>
                <a:srgbClr val="442D22"/>
              </a:solidFill>
              <a:effectLst/>
              <a:uLnTx/>
              <a:uFillTx/>
              <a:latin typeface="Canva Sans"/>
              <a:ea typeface="Gotham Book" charset="0"/>
              <a:cs typeface="Arial"/>
            </a:endParaRPr>
          </a:p>
        </p:txBody>
      </p:sp>
      <p:sp>
        <p:nvSpPr>
          <p:cNvPr id="9" name="TextBox 8">
            <a:extLst>
              <a:ext uri="{FF2B5EF4-FFF2-40B4-BE49-F238E27FC236}">
                <a16:creationId xmlns:a16="http://schemas.microsoft.com/office/drawing/2014/main" id="{ECC16647-E8CA-FECA-CB24-F4A515112573}"/>
              </a:ext>
            </a:extLst>
          </p:cNvPr>
          <p:cNvSpPr txBox="1"/>
          <p:nvPr/>
        </p:nvSpPr>
        <p:spPr>
          <a:xfrm>
            <a:off x="481108" y="460204"/>
            <a:ext cx="14687908"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Parent Contributor Email</a:t>
            </a:r>
            <a:endParaRPr lang="en-US" sz="7400" b="1">
              <a:latin typeface="Noto Serif Bold"/>
              <a:ea typeface="Noto Serif Bold"/>
              <a:cs typeface="Noto Serif Bold"/>
            </a:endParaRPr>
          </a:p>
        </p:txBody>
      </p:sp>
      <p:sp>
        <p:nvSpPr>
          <p:cNvPr id="2" name="Freeform 3">
            <a:extLst>
              <a:ext uri="{FF2B5EF4-FFF2-40B4-BE49-F238E27FC236}">
                <a16:creationId xmlns:a16="http://schemas.microsoft.com/office/drawing/2014/main" id="{9DA41909-45BC-846C-3B4B-71D059B0292D}"/>
              </a:ext>
            </a:extLst>
          </p:cNvPr>
          <p:cNvSpPr/>
          <p:nvPr/>
        </p:nvSpPr>
        <p:spPr>
          <a:xfrm rot="16200000" flipH="1">
            <a:off x="-2190613" y="4130002"/>
            <a:ext cx="4569161" cy="8540489"/>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171831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 page&#10;&#10;Description automatically generated">
            <a:extLst>
              <a:ext uri="{FF2B5EF4-FFF2-40B4-BE49-F238E27FC236}">
                <a16:creationId xmlns:a16="http://schemas.microsoft.com/office/drawing/2014/main" id="{9CCD956F-869A-CD96-F1DC-CF1098759B7F}"/>
              </a:ext>
            </a:extLst>
          </p:cNvPr>
          <p:cNvPicPr>
            <a:picLocks noChangeAspect="1"/>
          </p:cNvPicPr>
          <p:nvPr/>
        </p:nvPicPr>
        <p:blipFill>
          <a:blip r:embed="rId3"/>
          <a:stretch>
            <a:fillRect/>
          </a:stretch>
        </p:blipFill>
        <p:spPr>
          <a:xfrm>
            <a:off x="7083401" y="2857427"/>
            <a:ext cx="9750900" cy="6397532"/>
          </a:xfrm>
          <a:prstGeom prst="rect">
            <a:avLst/>
          </a:prstGeom>
          <a:ln>
            <a:solidFill>
              <a:schemeClr val="tx1"/>
            </a:solidFill>
          </a:ln>
        </p:spPr>
      </p:pic>
      <p:sp>
        <p:nvSpPr>
          <p:cNvPr id="10" name="TextBox 9">
            <a:extLst>
              <a:ext uri="{FF2B5EF4-FFF2-40B4-BE49-F238E27FC236}">
                <a16:creationId xmlns:a16="http://schemas.microsoft.com/office/drawing/2014/main" id="{221E5F44-048D-E3C7-9456-62E7410482F9}"/>
              </a:ext>
            </a:extLst>
          </p:cNvPr>
          <p:cNvSpPr txBox="1"/>
          <p:nvPr/>
        </p:nvSpPr>
        <p:spPr>
          <a:xfrm>
            <a:off x="481108" y="3074264"/>
            <a:ext cx="5572220" cy="4524315"/>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42D22"/>
                </a:solidFill>
                <a:effectLst/>
                <a:uLnTx/>
                <a:uFillTx/>
                <a:latin typeface="Canva Sans"/>
                <a:ea typeface="Calibri"/>
                <a:cs typeface="Arial"/>
              </a:rPr>
              <a:t>After successfully logging in, the parent is taken to their “My Activity” page. The parent sees an invitation to be a contributor on the student’s FAFSA® form. </a:t>
            </a:r>
          </a:p>
        </p:txBody>
      </p:sp>
      <p:sp>
        <p:nvSpPr>
          <p:cNvPr id="5" name="Freeform 3">
            <a:extLst>
              <a:ext uri="{FF2B5EF4-FFF2-40B4-BE49-F238E27FC236}">
                <a16:creationId xmlns:a16="http://schemas.microsoft.com/office/drawing/2014/main" id="{E5CC7DC5-E9B9-9791-44C5-80A6C05DCFE2}"/>
              </a:ext>
            </a:extLst>
          </p:cNvPr>
          <p:cNvSpPr/>
          <p:nvPr/>
        </p:nvSpPr>
        <p:spPr>
          <a:xfrm rot="5400000" flipH="1">
            <a:off x="12113695" y="-3484394"/>
            <a:ext cx="4569161" cy="8540489"/>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7D92723C-39CB-D52A-CF3C-5C18AC84460B}"/>
              </a:ext>
            </a:extLst>
          </p:cNvPr>
          <p:cNvSpPr txBox="1"/>
          <p:nvPr/>
        </p:nvSpPr>
        <p:spPr>
          <a:xfrm>
            <a:off x="481108" y="460204"/>
            <a:ext cx="14687908" cy="2277547"/>
          </a:xfrm>
          <a:prstGeom prst="rect">
            <a:avLst/>
          </a:prstGeom>
        </p:spPr>
        <p:txBody>
          <a:bodyPr wrap="square" lIns="0" tIns="0" rIns="0" bIns="0" rtlCol="0" anchor="t">
            <a:spAutoFit/>
          </a:bodyPr>
          <a:lstStyle/>
          <a:p>
            <a:pPr>
              <a:spcBef>
                <a:spcPct val="0"/>
              </a:spcBef>
            </a:pPr>
            <a:r>
              <a:rPr lang="en-US" sz="7400" b="1">
                <a:solidFill>
                  <a:srgbClr val="442D22"/>
                </a:solidFill>
                <a:latin typeface="Noto Serif Bold"/>
                <a:ea typeface="Noto Serif Bold"/>
                <a:cs typeface="Noto Serif Bold"/>
                <a:sym typeface="Noto Serif Bold"/>
              </a:rPr>
              <a:t>Parent (Contributor) Information</a:t>
            </a:r>
            <a:endParaRPr lang="en-US"/>
          </a:p>
        </p:txBody>
      </p:sp>
    </p:spTree>
    <p:extLst>
      <p:ext uri="{BB962C8B-B14F-4D97-AF65-F5344CB8AC3E}">
        <p14:creationId xmlns:p14="http://schemas.microsoft.com/office/powerpoint/2010/main" val="120853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F5EF8A02-8BFF-1BEA-DB03-9B5619CE9878}"/>
              </a:ext>
            </a:extLst>
          </p:cNvPr>
          <p:cNvSpPr txBox="1">
            <a:spLocks/>
          </p:cNvSpPr>
          <p:nvPr/>
        </p:nvSpPr>
        <p:spPr>
          <a:xfrm>
            <a:off x="480017" y="1554139"/>
            <a:ext cx="8905280" cy="8198275"/>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PH" sz="3200">
                <a:solidFill>
                  <a:srgbClr val="442D22"/>
                </a:solidFill>
                <a:ea typeface="+mn-lt"/>
                <a:cs typeface="+mn-lt"/>
              </a:rPr>
              <a:t>The FA-DDX is the </a:t>
            </a:r>
            <a:r>
              <a:rPr lang="en-PH" sz="3200" b="1">
                <a:solidFill>
                  <a:srgbClr val="442D22"/>
                </a:solidFill>
                <a:ea typeface="+mn-lt"/>
                <a:cs typeface="+mn-lt"/>
              </a:rPr>
              <a:t>secure system</a:t>
            </a:r>
            <a:r>
              <a:rPr lang="en-PH" sz="3200">
                <a:solidFill>
                  <a:srgbClr val="442D22"/>
                </a:solidFill>
                <a:ea typeface="+mn-lt"/>
                <a:cs typeface="+mn-lt"/>
              </a:rPr>
              <a:t> that lets the IRS share your Federal Tax Information (FTI) with your FAFSA. </a:t>
            </a:r>
            <a:endParaRPr lang="en-PH" sz="3200">
              <a:solidFill>
                <a:srgbClr val="442D22"/>
              </a:solidFill>
              <a:latin typeface="Canva Sans"/>
              <a:ea typeface="Noto Serif Bold"/>
              <a:cs typeface="Arial"/>
            </a:endParaRPr>
          </a:p>
          <a:p>
            <a:endParaRPr lang="en-PH" sz="3200">
              <a:solidFill>
                <a:srgbClr val="442D22"/>
              </a:solidFill>
              <a:ea typeface="+mn-lt"/>
              <a:cs typeface="+mn-lt"/>
            </a:endParaRPr>
          </a:p>
          <a:p>
            <a:r>
              <a:rPr lang="en-PH" sz="3200">
                <a:solidFill>
                  <a:srgbClr val="442D22"/>
                </a:solidFill>
                <a:ea typeface="+mn-lt"/>
                <a:cs typeface="+mn-lt"/>
              </a:rPr>
              <a:t>For each </a:t>
            </a:r>
            <a:r>
              <a:rPr lang="en-PH" sz="3200" b="1">
                <a:solidFill>
                  <a:srgbClr val="442D22"/>
                </a:solidFill>
                <a:ea typeface="+mn-lt"/>
                <a:cs typeface="+mn-lt"/>
              </a:rPr>
              <a:t>contributor</a:t>
            </a:r>
            <a:r>
              <a:rPr lang="en-PH" sz="3200">
                <a:solidFill>
                  <a:srgbClr val="442D22"/>
                </a:solidFill>
                <a:ea typeface="+mn-lt"/>
                <a:cs typeface="+mn-lt"/>
              </a:rPr>
              <a:t> who consents, it imports:</a:t>
            </a:r>
            <a:endParaRPr lang="en-PH" sz="3200">
              <a:solidFill>
                <a:srgbClr val="442D22"/>
              </a:solidFill>
              <a:latin typeface="Canva Sans"/>
              <a:ea typeface="Noto Serif Bold"/>
              <a:cs typeface="Arial"/>
            </a:endParaRPr>
          </a:p>
          <a:p>
            <a:pPr>
              <a:buFont typeface="Arial"/>
              <a:buChar char="•"/>
            </a:pPr>
            <a:r>
              <a:rPr lang="en-PH" sz="3200" b="1">
                <a:solidFill>
                  <a:srgbClr val="442D22"/>
                </a:solidFill>
                <a:ea typeface="+mn-lt"/>
                <a:cs typeface="+mn-lt"/>
              </a:rPr>
              <a:t>Tax filing status</a:t>
            </a:r>
            <a:endParaRPr lang="en-PH" sz="3200" b="1">
              <a:solidFill>
                <a:srgbClr val="442D22"/>
              </a:solidFill>
              <a:ea typeface="Calibri"/>
              <a:cs typeface="Calibri"/>
            </a:endParaRPr>
          </a:p>
          <a:p>
            <a:pPr>
              <a:buFont typeface="Arial"/>
              <a:buChar char="•"/>
            </a:pPr>
            <a:r>
              <a:rPr lang="en-PH" sz="3200" b="1">
                <a:solidFill>
                  <a:srgbClr val="442D22"/>
                </a:solidFill>
                <a:ea typeface="+mn-lt"/>
                <a:cs typeface="+mn-lt"/>
              </a:rPr>
              <a:t>Adjusted Gross Income (AGI)</a:t>
            </a:r>
            <a:endParaRPr lang="en-PH"/>
          </a:p>
          <a:p>
            <a:pPr>
              <a:buFont typeface="Arial"/>
              <a:buChar char="•"/>
            </a:pPr>
            <a:r>
              <a:rPr lang="en-PH" sz="3200" b="1">
                <a:solidFill>
                  <a:srgbClr val="442D22"/>
                </a:solidFill>
                <a:ea typeface="+mn-lt"/>
                <a:cs typeface="+mn-lt"/>
              </a:rPr>
              <a:t>Income earned from work</a:t>
            </a:r>
            <a:endParaRPr lang="en-PH"/>
          </a:p>
          <a:p>
            <a:pPr>
              <a:buFont typeface="Arial"/>
              <a:buChar char="•"/>
            </a:pPr>
            <a:r>
              <a:rPr lang="en-PH" sz="3200" b="1">
                <a:solidFill>
                  <a:srgbClr val="442D22"/>
                </a:solidFill>
                <a:ea typeface="+mn-lt"/>
                <a:cs typeface="+mn-lt"/>
              </a:rPr>
              <a:t>U.S. income tax paid</a:t>
            </a:r>
            <a:endParaRPr lang="en-PH"/>
          </a:p>
          <a:p>
            <a:pPr>
              <a:buFont typeface="Arial"/>
              <a:buChar char="•"/>
            </a:pPr>
            <a:r>
              <a:rPr lang="en-PH" sz="3200" b="1">
                <a:solidFill>
                  <a:srgbClr val="442D22"/>
                </a:solidFill>
                <a:ea typeface="+mn-lt"/>
                <a:cs typeface="+mn-lt"/>
              </a:rPr>
              <a:t>Education tax credits</a:t>
            </a:r>
            <a:endParaRPr lang="en-PH"/>
          </a:p>
          <a:p>
            <a:pPr>
              <a:buFont typeface="Arial"/>
              <a:buChar char="•"/>
            </a:pPr>
            <a:r>
              <a:rPr lang="en-PH" sz="3200" b="1">
                <a:solidFill>
                  <a:srgbClr val="442D22"/>
                </a:solidFill>
                <a:ea typeface="+mn-lt"/>
                <a:cs typeface="+mn-lt"/>
              </a:rPr>
              <a:t>Tax-exempt interest income</a:t>
            </a:r>
            <a:endParaRPr lang="en-PH"/>
          </a:p>
          <a:p>
            <a:pPr>
              <a:buFont typeface="Arial"/>
              <a:buChar char="•"/>
            </a:pPr>
            <a:r>
              <a:rPr lang="en-PH" sz="3200" b="1">
                <a:solidFill>
                  <a:srgbClr val="442D22"/>
                </a:solidFill>
                <a:ea typeface="+mn-lt"/>
                <a:cs typeface="+mn-lt"/>
              </a:rPr>
              <a:t>Untaxed IRA distributions</a:t>
            </a:r>
            <a:endParaRPr lang="en-PH"/>
          </a:p>
          <a:p>
            <a:pPr>
              <a:buFont typeface="Arial"/>
              <a:buChar char="•"/>
            </a:pPr>
            <a:r>
              <a:rPr lang="en-PH" sz="3200" b="1">
                <a:solidFill>
                  <a:srgbClr val="442D22"/>
                </a:solidFill>
                <a:ea typeface="+mn-lt"/>
                <a:cs typeface="+mn-lt"/>
              </a:rPr>
              <a:t>Untaxed pension &amp; annuity distributions</a:t>
            </a:r>
            <a:endParaRPr lang="en-PH"/>
          </a:p>
          <a:p>
            <a:pPr>
              <a:buFont typeface="Arial"/>
              <a:buChar char="•"/>
            </a:pPr>
            <a:r>
              <a:rPr lang="en-PH" sz="3200" b="1">
                <a:solidFill>
                  <a:srgbClr val="442D22"/>
                </a:solidFill>
                <a:ea typeface="+mn-lt"/>
                <a:cs typeface="+mn-lt"/>
              </a:rPr>
              <a:t>IRA deductions &amp; payments to retirement plans</a:t>
            </a:r>
            <a:endParaRPr lang="en-PH"/>
          </a:p>
          <a:p>
            <a:pPr>
              <a:buFont typeface="Arial"/>
              <a:buChar char="•"/>
            </a:pPr>
            <a:r>
              <a:rPr lang="en-PH" sz="3200" b="1">
                <a:solidFill>
                  <a:srgbClr val="442D22"/>
                </a:solidFill>
                <a:ea typeface="+mn-lt"/>
                <a:cs typeface="+mn-lt"/>
              </a:rPr>
              <a:t>Business or farm income (if applicable)</a:t>
            </a:r>
            <a:endParaRPr lang="en-PH"/>
          </a:p>
          <a:p>
            <a:pPr>
              <a:buFont typeface="Arial"/>
              <a:buChar char="•"/>
            </a:pPr>
            <a:r>
              <a:rPr lang="en-PH" sz="3200" b="1">
                <a:solidFill>
                  <a:srgbClr val="442D22"/>
                </a:solidFill>
                <a:ea typeface="+mn-lt"/>
                <a:cs typeface="+mn-lt"/>
              </a:rPr>
              <a:t>Schedules filed (A, B, C, D, E, F, or H)</a:t>
            </a:r>
            <a:endParaRPr lang="en-PH"/>
          </a:p>
          <a:p>
            <a:pPr>
              <a:buFont typeface="Arial"/>
              <a:buChar char="•"/>
            </a:pPr>
            <a:r>
              <a:rPr lang="en-PH" sz="3200" b="1">
                <a:solidFill>
                  <a:srgbClr val="442D22"/>
                </a:solidFill>
                <a:ea typeface="+mn-lt"/>
                <a:cs typeface="+mn-lt"/>
              </a:rPr>
              <a:t>Number of dependents claimed on the tax return</a:t>
            </a:r>
            <a:endParaRPr lang="en-PH"/>
          </a:p>
          <a:p>
            <a:pPr>
              <a:buFont typeface="Arial"/>
              <a:buChar char="•"/>
            </a:pPr>
            <a:endParaRPr lang="en-PH" sz="3200" b="1">
              <a:solidFill>
                <a:srgbClr val="442D22"/>
              </a:solidFill>
              <a:ea typeface="Calibri"/>
              <a:cs typeface="Calibri"/>
            </a:endParaRPr>
          </a:p>
          <a:p>
            <a:pPr marL="285750" indent="-285750">
              <a:buFont typeface="Arial"/>
              <a:buChar char="•"/>
            </a:pPr>
            <a:endParaRPr lang="en-PH" sz="3200">
              <a:solidFill>
                <a:srgbClr val="442D22"/>
              </a:solidFill>
              <a:latin typeface="Canva Sans"/>
              <a:ea typeface="Noto Serif Bold"/>
              <a:cs typeface="Arial"/>
            </a:endParaRPr>
          </a:p>
          <a:p>
            <a:pPr>
              <a:buFont typeface="Arial" panose="020B0604020202020204" pitchFamily="34" charset="0"/>
              <a:buChar char="•"/>
            </a:pPr>
            <a:endParaRPr lang="en-PH" sz="1800">
              <a:latin typeface="Arial"/>
              <a:ea typeface="Noto Serif Bold"/>
              <a:cs typeface="Arial"/>
            </a:endParaRPr>
          </a:p>
          <a:p>
            <a:pPr>
              <a:buFont typeface="Arial" panose="020B0604020202020204" pitchFamily="34" charset="0"/>
              <a:buChar char="•"/>
            </a:pPr>
            <a:endParaRPr lang="en-PH" sz="3200">
              <a:latin typeface="Arial"/>
              <a:ea typeface="Noto Serif Bold"/>
              <a:cs typeface="Arial"/>
            </a:endParaRPr>
          </a:p>
          <a:p>
            <a:pPr marL="428625" indent="-428625">
              <a:buFont typeface="Arial" panose="020B0604020202020204" pitchFamily="34" charset="0"/>
              <a:buChar char="•"/>
            </a:pPr>
            <a:endParaRPr lang="en-PH" sz="1800">
              <a:latin typeface="Arial"/>
              <a:ea typeface="Noto Serif Bold"/>
              <a:cs typeface="Arial"/>
            </a:endParaRPr>
          </a:p>
        </p:txBody>
      </p:sp>
      <p:sp>
        <p:nvSpPr>
          <p:cNvPr id="10" name="TextBox 4">
            <a:extLst>
              <a:ext uri="{FF2B5EF4-FFF2-40B4-BE49-F238E27FC236}">
                <a16:creationId xmlns:a16="http://schemas.microsoft.com/office/drawing/2014/main" id="{49E7D6BF-D29C-179D-29B1-7053E60D6259}"/>
              </a:ext>
            </a:extLst>
          </p:cNvPr>
          <p:cNvSpPr txBox="1"/>
          <p:nvPr/>
        </p:nvSpPr>
        <p:spPr>
          <a:xfrm>
            <a:off x="481108" y="421115"/>
            <a:ext cx="17807989"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IRS Direct Data Exchange</a:t>
            </a:r>
            <a:endParaRPr lang="en-US"/>
          </a:p>
        </p:txBody>
      </p:sp>
      <p:sp>
        <p:nvSpPr>
          <p:cNvPr id="12" name="Freeform 2">
            <a:extLst>
              <a:ext uri="{FF2B5EF4-FFF2-40B4-BE49-F238E27FC236}">
                <a16:creationId xmlns:a16="http://schemas.microsoft.com/office/drawing/2014/main" id="{33AFC213-FEF6-99F5-BB73-D3CB11245BC4}"/>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3"/>
            <a:stretch>
              <a:fillRect/>
            </a:stretch>
          </a:blipFill>
        </p:spPr>
        <p:txBody>
          <a:bodyPr/>
          <a:lstStyle/>
          <a:p>
            <a:endParaRPr lang="en-US"/>
          </a:p>
        </p:txBody>
      </p:sp>
      <p:sp>
        <p:nvSpPr>
          <p:cNvPr id="4" name="TextBox 3">
            <a:extLst>
              <a:ext uri="{FF2B5EF4-FFF2-40B4-BE49-F238E27FC236}">
                <a16:creationId xmlns:a16="http://schemas.microsoft.com/office/drawing/2014/main" id="{A5F429EE-6EBB-8479-790A-0BF1609415F1}"/>
              </a:ext>
            </a:extLst>
          </p:cNvPr>
          <p:cNvSpPr txBox="1"/>
          <p:nvPr/>
        </p:nvSpPr>
        <p:spPr>
          <a:xfrm>
            <a:off x="9953625" y="2889250"/>
            <a:ext cx="5730875"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FTI = Federal Tax Information</a:t>
            </a:r>
            <a:endParaRPr lang="en-US" sz="2400" b="1">
              <a:ea typeface="Calibri"/>
              <a:cs typeface="Calibri"/>
            </a:endParaRPr>
          </a:p>
          <a:p>
            <a:pPr marL="228600" indent="-228600">
              <a:buFont typeface=""/>
              <a:buChar char="•"/>
            </a:pPr>
            <a:r>
              <a:rPr lang="en-US" sz="2400"/>
              <a:t>It’s the </a:t>
            </a:r>
            <a:r>
              <a:rPr lang="en-US" sz="2400" b="1"/>
              <a:t>tax data</a:t>
            </a:r>
            <a:r>
              <a:rPr lang="en-US" sz="2400"/>
              <a:t> the IRS sends to your FAFSA.</a:t>
            </a:r>
            <a:endParaRPr lang="en-US" sz="2400">
              <a:ea typeface="Calibri"/>
              <a:cs typeface="Calibri"/>
            </a:endParaRPr>
          </a:p>
          <a:p>
            <a:pPr marL="228600" indent="-228600">
              <a:buFont typeface=""/>
              <a:buChar char="•"/>
            </a:pPr>
            <a:r>
              <a:rPr lang="en-US" sz="2400"/>
              <a:t>It helps fill in your financial questions </a:t>
            </a:r>
            <a:r>
              <a:rPr lang="en-US" sz="2400" b="1"/>
              <a:t>automatically,</a:t>
            </a:r>
            <a:r>
              <a:rPr lang="en-US" sz="2400"/>
              <a:t> so you don’t have to type everything in.</a:t>
            </a:r>
            <a:endParaRPr lang="en-US" sz="2400">
              <a:ea typeface="Calibri"/>
              <a:cs typeface="Calibri"/>
            </a:endParaRPr>
          </a:p>
          <a:p>
            <a:pPr marL="228600" indent="-228600">
              <a:buFont typeface=""/>
              <a:buChar char="•"/>
            </a:pPr>
            <a:r>
              <a:rPr lang="en-US" sz="2400"/>
              <a:t>It includes things like your </a:t>
            </a:r>
            <a:r>
              <a:rPr lang="en-US" sz="2400" b="1"/>
              <a:t>income, tax filing status, tax paid, and certain untaxed income</a:t>
            </a:r>
            <a:r>
              <a:rPr lang="en-US" sz="2400"/>
              <a:t>.</a:t>
            </a:r>
            <a:endParaRPr lang="en-US" sz="2400">
              <a:ea typeface="Calibri"/>
              <a:cs typeface="Calibri"/>
            </a:endParaRPr>
          </a:p>
          <a:p>
            <a:pPr marL="228600" indent="-228600">
              <a:buFont typeface=""/>
              <a:buChar char="•"/>
            </a:pPr>
            <a:r>
              <a:rPr lang="en-US" sz="2400"/>
              <a:t>You (and your contributor, if applicable) must </a:t>
            </a:r>
            <a:r>
              <a:rPr lang="en-US" sz="2400" b="1"/>
              <a:t>give consent</a:t>
            </a:r>
            <a:r>
              <a:rPr lang="en-US" sz="2400"/>
              <a:t> for FAFSA to use this info.</a:t>
            </a:r>
            <a:endParaRPr lang="en-US" sz="2400">
              <a:ea typeface="Calibri"/>
              <a:cs typeface="Calibri"/>
            </a:endParaRPr>
          </a:p>
          <a:p>
            <a:pPr marL="228600" indent="-228600">
              <a:buFont typeface=""/>
              <a:buChar char="•"/>
            </a:pPr>
            <a:r>
              <a:rPr lang="en-US" sz="2400"/>
              <a:t>Without consent, your FAFSA </a:t>
            </a:r>
            <a:r>
              <a:rPr lang="en-US" sz="2400" b="1"/>
              <a:t>can’t be processed</a:t>
            </a:r>
            <a:r>
              <a:rPr lang="en-US" sz="2400"/>
              <a:t> or receive aid.</a:t>
            </a:r>
            <a:endParaRPr lang="en-US" sz="2400">
              <a:ea typeface="Calibri"/>
              <a:cs typeface="Calibri"/>
            </a:endParaRPr>
          </a:p>
          <a:p>
            <a:pPr algn="ctr"/>
            <a:endParaRPr lang="en-US"/>
          </a:p>
        </p:txBody>
      </p:sp>
      <p:sp>
        <p:nvSpPr>
          <p:cNvPr id="6" name="Freeform 3">
            <a:extLst>
              <a:ext uri="{FF2B5EF4-FFF2-40B4-BE49-F238E27FC236}">
                <a16:creationId xmlns:a16="http://schemas.microsoft.com/office/drawing/2014/main" id="{0B7C0AA5-04C6-317B-95D2-9672571CBD7E}"/>
              </a:ext>
            </a:extLst>
          </p:cNvPr>
          <p:cNvSpPr/>
          <p:nvPr/>
        </p:nvSpPr>
        <p:spPr>
          <a:xfrm rot="16200000">
            <a:off x="16337469" y="-2259307"/>
            <a:ext cx="3915020" cy="7317794"/>
          </a:xfrm>
          <a:custGeom>
            <a:avLst/>
            <a:gdLst/>
            <a:ahLst/>
            <a:cxnLst/>
            <a:rect l="l" t="t" r="r" b="b"/>
            <a:pathLst>
              <a:path w="3915020" h="7317794">
                <a:moveTo>
                  <a:pt x="0" y="0"/>
                </a:moveTo>
                <a:lnTo>
                  <a:pt x="3915020" y="0"/>
                </a:lnTo>
                <a:lnTo>
                  <a:pt x="3915020" y="7317794"/>
                </a:lnTo>
                <a:lnTo>
                  <a:pt x="0" y="73177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252284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21E5F44-048D-E3C7-9456-62E7410482F9}"/>
              </a:ext>
            </a:extLst>
          </p:cNvPr>
          <p:cNvSpPr txBox="1"/>
          <p:nvPr/>
        </p:nvSpPr>
        <p:spPr>
          <a:xfrm>
            <a:off x="481108" y="2737751"/>
            <a:ext cx="17660588" cy="1631216"/>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442D22"/>
                </a:solidFill>
                <a:effectLst/>
                <a:uLnTx/>
                <a:uFillTx/>
                <a:latin typeface="Canva sans" panose="020B0604020202020204" charset="0"/>
                <a:ea typeface="Calibri"/>
                <a:cs typeface="Arial"/>
              </a:rPr>
              <a:t>Parent will confirm their identity information and then consent to having their tax information used on the FAFSA. If consent is not provided, the student will be ineligible for aid.</a:t>
            </a:r>
            <a:r>
              <a:rPr kumimoji="0" lang="en-US" sz="3600" b="0" i="0" u="none" strike="noStrike" kern="1200" cap="none" spc="0" normalizeH="0" baseline="0" noProof="0">
                <a:ln>
                  <a:noFill/>
                </a:ln>
                <a:effectLst/>
                <a:uLnTx/>
                <a:uFillTx/>
                <a:latin typeface="Canva sans" panose="020B0604020202020204" charset="0"/>
                <a:ea typeface="Calibri"/>
                <a:cs typeface="Arial"/>
              </a:rPr>
              <a:t> </a:t>
            </a:r>
            <a:endParaRPr lang="en-US" sz="3600" b="0" i="0" u="none" strike="noStrike" kern="1200" cap="none" spc="0" normalizeH="0" baseline="0" noProof="0">
              <a:ln>
                <a:noFill/>
              </a:ln>
              <a:effectLst/>
              <a:uLnTx/>
              <a:uFillTx/>
              <a:latin typeface="Canva sans" panose="020B0604020202020204" charset="0"/>
              <a:ea typeface="Calibri"/>
              <a:cs typeface="Arial"/>
            </a:endParaRPr>
          </a:p>
        </p:txBody>
      </p:sp>
      <p:sp>
        <p:nvSpPr>
          <p:cNvPr id="11" name="TextBox 10">
            <a:extLst>
              <a:ext uri="{FF2B5EF4-FFF2-40B4-BE49-F238E27FC236}">
                <a16:creationId xmlns:a16="http://schemas.microsoft.com/office/drawing/2014/main" id="{91845D6A-5004-9B2F-C84B-2502AB9F0E26}"/>
              </a:ext>
            </a:extLst>
          </p:cNvPr>
          <p:cNvSpPr txBox="1"/>
          <p:nvPr/>
        </p:nvSpPr>
        <p:spPr>
          <a:xfrm>
            <a:off x="481108" y="460204"/>
            <a:ext cx="14687908" cy="2277547"/>
          </a:xfrm>
          <a:prstGeom prst="rect">
            <a:avLst/>
          </a:prstGeom>
        </p:spPr>
        <p:txBody>
          <a:bodyPr wrap="square" lIns="0" tIns="0" rIns="0" bIns="0" rtlCol="0" anchor="t">
            <a:spAutoFit/>
          </a:bodyPr>
          <a:lstStyle/>
          <a:p>
            <a:pPr>
              <a:spcBef>
                <a:spcPct val="0"/>
              </a:spcBef>
            </a:pPr>
            <a:r>
              <a:rPr lang="en-US" sz="7400" b="1">
                <a:solidFill>
                  <a:srgbClr val="442D22"/>
                </a:solidFill>
                <a:latin typeface="Noto Serif Bold"/>
                <a:ea typeface="Noto Serif Bold"/>
                <a:cs typeface="Noto Serif Bold"/>
                <a:sym typeface="Noto Serif Bold"/>
              </a:rPr>
              <a:t>Parent (Contributor) Approval and Consent</a:t>
            </a:r>
            <a:endParaRPr lang="en-US"/>
          </a:p>
        </p:txBody>
      </p:sp>
      <p:pic>
        <p:nvPicPr>
          <p:cNvPr id="6" name="Picture 5" descr="A screenshot of a computer screen&#10;&#10;Description automatically generated">
            <a:extLst>
              <a:ext uri="{FF2B5EF4-FFF2-40B4-BE49-F238E27FC236}">
                <a16:creationId xmlns:a16="http://schemas.microsoft.com/office/drawing/2014/main" id="{2B303D46-54DE-38C8-6BCD-46C93DA66098}"/>
              </a:ext>
            </a:extLst>
          </p:cNvPr>
          <p:cNvPicPr>
            <a:picLocks noChangeAspect="1"/>
          </p:cNvPicPr>
          <p:nvPr/>
        </p:nvPicPr>
        <p:blipFill>
          <a:blip r:embed="rId3"/>
          <a:stretch>
            <a:fillRect/>
          </a:stretch>
        </p:blipFill>
        <p:spPr>
          <a:xfrm>
            <a:off x="6843712" y="4572262"/>
            <a:ext cx="5427785" cy="5512045"/>
          </a:xfrm>
          <a:prstGeom prst="rect">
            <a:avLst/>
          </a:prstGeom>
          <a:ln>
            <a:solidFill>
              <a:schemeClr val="tx1"/>
            </a:solidFill>
          </a:ln>
        </p:spPr>
      </p:pic>
      <p:pic>
        <p:nvPicPr>
          <p:cNvPr id="8" name="Picture 7" descr="A screenshot of a computer&#10;&#10;Description automatically generated">
            <a:extLst>
              <a:ext uri="{FF2B5EF4-FFF2-40B4-BE49-F238E27FC236}">
                <a16:creationId xmlns:a16="http://schemas.microsoft.com/office/drawing/2014/main" id="{E6129444-55DE-B34B-2655-8CE82F4F111E}"/>
              </a:ext>
            </a:extLst>
          </p:cNvPr>
          <p:cNvPicPr>
            <a:picLocks noChangeAspect="1"/>
          </p:cNvPicPr>
          <p:nvPr/>
        </p:nvPicPr>
        <p:blipFill>
          <a:blip r:embed="rId4"/>
          <a:stretch>
            <a:fillRect/>
          </a:stretch>
        </p:blipFill>
        <p:spPr>
          <a:xfrm>
            <a:off x="12622543" y="4568414"/>
            <a:ext cx="5092945" cy="2699239"/>
          </a:xfrm>
          <a:prstGeom prst="rect">
            <a:avLst/>
          </a:prstGeom>
          <a:ln>
            <a:solidFill>
              <a:schemeClr val="tx1"/>
            </a:solidFill>
          </a:ln>
        </p:spPr>
      </p:pic>
      <p:sp>
        <p:nvSpPr>
          <p:cNvPr id="9" name="Freeform 3">
            <a:extLst>
              <a:ext uri="{FF2B5EF4-FFF2-40B4-BE49-F238E27FC236}">
                <a16:creationId xmlns:a16="http://schemas.microsoft.com/office/drawing/2014/main" id="{028DB206-963A-243F-4460-505F21276FC2}"/>
              </a:ext>
            </a:extLst>
          </p:cNvPr>
          <p:cNvSpPr>
            <a:spLocks noChangeAspect="1"/>
          </p:cNvSpPr>
          <p:nvPr/>
        </p:nvSpPr>
        <p:spPr>
          <a:xfrm rot="5400000" flipH="1">
            <a:off x="17146420" y="-1049429"/>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 name="Freeform 2">
            <a:extLst>
              <a:ext uri="{FF2B5EF4-FFF2-40B4-BE49-F238E27FC236}">
                <a16:creationId xmlns:a16="http://schemas.microsoft.com/office/drawing/2014/main" id="{9ECB96BF-FE24-66A1-51C9-7F4874674347}"/>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7"/>
            <a:stretch>
              <a:fillRect/>
            </a:stretch>
          </a:blipFill>
        </p:spPr>
        <p:txBody>
          <a:bodyPr/>
          <a:lstStyle/>
          <a:p>
            <a:endParaRPr lang="en-US"/>
          </a:p>
        </p:txBody>
      </p:sp>
      <p:pic>
        <p:nvPicPr>
          <p:cNvPr id="4" name="Picture 3" descr="Screenshot of the consent and approval page for the retrieval and disclosure of federal tax information. A numbered list of statements defines what the parent is affirming and giving consent and approval to.">
            <a:extLst>
              <a:ext uri="{FF2B5EF4-FFF2-40B4-BE49-F238E27FC236}">
                <a16:creationId xmlns:a16="http://schemas.microsoft.com/office/drawing/2014/main" id="{F9A59693-A3A5-F9AD-EEF2-B0012CCCEC22}"/>
              </a:ext>
            </a:extLst>
          </p:cNvPr>
          <p:cNvPicPr>
            <a:picLocks noChangeAspect="1"/>
          </p:cNvPicPr>
          <p:nvPr/>
        </p:nvPicPr>
        <p:blipFill>
          <a:blip r:embed="rId8"/>
          <a:stretch>
            <a:fillRect/>
          </a:stretch>
        </p:blipFill>
        <p:spPr>
          <a:xfrm>
            <a:off x="479234" y="4567970"/>
            <a:ext cx="5648325" cy="5019675"/>
          </a:xfrm>
          <a:prstGeom prst="rect">
            <a:avLst/>
          </a:prstGeom>
        </p:spPr>
      </p:pic>
    </p:spTree>
    <p:extLst>
      <p:ext uri="{BB962C8B-B14F-4D97-AF65-F5344CB8AC3E}">
        <p14:creationId xmlns:p14="http://schemas.microsoft.com/office/powerpoint/2010/main" val="127881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F5EF8A02-8BFF-1BEA-DB03-9B5619CE9878}"/>
              </a:ext>
            </a:extLst>
          </p:cNvPr>
          <p:cNvSpPr txBox="1">
            <a:spLocks/>
          </p:cNvSpPr>
          <p:nvPr/>
        </p:nvSpPr>
        <p:spPr>
          <a:xfrm>
            <a:off x="481107" y="1588168"/>
            <a:ext cx="14695245" cy="6805507"/>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428625" indent="-428625">
              <a:buFont typeface="Arial" panose="020B0604020202020204" pitchFamily="34" charset="0"/>
              <a:buChar char="•"/>
            </a:pPr>
            <a:r>
              <a:rPr lang="en-PH" sz="3200" b="0">
                <a:solidFill>
                  <a:srgbClr val="442D22"/>
                </a:solidFill>
                <a:latin typeface="Canva sans" panose="020B0604020202020204" charset="0"/>
                <a:ea typeface="Noto Serif Bold"/>
                <a:cs typeface="Noto Serif Bold"/>
              </a:rPr>
              <a:t>When a contributor logs in and provides consent, a match with the IRS will </a:t>
            </a:r>
            <a:r>
              <a:rPr lang="en-PH" sz="3200">
                <a:solidFill>
                  <a:srgbClr val="442D22"/>
                </a:solidFill>
                <a:latin typeface="Canva sans" panose="020B0604020202020204" charset="0"/>
                <a:ea typeface="Noto Serif Bold"/>
                <a:cs typeface="Noto Serif Bold"/>
              </a:rPr>
              <a:t>automatically attempt to </a:t>
            </a:r>
            <a:r>
              <a:rPr lang="en-PH" sz="3200" b="0">
                <a:solidFill>
                  <a:srgbClr val="442D22"/>
                </a:solidFill>
                <a:latin typeface="Canva sans" panose="020B0604020202020204" charset="0"/>
                <a:ea typeface="Noto Serif Bold"/>
                <a:cs typeface="Noto Serif Bold"/>
              </a:rPr>
              <a:t>occur. </a:t>
            </a:r>
          </a:p>
          <a:p>
            <a:pPr marL="1114425" lvl="1" indent="-428625">
              <a:buFont typeface="Arial" panose="020B0604020202020204" pitchFamily="34" charset="0"/>
              <a:buChar char="•"/>
            </a:pPr>
            <a:r>
              <a:rPr lang="en-PH" sz="3200" b="0">
                <a:solidFill>
                  <a:srgbClr val="442D22"/>
                </a:solidFill>
                <a:latin typeface="Canva sans" panose="020B0604020202020204" charset="0"/>
                <a:ea typeface="Noto Serif Bold"/>
                <a:cs typeface="Noto Serif Bold"/>
              </a:rPr>
              <a:t>If the IRS has a tax record on file, it will automatically populate on the FAFSA. This is NOT optional.</a:t>
            </a:r>
          </a:p>
          <a:p>
            <a:pPr marL="1114425" lvl="1" indent="-428625">
              <a:buFont typeface="Arial" panose="020B0604020202020204" pitchFamily="34" charset="0"/>
              <a:buChar char="•"/>
            </a:pPr>
            <a:r>
              <a:rPr lang="en-PH" sz="3200" b="0">
                <a:solidFill>
                  <a:srgbClr val="442D22"/>
                </a:solidFill>
                <a:latin typeface="Canva sans" panose="020B0604020202020204" charset="0"/>
                <a:ea typeface="Noto Serif Bold"/>
                <a:cs typeface="Noto Serif Bold"/>
              </a:rPr>
              <a:t>These fields will be hidden and not correctable. </a:t>
            </a:r>
          </a:p>
          <a:p>
            <a:pPr marL="1114425" lvl="1" indent="-428625">
              <a:buFont typeface="Arial" panose="020B0604020202020204" pitchFamily="34" charset="0"/>
              <a:buChar char="•"/>
            </a:pPr>
            <a:r>
              <a:rPr lang="en-PH" sz="3200" b="0">
                <a:solidFill>
                  <a:srgbClr val="442D22"/>
                </a:solidFill>
                <a:latin typeface="Canva sans" panose="020B0604020202020204" charset="0"/>
                <a:ea typeface="Noto Serif Bold"/>
                <a:cs typeface="Noto Serif Bold"/>
              </a:rPr>
              <a:t>If there is no IRS match, the contributor will be asked to manually provide their information.</a:t>
            </a:r>
            <a:r>
              <a:rPr lang="en-PH" sz="3200" b="0">
                <a:solidFill>
                  <a:srgbClr val="442D22"/>
                </a:solidFill>
                <a:latin typeface="Canva sans" panose="020B0604020202020204" charset="0"/>
              </a:rPr>
              <a:t> </a:t>
            </a:r>
          </a:p>
          <a:p>
            <a:pPr marL="1800225" lvl="2" indent="-428625">
              <a:buFont typeface="Wingdings" panose="020B0604020202020204" pitchFamily="34" charset="0"/>
              <a:buChar char="§"/>
            </a:pPr>
            <a:r>
              <a:rPr lang="en-PH" sz="3200">
                <a:solidFill>
                  <a:srgbClr val="442D22"/>
                </a:solidFill>
                <a:latin typeface="Canva sans" panose="020B0604020202020204" charset="0"/>
                <a:cs typeface="Calibri"/>
              </a:rPr>
              <a:t>Occurs when marital status does not match the tax filing status, taxes filed in a U.S. territory or foreign country, there is no tax return on file, victims of IRS tax-related identity theft.</a:t>
            </a:r>
          </a:p>
          <a:p>
            <a:pPr marL="428625" indent="-428625">
              <a:buFont typeface="Arial" panose="020B0604020202020204" pitchFamily="34" charset="0"/>
              <a:buChar char="•"/>
            </a:pPr>
            <a:r>
              <a:rPr lang="en-PH" sz="3200">
                <a:solidFill>
                  <a:srgbClr val="442D22"/>
                </a:solidFill>
                <a:latin typeface="Canva sans" panose="020B0604020202020204" charset="0"/>
                <a:cs typeface="Calibri"/>
              </a:rPr>
              <a:t>If a match occurs it greatly reduces the financial questions that must be answered for both parent and student.</a:t>
            </a:r>
            <a:r>
              <a:rPr lang="en-PH" sz="3200">
                <a:latin typeface="Canva sans" panose="020B0604020202020204" charset="0"/>
                <a:cs typeface="Calibri"/>
              </a:rPr>
              <a:t> </a:t>
            </a:r>
          </a:p>
        </p:txBody>
      </p:sp>
      <p:sp>
        <p:nvSpPr>
          <p:cNvPr id="7" name="Freeform 3">
            <a:extLst>
              <a:ext uri="{FF2B5EF4-FFF2-40B4-BE49-F238E27FC236}">
                <a16:creationId xmlns:a16="http://schemas.microsoft.com/office/drawing/2014/main" id="{ADE810DB-3EC7-B46B-3A06-0A69C4883156}"/>
              </a:ext>
            </a:extLst>
          </p:cNvPr>
          <p:cNvSpPr/>
          <p:nvPr/>
        </p:nvSpPr>
        <p:spPr>
          <a:xfrm rot="8460000" flipH="1">
            <a:off x="15766071" y="-1795705"/>
            <a:ext cx="2899388" cy="5340089"/>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61CF62DE-6BE2-A9CE-4CB1-94BCBEBA0ECF}"/>
              </a:ext>
            </a:extLst>
          </p:cNvPr>
          <p:cNvSpPr txBox="1"/>
          <p:nvPr/>
        </p:nvSpPr>
        <p:spPr>
          <a:xfrm>
            <a:off x="481108" y="460204"/>
            <a:ext cx="14687908"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IRS Direct Data Exchange</a:t>
            </a:r>
            <a:endParaRPr lang="en-US" sz="7400" b="1">
              <a:solidFill>
                <a:srgbClr val="442D22"/>
              </a:solidFill>
              <a:latin typeface="Noto Serif Bold"/>
              <a:ea typeface="Noto Serif Bold"/>
              <a:cs typeface="Noto Serif Bold"/>
            </a:endParaRPr>
          </a:p>
        </p:txBody>
      </p:sp>
      <p:pic>
        <p:nvPicPr>
          <p:cNvPr id="4" name="Picture 3" descr="A screenshot of a computer&#10;&#10;Description automatically generated">
            <a:extLst>
              <a:ext uri="{FF2B5EF4-FFF2-40B4-BE49-F238E27FC236}">
                <a16:creationId xmlns:a16="http://schemas.microsoft.com/office/drawing/2014/main" id="{6298B0E3-BE54-2FF5-6407-15D1E02C5018}"/>
              </a:ext>
            </a:extLst>
          </p:cNvPr>
          <p:cNvPicPr>
            <a:picLocks noChangeAspect="1"/>
          </p:cNvPicPr>
          <p:nvPr/>
        </p:nvPicPr>
        <p:blipFill>
          <a:blip r:embed="rId5"/>
          <a:stretch>
            <a:fillRect/>
          </a:stretch>
        </p:blipFill>
        <p:spPr>
          <a:xfrm>
            <a:off x="3896138" y="7639877"/>
            <a:ext cx="10495723" cy="2647123"/>
          </a:xfrm>
          <a:prstGeom prst="rect">
            <a:avLst/>
          </a:prstGeom>
        </p:spPr>
      </p:pic>
      <p:sp>
        <p:nvSpPr>
          <p:cNvPr id="2" name="Freeform 2">
            <a:extLst>
              <a:ext uri="{FF2B5EF4-FFF2-40B4-BE49-F238E27FC236}">
                <a16:creationId xmlns:a16="http://schemas.microsoft.com/office/drawing/2014/main" id="{310285E3-78E3-1DD5-F8F6-AB75A5395A96}"/>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220697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21E5F44-048D-E3C7-9456-62E7410482F9}"/>
              </a:ext>
            </a:extLst>
          </p:cNvPr>
          <p:cNvSpPr txBox="1"/>
          <p:nvPr/>
        </p:nvSpPr>
        <p:spPr>
          <a:xfrm>
            <a:off x="485678" y="1717529"/>
            <a:ext cx="5695666" cy="6986528"/>
          </a:xfrm>
          <a:prstGeom prst="rect">
            <a:avLst/>
          </a:prstGeom>
          <a:noFill/>
        </p:spPr>
        <p:txBody>
          <a:bodyPr wrap="square" lIns="91440" tIns="45720" rIns="91440" bIns="4572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defTabSz="1371600">
              <a:defRPr/>
            </a:pPr>
            <a:r>
              <a:rPr kumimoji="0" lang="en-US" sz="3200" b="0" i="0" u="none" strike="noStrike" kern="1200" cap="none" spc="0" normalizeH="0" baseline="0" noProof="0">
                <a:ln>
                  <a:noFill/>
                </a:ln>
                <a:solidFill>
                  <a:srgbClr val="442D22"/>
                </a:solidFill>
                <a:effectLst/>
                <a:uLnTx/>
                <a:uFillTx/>
                <a:latin typeface="Canva Sans"/>
                <a:ea typeface="Calibri"/>
                <a:cs typeface="Arial"/>
              </a:rPr>
              <a:t>Parents will provide </a:t>
            </a:r>
            <a:r>
              <a:rPr lang="en-US" sz="3200">
                <a:solidFill>
                  <a:srgbClr val="442D22"/>
                </a:solidFill>
                <a:latin typeface="Canva Sans"/>
                <a:ea typeface="Calibri"/>
                <a:cs typeface="Arial"/>
              </a:rPr>
              <a:t>their demographic </a:t>
            </a:r>
            <a:r>
              <a:rPr kumimoji="0" lang="en-US" sz="3200" b="0" i="0" u="none" strike="noStrike" kern="1200" cap="none" spc="0" normalizeH="0" baseline="0" noProof="0">
                <a:ln>
                  <a:noFill/>
                </a:ln>
                <a:solidFill>
                  <a:srgbClr val="442D22"/>
                </a:solidFill>
                <a:effectLst/>
                <a:uLnTx/>
                <a:uFillTx/>
                <a:latin typeface="Canva Sans"/>
                <a:ea typeface="Calibri"/>
                <a:cs typeface="Arial"/>
              </a:rPr>
              <a:t>information, including current marital status, </a:t>
            </a:r>
            <a:r>
              <a:rPr lang="en-US" sz="3200">
                <a:solidFill>
                  <a:srgbClr val="442D22"/>
                </a:solidFill>
                <a:latin typeface="Canva Sans"/>
                <a:ea typeface="Calibri"/>
                <a:cs typeface="Arial"/>
              </a:rPr>
              <a:t>state of legal residence, </a:t>
            </a:r>
            <a:endParaRPr lang="en-US" sz="3200" b="0" i="0" u="none" strike="noStrike" kern="1200" cap="none" spc="0" normalizeH="0" baseline="0" noProof="0">
              <a:ln>
                <a:noFill/>
              </a:ln>
              <a:solidFill>
                <a:srgbClr val="442D22"/>
              </a:solidFill>
              <a:effectLst/>
              <a:uLnTx/>
              <a:uFillTx/>
              <a:latin typeface="Canva Sans"/>
              <a:ea typeface="Calibri"/>
              <a:cs typeface="Arial"/>
            </a:endParaRPr>
          </a:p>
          <a:p>
            <a:pPr defTabSz="1371600">
              <a:defRPr/>
            </a:pPr>
            <a:endParaRPr lang="en-US" sz="3200">
              <a:solidFill>
                <a:srgbClr val="442D22"/>
              </a:solidFill>
              <a:latin typeface="Canva Sans"/>
              <a:ea typeface="Calibri"/>
              <a:cs typeface="Arial"/>
            </a:endParaRPr>
          </a:p>
          <a:p>
            <a:pPr defTabSz="1371600">
              <a:defRPr/>
            </a:pPr>
            <a:r>
              <a:rPr lang="en-US" sz="3200">
                <a:solidFill>
                  <a:srgbClr val="442D22"/>
                </a:solidFill>
                <a:latin typeface="Canva Sans"/>
                <a:ea typeface="Calibri"/>
                <a:cs typeface="Arial"/>
              </a:rPr>
              <a:t>If the parent begins the FAFSA before the student they will be allowed to answer the student questions on address, marital status, college plans, and student personal circumstances. </a:t>
            </a:r>
          </a:p>
        </p:txBody>
      </p:sp>
      <p:sp>
        <p:nvSpPr>
          <p:cNvPr id="11" name="TextBox 10">
            <a:extLst>
              <a:ext uri="{FF2B5EF4-FFF2-40B4-BE49-F238E27FC236}">
                <a16:creationId xmlns:a16="http://schemas.microsoft.com/office/drawing/2014/main" id="{DF2CF2C2-D774-E50B-1C81-E8907C4D8C5C}"/>
              </a:ext>
            </a:extLst>
          </p:cNvPr>
          <p:cNvSpPr txBox="1"/>
          <p:nvPr/>
        </p:nvSpPr>
        <p:spPr>
          <a:xfrm>
            <a:off x="481108" y="460204"/>
            <a:ext cx="16973908"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Parent (Contributor) Information</a:t>
            </a:r>
            <a:endParaRPr lang="en-US"/>
          </a:p>
        </p:txBody>
      </p:sp>
      <p:sp>
        <p:nvSpPr>
          <p:cNvPr id="6" name="Freeform 3">
            <a:extLst>
              <a:ext uri="{FF2B5EF4-FFF2-40B4-BE49-F238E27FC236}">
                <a16:creationId xmlns:a16="http://schemas.microsoft.com/office/drawing/2014/main" id="{F453B7C5-729B-FAE8-28E7-745D1049C2DF}"/>
              </a:ext>
            </a:extLst>
          </p:cNvPr>
          <p:cNvSpPr>
            <a:spLocks noChangeAspect="1"/>
          </p:cNvSpPr>
          <p:nvPr/>
        </p:nvSpPr>
        <p:spPr>
          <a:xfrm rot="5400000" flipH="1">
            <a:off x="17146420" y="-1049429"/>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Freeform 2">
            <a:extLst>
              <a:ext uri="{FF2B5EF4-FFF2-40B4-BE49-F238E27FC236}">
                <a16:creationId xmlns:a16="http://schemas.microsoft.com/office/drawing/2014/main" id="{60B01AC8-570C-7F78-892A-96EE21031485}"/>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5"/>
            <a:stretch>
              <a:fillRect/>
            </a:stretch>
          </a:blipFill>
        </p:spPr>
        <p:txBody>
          <a:bodyPr/>
          <a:lstStyle/>
          <a:p>
            <a:endParaRPr lang="en-US"/>
          </a:p>
        </p:txBody>
      </p:sp>
      <p:pic>
        <p:nvPicPr>
          <p:cNvPr id="4" name="Picture 3" descr="Screenshot of the introduction to the “Parent Demographics” section, which informs the parent that the next series of pages will ask about them and their family. The parent is reminded that these questions will help determine how much federal student aid the student is eligible to receive.">
            <a:extLst>
              <a:ext uri="{FF2B5EF4-FFF2-40B4-BE49-F238E27FC236}">
                <a16:creationId xmlns:a16="http://schemas.microsoft.com/office/drawing/2014/main" id="{469ADF4B-C689-A245-A3E0-5CF4E7DE853D}"/>
              </a:ext>
            </a:extLst>
          </p:cNvPr>
          <p:cNvPicPr>
            <a:picLocks noChangeAspect="1"/>
          </p:cNvPicPr>
          <p:nvPr/>
        </p:nvPicPr>
        <p:blipFill>
          <a:blip r:embed="rId6"/>
          <a:stretch>
            <a:fillRect/>
          </a:stretch>
        </p:blipFill>
        <p:spPr>
          <a:xfrm>
            <a:off x="6171101" y="2240207"/>
            <a:ext cx="11711039" cy="5078081"/>
          </a:xfrm>
          <a:prstGeom prst="rect">
            <a:avLst/>
          </a:prstGeom>
        </p:spPr>
      </p:pic>
    </p:spTree>
    <p:extLst>
      <p:ext uri="{BB962C8B-B14F-4D97-AF65-F5344CB8AC3E}">
        <p14:creationId xmlns:p14="http://schemas.microsoft.com/office/powerpoint/2010/main" val="225228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1610DE-388F-2641-2BAE-61E6551F150A}"/>
              </a:ext>
            </a:extLst>
          </p:cNvPr>
          <p:cNvSpPr>
            <a:spLocks noGrp="1"/>
          </p:cNvSpPr>
          <p:nvPr>
            <p:ph idx="1"/>
          </p:nvPr>
        </p:nvSpPr>
        <p:spPr>
          <a:xfrm>
            <a:off x="457200" y="1715099"/>
            <a:ext cx="8599585" cy="2540941"/>
          </a:xfrm>
        </p:spPr>
        <p:txBody>
          <a:bodyPr vert="horz" lIns="91440" tIns="45720" rIns="91440" bIns="45720" rtlCol="0" anchor="t">
            <a:normAutofit/>
          </a:bodyPr>
          <a:lstStyle/>
          <a:p>
            <a:pPr marL="0" indent="0">
              <a:spcBef>
                <a:spcPts val="0"/>
              </a:spcBef>
              <a:buNone/>
            </a:pPr>
            <a:r>
              <a:rPr lang="en-US" sz="2800">
                <a:solidFill>
                  <a:srgbClr val="442D22"/>
                </a:solidFill>
                <a:latin typeface="Canva sans" panose="020B0604020202020204" charset="0"/>
                <a:cs typeface="Calibri"/>
              </a:rPr>
              <a:t>The parent will be asked a series of financial questions.</a:t>
            </a:r>
          </a:p>
          <a:p>
            <a:pPr marL="0" indent="0">
              <a:spcBef>
                <a:spcPts val="1200"/>
              </a:spcBef>
              <a:buNone/>
            </a:pPr>
            <a:r>
              <a:rPr lang="en-US" sz="2800">
                <a:solidFill>
                  <a:srgbClr val="442D22"/>
                </a:solidFill>
                <a:latin typeface="Canva Sans" panose="020B0604020202020204" charset="0"/>
                <a:cs typeface="Calibri"/>
              </a:rPr>
              <a:t>The marital status &amp; tax filing questions determine if there is a match with the IRS. Marital Status and tax filing status must match.</a:t>
            </a:r>
            <a:endParaRPr lang="en-US" sz="2800">
              <a:solidFill>
                <a:srgbClr val="442D22"/>
              </a:solidFill>
              <a:latin typeface="Canva sans" panose="020B0604020202020204" charset="0"/>
              <a:cs typeface="Calibri"/>
            </a:endParaRPr>
          </a:p>
          <a:p>
            <a:pPr marL="0" indent="0">
              <a:buNone/>
            </a:pPr>
            <a:endParaRPr lang="en-US">
              <a:solidFill>
                <a:srgbClr val="000000"/>
              </a:solidFill>
              <a:latin typeface="Calibri"/>
              <a:cs typeface="Calibri"/>
            </a:endParaRPr>
          </a:p>
        </p:txBody>
      </p:sp>
      <p:sp>
        <p:nvSpPr>
          <p:cNvPr id="8" name="Freeform 3">
            <a:extLst>
              <a:ext uri="{FF2B5EF4-FFF2-40B4-BE49-F238E27FC236}">
                <a16:creationId xmlns:a16="http://schemas.microsoft.com/office/drawing/2014/main" id="{59DC7DBC-7375-F32A-AA5B-164E0F8A13C3}"/>
              </a:ext>
            </a:extLst>
          </p:cNvPr>
          <p:cNvSpPr>
            <a:spLocks noChangeAspect="1"/>
          </p:cNvSpPr>
          <p:nvPr/>
        </p:nvSpPr>
        <p:spPr>
          <a:xfrm rot="12000000" flipH="1">
            <a:off x="15096265" y="6172075"/>
            <a:ext cx="3873421" cy="6206647"/>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1302F091-AD93-2BDC-3ADC-E576A1AB80A4}"/>
              </a:ext>
            </a:extLst>
          </p:cNvPr>
          <p:cNvSpPr txBox="1"/>
          <p:nvPr/>
        </p:nvSpPr>
        <p:spPr>
          <a:xfrm>
            <a:off x="481108" y="460204"/>
            <a:ext cx="14687908"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Parent Financials</a:t>
            </a:r>
            <a:endParaRPr lang="en-US" sz="7400" b="1">
              <a:solidFill>
                <a:srgbClr val="442D22"/>
              </a:solidFill>
              <a:latin typeface="Noto Serif Bold"/>
              <a:ea typeface="Noto Serif Bold"/>
              <a:cs typeface="Noto Serif Bold"/>
            </a:endParaRPr>
          </a:p>
        </p:txBody>
      </p:sp>
      <p:sp>
        <p:nvSpPr>
          <p:cNvPr id="4" name="TextBox 3">
            <a:extLst>
              <a:ext uri="{FF2B5EF4-FFF2-40B4-BE49-F238E27FC236}">
                <a16:creationId xmlns:a16="http://schemas.microsoft.com/office/drawing/2014/main" id="{21FB4575-813D-0EF0-B14E-C67CBCFC0B45}"/>
              </a:ext>
            </a:extLst>
          </p:cNvPr>
          <p:cNvSpPr txBox="1"/>
          <p:nvPr/>
        </p:nvSpPr>
        <p:spPr>
          <a:xfrm>
            <a:off x="457200" y="4256040"/>
            <a:ext cx="16424659" cy="5570756"/>
          </a:xfrm>
          <a:prstGeom prst="rect">
            <a:avLst/>
          </a:prstGeom>
          <a:noFill/>
        </p:spPr>
        <p:txBody>
          <a:bodyPr wrap="square">
            <a:spAutoFit/>
          </a:bodyPr>
          <a:lstStyle/>
          <a:p>
            <a:pPr marL="0" indent="0">
              <a:spcBef>
                <a:spcPts val="1200"/>
              </a:spcBef>
              <a:buNone/>
            </a:pPr>
            <a:r>
              <a:rPr lang="en-US" sz="2800">
                <a:solidFill>
                  <a:srgbClr val="442D22"/>
                </a:solidFill>
                <a:latin typeface="Canva Sans" panose="020B0604020202020204" charset="0"/>
                <a:cs typeface="Calibri"/>
              </a:rPr>
              <a:t>If there is no match, the parent must manually enter all of their tax return information onto the FAFSA. </a:t>
            </a:r>
          </a:p>
          <a:p>
            <a:pPr marL="0" indent="0">
              <a:spcBef>
                <a:spcPts val="1200"/>
              </a:spcBef>
              <a:buNone/>
            </a:pPr>
            <a:r>
              <a:rPr lang="en-US" sz="2800">
                <a:solidFill>
                  <a:srgbClr val="442D22"/>
                </a:solidFill>
                <a:latin typeface="Canva Sans" panose="020B0604020202020204" charset="0"/>
                <a:cs typeface="Calibri"/>
              </a:rPr>
              <a:t>If there is a match, the parent will only be asked to enter the following:</a:t>
            </a:r>
          </a:p>
          <a:p>
            <a:pPr marL="457200" indent="-457200">
              <a:spcBef>
                <a:spcPts val="0"/>
              </a:spcBef>
              <a:buFont typeface="Arial" panose="020B0604020202020204" pitchFamily="34" charset="0"/>
              <a:buChar char="•"/>
            </a:pPr>
            <a:r>
              <a:rPr lang="en-US" sz="2800">
                <a:solidFill>
                  <a:srgbClr val="442D22"/>
                </a:solidFill>
                <a:latin typeface="Canva Sans" panose="020B0604020202020204" charset="0"/>
                <a:cs typeface="Calibri"/>
              </a:rPr>
              <a:t>Federal Benefits received: Earned Income Credit, Federal Housing Assistance, Free/Reduced school lunch, Medicaid, Refundable Credits under a Qualified Health Plan, SNAP, SSI, TANF, WIC</a:t>
            </a:r>
          </a:p>
          <a:p>
            <a:pPr marL="457200" indent="-457200">
              <a:spcBef>
                <a:spcPts val="0"/>
              </a:spcBef>
              <a:buFont typeface="Arial" panose="020B0604020202020204" pitchFamily="34" charset="0"/>
              <a:buChar char="•"/>
            </a:pPr>
            <a:r>
              <a:rPr lang="en-US" sz="2800">
                <a:solidFill>
                  <a:srgbClr val="442D22"/>
                </a:solidFill>
                <a:latin typeface="Canva Sans" panose="020B0604020202020204" charset="0"/>
                <a:cs typeface="Calibri"/>
              </a:rPr>
              <a:t>IRA/Pension rollover amounts</a:t>
            </a:r>
          </a:p>
          <a:p>
            <a:pPr marL="457200" indent="-457200">
              <a:spcBef>
                <a:spcPts val="0"/>
              </a:spcBef>
              <a:buFont typeface="Arial" panose="020B0604020202020204" pitchFamily="34" charset="0"/>
              <a:buChar char="•"/>
            </a:pPr>
            <a:r>
              <a:rPr lang="en-US" sz="2800">
                <a:solidFill>
                  <a:srgbClr val="442D22"/>
                </a:solidFill>
                <a:latin typeface="Canva Sans" panose="020B0604020202020204" charset="0"/>
                <a:cs typeface="Calibri"/>
              </a:rPr>
              <a:t>Grants/scholarships reported on a tax return (rare)</a:t>
            </a:r>
          </a:p>
          <a:p>
            <a:pPr marL="457200" indent="-457200">
              <a:spcBef>
                <a:spcPts val="0"/>
              </a:spcBef>
              <a:buFont typeface="Arial" panose="020B0604020202020204" pitchFamily="34" charset="0"/>
              <a:buChar char="•"/>
            </a:pPr>
            <a:r>
              <a:rPr lang="en-US" sz="2800">
                <a:solidFill>
                  <a:srgbClr val="442D22"/>
                </a:solidFill>
                <a:latin typeface="Canva Sans" panose="020B0604020202020204" charset="0"/>
                <a:cs typeface="Calibri"/>
              </a:rPr>
              <a:t>Foreign income exclusion (rare)</a:t>
            </a:r>
          </a:p>
          <a:p>
            <a:pPr marL="457200" indent="-457200">
              <a:spcBef>
                <a:spcPts val="0"/>
              </a:spcBef>
              <a:buFont typeface="Arial" panose="020B0604020202020204" pitchFamily="34" charset="0"/>
              <a:buChar char="•"/>
            </a:pPr>
            <a:r>
              <a:rPr lang="en-US" sz="2800">
                <a:solidFill>
                  <a:srgbClr val="442D22"/>
                </a:solidFill>
                <a:latin typeface="Canva Sans" panose="020B0604020202020204" charset="0"/>
                <a:cs typeface="Calibri"/>
              </a:rPr>
              <a:t>Number in College</a:t>
            </a:r>
          </a:p>
          <a:p>
            <a:pPr marL="0" indent="0">
              <a:spcBef>
                <a:spcPts val="1200"/>
              </a:spcBef>
              <a:buNone/>
            </a:pPr>
            <a:r>
              <a:rPr lang="en-US" sz="2800">
                <a:solidFill>
                  <a:srgbClr val="442D22"/>
                </a:solidFill>
                <a:latin typeface="Canva Sans" panose="020B0604020202020204" charset="0"/>
                <a:cs typeface="Calibri"/>
              </a:rPr>
              <a:t>There will be an option to update family size if that information does not match </a:t>
            </a:r>
          </a:p>
          <a:p>
            <a:pPr marL="0" indent="0">
              <a:buNone/>
            </a:pPr>
            <a:r>
              <a:rPr lang="en-US" sz="2800">
                <a:solidFill>
                  <a:srgbClr val="442D22"/>
                </a:solidFill>
                <a:latin typeface="Canva Sans" panose="020B0604020202020204" charset="0"/>
                <a:cs typeface="Calibri"/>
              </a:rPr>
              <a:t>the number of tax filers and dependents on the tax return. </a:t>
            </a:r>
            <a:endParaRPr lang="en-US" sz="2400">
              <a:solidFill>
                <a:srgbClr val="442D22"/>
              </a:solidFill>
              <a:latin typeface="Canva Sans" panose="020B0604020202020204" charset="0"/>
              <a:cs typeface="Calibri"/>
            </a:endParaRPr>
          </a:p>
        </p:txBody>
      </p:sp>
      <p:pic>
        <p:nvPicPr>
          <p:cNvPr id="2" name="Picture 1" descr="Screenshot of the introduction to the “Parent Finances” section, which informs the parent that the next series of pages will help schools determine the student’s eligibility for federal student aid by asking about their financial information. The parent has the option to select a hyperlink to learn more about steps they should take if they have special financial circumstances.">
            <a:extLst>
              <a:ext uri="{FF2B5EF4-FFF2-40B4-BE49-F238E27FC236}">
                <a16:creationId xmlns:a16="http://schemas.microsoft.com/office/drawing/2014/main" id="{7BB11049-8169-A107-C8BC-A47D2788DE07}"/>
              </a:ext>
            </a:extLst>
          </p:cNvPr>
          <p:cNvPicPr>
            <a:picLocks noChangeAspect="1"/>
          </p:cNvPicPr>
          <p:nvPr/>
        </p:nvPicPr>
        <p:blipFill>
          <a:blip r:embed="rId4"/>
          <a:stretch>
            <a:fillRect/>
          </a:stretch>
        </p:blipFill>
        <p:spPr>
          <a:xfrm>
            <a:off x="8861495" y="465207"/>
            <a:ext cx="8553450" cy="3629025"/>
          </a:xfrm>
          <a:prstGeom prst="rect">
            <a:avLst/>
          </a:prstGeom>
        </p:spPr>
      </p:pic>
    </p:spTree>
    <p:extLst>
      <p:ext uri="{BB962C8B-B14F-4D97-AF65-F5344CB8AC3E}">
        <p14:creationId xmlns:p14="http://schemas.microsoft.com/office/powerpoint/2010/main" val="284437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 screen&#10;&#10;Description automatically generated">
            <a:extLst>
              <a:ext uri="{FF2B5EF4-FFF2-40B4-BE49-F238E27FC236}">
                <a16:creationId xmlns:a16="http://schemas.microsoft.com/office/drawing/2014/main" id="{51FED16F-0227-CC3E-0193-BECE01D33BED}"/>
              </a:ext>
            </a:extLst>
          </p:cNvPr>
          <p:cNvPicPr>
            <a:picLocks noChangeAspect="1"/>
          </p:cNvPicPr>
          <p:nvPr/>
        </p:nvPicPr>
        <p:blipFill>
          <a:blip r:embed="rId3"/>
          <a:stretch>
            <a:fillRect/>
          </a:stretch>
        </p:blipFill>
        <p:spPr>
          <a:xfrm>
            <a:off x="10287301" y="2737751"/>
            <a:ext cx="6539347" cy="6801714"/>
          </a:xfrm>
          <a:prstGeom prst="rect">
            <a:avLst/>
          </a:prstGeom>
          <a:ln>
            <a:solidFill>
              <a:schemeClr val="tx1"/>
            </a:solidFill>
          </a:ln>
        </p:spPr>
      </p:pic>
      <p:sp>
        <p:nvSpPr>
          <p:cNvPr id="5" name="Content Placeholder 2">
            <a:extLst>
              <a:ext uri="{FF2B5EF4-FFF2-40B4-BE49-F238E27FC236}">
                <a16:creationId xmlns:a16="http://schemas.microsoft.com/office/drawing/2014/main" id="{FE488BAD-8091-09D3-099D-53CACB4CFFED}"/>
              </a:ext>
            </a:extLst>
          </p:cNvPr>
          <p:cNvSpPr txBox="1">
            <a:spLocks/>
          </p:cNvSpPr>
          <p:nvPr/>
        </p:nvSpPr>
        <p:spPr>
          <a:xfrm>
            <a:off x="457200" y="2737751"/>
            <a:ext cx="8825949" cy="733424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a:solidFill>
                  <a:srgbClr val="442D22"/>
                </a:solidFill>
                <a:latin typeface="Canva Sans"/>
                <a:cs typeface="Calibri"/>
              </a:rPr>
              <a:t>Parents must </a:t>
            </a:r>
            <a:r>
              <a:rPr lang="en-PH">
                <a:solidFill>
                  <a:srgbClr val="442D22"/>
                </a:solidFill>
                <a:latin typeface="Canva Sans"/>
                <a:cs typeface="Calibri"/>
              </a:rPr>
              <a:t>report the following assets &amp; investments:</a:t>
            </a:r>
          </a:p>
          <a:p>
            <a:pPr marL="571500" indent="-571500">
              <a:spcBef>
                <a:spcPts val="0"/>
              </a:spcBef>
            </a:pPr>
            <a:r>
              <a:rPr lang="en-PH">
                <a:solidFill>
                  <a:srgbClr val="442D22"/>
                </a:solidFill>
                <a:latin typeface="Canva Sans"/>
                <a:cs typeface="Calibri"/>
              </a:rPr>
              <a:t>Annual Child Support Received</a:t>
            </a:r>
          </a:p>
          <a:p>
            <a:pPr marL="571500" indent="-571500">
              <a:spcBef>
                <a:spcPts val="0"/>
              </a:spcBef>
            </a:pPr>
            <a:r>
              <a:rPr lang="en-PH">
                <a:solidFill>
                  <a:srgbClr val="442D22"/>
                </a:solidFill>
                <a:latin typeface="Canva Sans"/>
                <a:cs typeface="Calibri"/>
              </a:rPr>
              <a:t>Balance of Cash, Savings, Checking Accounts</a:t>
            </a:r>
          </a:p>
          <a:p>
            <a:pPr marL="571500" indent="-571500">
              <a:spcBef>
                <a:spcPts val="0"/>
              </a:spcBef>
            </a:pPr>
            <a:r>
              <a:rPr lang="en-PH">
                <a:solidFill>
                  <a:srgbClr val="442D22"/>
                </a:solidFill>
                <a:latin typeface="Canva Sans"/>
                <a:cs typeface="Calibri"/>
              </a:rPr>
              <a:t>Current Net Worth</a:t>
            </a:r>
          </a:p>
          <a:p>
            <a:pPr marL="571500" indent="-571500">
              <a:spcBef>
                <a:spcPts val="0"/>
              </a:spcBef>
            </a:pPr>
            <a:r>
              <a:rPr lang="en-PH">
                <a:solidFill>
                  <a:srgbClr val="442D22"/>
                </a:solidFill>
                <a:latin typeface="Canva Sans"/>
                <a:cs typeface="Calibri"/>
              </a:rPr>
              <a:t>Current Net Worth of Business or Investment Farms</a:t>
            </a:r>
          </a:p>
          <a:p>
            <a:pPr marL="0" indent="0">
              <a:spcBef>
                <a:spcPts val="0"/>
              </a:spcBef>
              <a:buNone/>
            </a:pPr>
            <a:endParaRPr lang="en-US">
              <a:solidFill>
                <a:srgbClr val="442D22"/>
              </a:solidFill>
              <a:latin typeface="Canva Sans"/>
              <a:cs typeface="Calibri"/>
            </a:endParaRPr>
          </a:p>
          <a:p>
            <a:pPr marL="0" indent="0">
              <a:spcBef>
                <a:spcPts val="0"/>
              </a:spcBef>
              <a:buNone/>
            </a:pPr>
            <a:r>
              <a:rPr lang="en-PH">
                <a:solidFill>
                  <a:srgbClr val="442D22"/>
                </a:solidFill>
                <a:latin typeface="Canva Sans"/>
                <a:cs typeface="Calibri"/>
              </a:rPr>
              <a:t>Net worth = Value of the investment – Debt owed against the investment</a:t>
            </a:r>
            <a:endParaRPr lang="en-US">
              <a:solidFill>
                <a:srgbClr val="442D22"/>
              </a:solidFill>
              <a:latin typeface="Canva Sans"/>
              <a:cs typeface="Calibri"/>
            </a:endParaRPr>
          </a:p>
          <a:p>
            <a:pPr marL="0" indent="0">
              <a:spcBef>
                <a:spcPts val="0"/>
              </a:spcBef>
              <a:buNone/>
            </a:pPr>
            <a:endParaRPr lang="en-PH">
              <a:solidFill>
                <a:srgbClr val="442D22"/>
              </a:solidFill>
              <a:latin typeface="Canva Sans"/>
              <a:cs typeface="Calibri"/>
            </a:endParaRPr>
          </a:p>
          <a:p>
            <a:pPr marL="0" indent="0">
              <a:spcBef>
                <a:spcPts val="0"/>
              </a:spcBef>
              <a:buNone/>
            </a:pPr>
            <a:r>
              <a:rPr lang="en-PH">
                <a:solidFill>
                  <a:srgbClr val="442D22"/>
                </a:solidFill>
                <a:latin typeface="Canva Sans"/>
                <a:cs typeface="Calibri"/>
              </a:rPr>
              <a:t>Negative value = $0</a:t>
            </a:r>
            <a:endParaRPr lang="en-US" sz="2800">
              <a:cs typeface="Calibri"/>
            </a:endParaRPr>
          </a:p>
        </p:txBody>
      </p:sp>
      <p:sp>
        <p:nvSpPr>
          <p:cNvPr id="6" name="TextBox 5">
            <a:extLst>
              <a:ext uri="{FF2B5EF4-FFF2-40B4-BE49-F238E27FC236}">
                <a16:creationId xmlns:a16="http://schemas.microsoft.com/office/drawing/2014/main" id="{EE0ED1C5-777B-D170-9D15-0B1773A080C0}"/>
              </a:ext>
            </a:extLst>
          </p:cNvPr>
          <p:cNvSpPr txBox="1"/>
          <p:nvPr/>
        </p:nvSpPr>
        <p:spPr>
          <a:xfrm>
            <a:off x="481108" y="460204"/>
            <a:ext cx="17349692" cy="2277547"/>
          </a:xfrm>
          <a:prstGeom prst="rect">
            <a:avLst/>
          </a:prstGeom>
        </p:spPr>
        <p:txBody>
          <a:bodyPr wrap="square" lIns="0" tIns="0" rIns="0" bIns="0" rtlCol="0" anchor="t">
            <a:spAutoFit/>
          </a:bodyPr>
          <a:lstStyle/>
          <a:p>
            <a:pPr>
              <a:spcBef>
                <a:spcPct val="0"/>
              </a:spcBef>
            </a:pPr>
            <a:r>
              <a:rPr lang="en-US" sz="7400" b="1">
                <a:solidFill>
                  <a:srgbClr val="442D22"/>
                </a:solidFill>
                <a:latin typeface="Noto Serif Bold"/>
                <a:ea typeface="Noto Serif Bold"/>
                <a:cs typeface="Noto Serif Bold"/>
                <a:sym typeface="Noto Serif Bold"/>
              </a:rPr>
              <a:t>Parent Financials – Investments and Assets </a:t>
            </a:r>
            <a:endParaRPr lang="en-US" sz="7400" b="1">
              <a:solidFill>
                <a:srgbClr val="442D22"/>
              </a:solidFill>
              <a:latin typeface="Noto Serif Bold"/>
              <a:ea typeface="Noto Serif Bold"/>
              <a:cs typeface="Noto Serif Bold"/>
            </a:endParaRPr>
          </a:p>
        </p:txBody>
      </p:sp>
    </p:spTree>
    <p:extLst>
      <p:ext uri="{BB962C8B-B14F-4D97-AF65-F5344CB8AC3E}">
        <p14:creationId xmlns:p14="http://schemas.microsoft.com/office/powerpoint/2010/main" val="247138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361E6-9600-9FE2-CE46-2057E7479B5B}"/>
              </a:ext>
            </a:extLst>
          </p:cNvPr>
          <p:cNvSpPr>
            <a:spLocks noGrp="1"/>
          </p:cNvSpPr>
          <p:nvPr>
            <p:ph idx="1"/>
          </p:nvPr>
        </p:nvSpPr>
        <p:spPr>
          <a:xfrm>
            <a:off x="472730" y="1720414"/>
            <a:ext cx="17017572" cy="7321196"/>
          </a:xfrm>
        </p:spPr>
        <p:txBody>
          <a:bodyPr vert="horz" lIns="91440" tIns="45720" rIns="91440" bIns="4572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indent="0">
              <a:lnSpc>
                <a:spcPct val="120000"/>
              </a:lnSpc>
              <a:buNone/>
            </a:pPr>
            <a:r>
              <a:rPr lang="en-US" sz="3200" b="1">
                <a:solidFill>
                  <a:srgbClr val="442D22"/>
                </a:solidFill>
                <a:latin typeface="Canva Sans"/>
                <a:ea typeface="Noto Serif Bold"/>
                <a:cs typeface="Noto Serif Bold"/>
              </a:rPr>
              <a:t>Investments include:</a:t>
            </a:r>
          </a:p>
          <a:p>
            <a:pPr marL="508000" indent="-508000">
              <a:lnSpc>
                <a:spcPct val="120000"/>
              </a:lnSpc>
            </a:pPr>
            <a:r>
              <a:rPr lang="en-US" sz="3200">
                <a:solidFill>
                  <a:srgbClr val="442D22"/>
                </a:solidFill>
                <a:latin typeface="Canva Sans"/>
                <a:ea typeface="Noto Serif Bold"/>
                <a:cs typeface="Noto Serif Bold"/>
              </a:rPr>
              <a:t>Real estate (don’t include the home in which you live);</a:t>
            </a:r>
          </a:p>
          <a:p>
            <a:pPr marL="508000" indent="-508000">
              <a:lnSpc>
                <a:spcPct val="120000"/>
              </a:lnSpc>
            </a:pPr>
            <a:r>
              <a:rPr lang="en-US" sz="3200">
                <a:solidFill>
                  <a:srgbClr val="442D22"/>
                </a:solidFill>
                <a:latin typeface="Canva Sans"/>
                <a:ea typeface="Noto Serif Bold"/>
                <a:cs typeface="Noto Serif Bold"/>
              </a:rPr>
              <a:t>Rental property (includes a unit within a family home that has its own entrance, kitchen, and bath rented to someone other than a family member);</a:t>
            </a:r>
          </a:p>
          <a:p>
            <a:pPr marL="508000" indent="-508000">
              <a:lnSpc>
                <a:spcPct val="120000"/>
              </a:lnSpc>
            </a:pPr>
            <a:r>
              <a:rPr lang="en-US" sz="3200">
                <a:solidFill>
                  <a:srgbClr val="442D22"/>
                </a:solidFill>
                <a:latin typeface="Canva Sans"/>
                <a:ea typeface="Noto Serif Bold"/>
                <a:cs typeface="Noto Serif Bold"/>
              </a:rPr>
              <a:t>Vacation homes; installment and land sale contracts (including mortgages held);</a:t>
            </a:r>
          </a:p>
          <a:p>
            <a:pPr marL="508000" indent="-508000">
              <a:lnSpc>
                <a:spcPct val="120000"/>
              </a:lnSpc>
            </a:pPr>
            <a:r>
              <a:rPr lang="en-US" sz="3200">
                <a:solidFill>
                  <a:srgbClr val="442D22"/>
                </a:solidFill>
                <a:latin typeface="Canva Sans"/>
                <a:ea typeface="Noto Serif Bold"/>
                <a:cs typeface="Noto Serif Bold"/>
              </a:rPr>
              <a:t>Trust funds; Uniform Gifts to Minors Act (UGMA) and Uniform Transfers to Minors Act (UTMA) accounts;</a:t>
            </a:r>
          </a:p>
          <a:p>
            <a:pPr marL="508000" indent="-508000">
              <a:lnSpc>
                <a:spcPct val="120000"/>
              </a:lnSpc>
            </a:pPr>
            <a:r>
              <a:rPr lang="en-US" sz="3200">
                <a:solidFill>
                  <a:srgbClr val="442D22"/>
                </a:solidFill>
                <a:latin typeface="Canva Sans"/>
                <a:ea typeface="Noto Serif Bold"/>
                <a:cs typeface="Noto Serif Bold"/>
              </a:rPr>
              <a:t>Money market funds; mutual funds; certificates of deposit; stocks; stock options; bonds; securities; tax shelters; and</a:t>
            </a:r>
          </a:p>
          <a:p>
            <a:pPr marL="508000" indent="-508000">
              <a:lnSpc>
                <a:spcPct val="120000"/>
              </a:lnSpc>
            </a:pPr>
            <a:r>
              <a:rPr lang="en-US" sz="3200">
                <a:solidFill>
                  <a:srgbClr val="442D22"/>
                </a:solidFill>
                <a:latin typeface="Canva Sans"/>
                <a:ea typeface="Noto Serif Bold"/>
                <a:cs typeface="Noto Serif Bold"/>
              </a:rPr>
              <a:t>529 college savings accounts designated for the student’s benefit.</a:t>
            </a:r>
          </a:p>
        </p:txBody>
      </p:sp>
      <p:sp>
        <p:nvSpPr>
          <p:cNvPr id="8" name="TextBox 7">
            <a:extLst>
              <a:ext uri="{FF2B5EF4-FFF2-40B4-BE49-F238E27FC236}">
                <a16:creationId xmlns:a16="http://schemas.microsoft.com/office/drawing/2014/main" id="{5D8FE371-8EA9-F0EF-FC83-575C67CEACFA}"/>
              </a:ext>
            </a:extLst>
          </p:cNvPr>
          <p:cNvSpPr txBox="1"/>
          <p:nvPr/>
        </p:nvSpPr>
        <p:spPr>
          <a:xfrm>
            <a:off x="481108" y="460204"/>
            <a:ext cx="14687908"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Investments and Assets</a:t>
            </a:r>
            <a:endParaRPr lang="en-US" sz="7400" b="1">
              <a:solidFill>
                <a:srgbClr val="442D22"/>
              </a:solidFill>
              <a:latin typeface="Noto Serif Bold"/>
              <a:ea typeface="Noto Serif Bold"/>
              <a:cs typeface="Noto Serif Bold"/>
            </a:endParaRPr>
          </a:p>
        </p:txBody>
      </p:sp>
      <p:sp>
        <p:nvSpPr>
          <p:cNvPr id="2" name="Freeform 3">
            <a:extLst>
              <a:ext uri="{FF2B5EF4-FFF2-40B4-BE49-F238E27FC236}">
                <a16:creationId xmlns:a16="http://schemas.microsoft.com/office/drawing/2014/main" id="{3443737F-F4F9-F7D4-39C9-71FEF7D90A94}"/>
              </a:ext>
            </a:extLst>
          </p:cNvPr>
          <p:cNvSpPr>
            <a:spLocks noChangeAspect="1"/>
          </p:cNvSpPr>
          <p:nvPr/>
        </p:nvSpPr>
        <p:spPr>
          <a:xfrm rot="5400000" flipH="1">
            <a:off x="17146420" y="-1051577"/>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2">
            <a:extLst>
              <a:ext uri="{FF2B5EF4-FFF2-40B4-BE49-F238E27FC236}">
                <a16:creationId xmlns:a16="http://schemas.microsoft.com/office/drawing/2014/main" id="{BD612731-7776-4682-EAF9-BD573B59C9D4}"/>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199008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A361E6-9600-9FE2-CE46-2057E7479B5B}"/>
              </a:ext>
            </a:extLst>
          </p:cNvPr>
          <p:cNvSpPr>
            <a:spLocks noGrp="1"/>
          </p:cNvSpPr>
          <p:nvPr>
            <p:ph idx="1"/>
          </p:nvPr>
        </p:nvSpPr>
        <p:spPr>
          <a:xfrm>
            <a:off x="480414" y="1715099"/>
            <a:ext cx="17045586" cy="7162746"/>
          </a:xfrm>
        </p:spPr>
        <p:txBody>
          <a:bodyPr vert="horz" lIns="91440" tIns="45720" rIns="91440" bIns="4572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457200" indent="-457200">
              <a:lnSpc>
                <a:spcPct val="120000"/>
              </a:lnSpc>
              <a:buNone/>
            </a:pPr>
            <a:r>
              <a:rPr lang="en-US" sz="3200" b="1">
                <a:solidFill>
                  <a:srgbClr val="442D22"/>
                </a:solidFill>
                <a:latin typeface="Canva sans" panose="020B0604020202020204" charset="0"/>
                <a:ea typeface="Noto Serif Bold"/>
                <a:cs typeface="Noto Serif Bold"/>
              </a:rPr>
              <a:t>Investments DO NOT include:</a:t>
            </a:r>
          </a:p>
          <a:p>
            <a:pPr marL="457200" indent="-457200">
              <a:lnSpc>
                <a:spcPct val="120000"/>
              </a:lnSpc>
            </a:pPr>
            <a:r>
              <a:rPr lang="en-US" sz="3200">
                <a:solidFill>
                  <a:srgbClr val="442D22"/>
                </a:solidFill>
                <a:latin typeface="Canva sans" panose="020B0604020202020204" charset="0"/>
                <a:ea typeface="Noto Serif Bold"/>
                <a:cs typeface="Noto Serif Bold"/>
              </a:rPr>
              <a:t>The home in which you (and if married, your spouse) live;</a:t>
            </a:r>
          </a:p>
          <a:p>
            <a:pPr marL="457200" indent="-457200">
              <a:lnSpc>
                <a:spcPct val="120000"/>
              </a:lnSpc>
            </a:pPr>
            <a:r>
              <a:rPr lang="en-US" sz="3200">
                <a:solidFill>
                  <a:srgbClr val="442D22"/>
                </a:solidFill>
                <a:latin typeface="Canva sans" panose="020B0604020202020204" charset="0"/>
                <a:ea typeface="Noto Serif Bold"/>
                <a:cs typeface="Noto Serif Bold"/>
              </a:rPr>
              <a:t>Cash, savings and checking accounts. This is reported in the Cash/Savings/Checking Accounts question on the FAFSA. Don't double report. </a:t>
            </a:r>
          </a:p>
          <a:p>
            <a:pPr marL="457200" indent="-457200">
              <a:lnSpc>
                <a:spcPct val="120000"/>
              </a:lnSpc>
            </a:pPr>
            <a:r>
              <a:rPr lang="en-US" sz="3200">
                <a:solidFill>
                  <a:srgbClr val="442D22"/>
                </a:solidFill>
                <a:latin typeface="Canva sans" panose="020B0604020202020204" charset="0"/>
                <a:ea typeface="Noto Serif Bold"/>
                <a:cs typeface="Noto Serif Bold"/>
              </a:rPr>
              <a:t>ABLE accounts;</a:t>
            </a:r>
          </a:p>
          <a:p>
            <a:pPr marL="457200" indent="-457200">
              <a:lnSpc>
                <a:spcPct val="120000"/>
              </a:lnSpc>
            </a:pPr>
            <a:r>
              <a:rPr lang="en-US" sz="3200">
                <a:solidFill>
                  <a:srgbClr val="442D22"/>
                </a:solidFill>
                <a:latin typeface="Canva sans" panose="020B0604020202020204" charset="0"/>
                <a:ea typeface="Noto Serif Bold"/>
                <a:cs typeface="Noto Serif Bold"/>
              </a:rPr>
              <a:t>The value of life insurance and retirement plans (401[k] plans, pension funds, annuities, noneducation IRAs, Keogh plans, etc.);</a:t>
            </a:r>
          </a:p>
          <a:p>
            <a:pPr marL="457200" indent="-457200">
              <a:lnSpc>
                <a:spcPct val="120000"/>
              </a:lnSpc>
            </a:pPr>
            <a:r>
              <a:rPr lang="en-US" sz="3200">
                <a:solidFill>
                  <a:srgbClr val="442D22"/>
                </a:solidFill>
                <a:latin typeface="Canva sans" panose="020B0604020202020204" charset="0"/>
                <a:ea typeface="+mn-lt"/>
                <a:cs typeface="+mn-lt"/>
              </a:rPr>
              <a:t>UGMA and UTMA accounts are considered assets of the student and must be reported as an asset of the student on the FAFSA form, regardless of the student’s dependency status. Parents don’t include UGMA and UTMA accounts for which they’re the custodian but not the owner.</a:t>
            </a:r>
          </a:p>
          <a:p>
            <a:pPr marL="457200" indent="-457200">
              <a:lnSpc>
                <a:spcPct val="120000"/>
              </a:lnSpc>
            </a:pPr>
            <a:r>
              <a:rPr lang="en-US" sz="3200">
                <a:solidFill>
                  <a:srgbClr val="442D22"/>
                </a:solidFill>
                <a:latin typeface="Canva sans" panose="020B0604020202020204" charset="0"/>
                <a:ea typeface="Noto Serif Bold"/>
                <a:cs typeface="Noto Serif Bold"/>
              </a:rPr>
              <a:t>The value of qualified education benefits or education savings accounts that are for the benefit of the parent’s other children (not the student).</a:t>
            </a:r>
          </a:p>
        </p:txBody>
      </p:sp>
      <p:sp>
        <p:nvSpPr>
          <p:cNvPr id="8" name="TextBox 7">
            <a:extLst>
              <a:ext uri="{FF2B5EF4-FFF2-40B4-BE49-F238E27FC236}">
                <a16:creationId xmlns:a16="http://schemas.microsoft.com/office/drawing/2014/main" id="{6B2432A4-E9C7-D93A-56E2-2AD09735BA40}"/>
              </a:ext>
            </a:extLst>
          </p:cNvPr>
          <p:cNvSpPr txBox="1"/>
          <p:nvPr/>
        </p:nvSpPr>
        <p:spPr>
          <a:xfrm>
            <a:off x="481108" y="460204"/>
            <a:ext cx="14687908"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Investments and Assets</a:t>
            </a:r>
            <a:endParaRPr lang="en-US" sz="7400" b="1">
              <a:solidFill>
                <a:srgbClr val="442D22"/>
              </a:solidFill>
              <a:latin typeface="Noto Serif Bold"/>
              <a:ea typeface="Noto Serif Bold"/>
              <a:cs typeface="Noto Serif Bold"/>
            </a:endParaRPr>
          </a:p>
        </p:txBody>
      </p:sp>
      <p:sp>
        <p:nvSpPr>
          <p:cNvPr id="2" name="Freeform 3">
            <a:extLst>
              <a:ext uri="{FF2B5EF4-FFF2-40B4-BE49-F238E27FC236}">
                <a16:creationId xmlns:a16="http://schemas.microsoft.com/office/drawing/2014/main" id="{F9C5226E-1F20-EFAA-D5C5-7603685C5CD8}"/>
              </a:ext>
            </a:extLst>
          </p:cNvPr>
          <p:cNvSpPr>
            <a:spLocks noChangeAspect="1"/>
          </p:cNvSpPr>
          <p:nvPr/>
        </p:nvSpPr>
        <p:spPr>
          <a:xfrm rot="5400000" flipH="1">
            <a:off x="17146420" y="-1051577"/>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38747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23D8B001-7068-48A6-CE25-E1E0B5BBEE7C}"/>
              </a:ext>
            </a:extLst>
          </p:cNvPr>
          <p:cNvSpPr txBox="1">
            <a:spLocks/>
          </p:cNvSpPr>
          <p:nvPr/>
        </p:nvSpPr>
        <p:spPr>
          <a:xfrm>
            <a:off x="481109" y="1715099"/>
            <a:ext cx="17552892" cy="6630335"/>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428625" indent="-428625">
              <a:buFont typeface="Arial" panose="020B0604020202020204" pitchFamily="34" charset="0"/>
              <a:buChar char="•"/>
            </a:pPr>
            <a:r>
              <a:rPr lang="en-PH" sz="3200" b="0">
                <a:solidFill>
                  <a:srgbClr val="442D22"/>
                </a:solidFill>
                <a:latin typeface="Canva sans"/>
                <a:ea typeface="Noto Serif Bold"/>
                <a:cs typeface="Noto Serif Bold"/>
              </a:rPr>
              <a:t>Applicant qualifies for maximum Pell </a:t>
            </a:r>
          </a:p>
          <a:p>
            <a:pPr marL="428625" indent="-428625">
              <a:buFont typeface="Arial" panose="020B0604020202020204" pitchFamily="34" charset="0"/>
              <a:buChar char="•"/>
            </a:pPr>
            <a:r>
              <a:rPr lang="en-PH" sz="3200" b="0">
                <a:solidFill>
                  <a:srgbClr val="442D22"/>
                </a:solidFill>
                <a:latin typeface="Canva sans"/>
                <a:ea typeface="Noto Serif Bold"/>
                <a:cs typeface="Noto Serif Bold"/>
              </a:rPr>
              <a:t>AGI + Schedules </a:t>
            </a:r>
          </a:p>
          <a:p>
            <a:pPr marL="1114425" lvl="1" indent="-428625">
              <a:buFont typeface="Arial" panose="020B0604020202020204" pitchFamily="34" charset="0"/>
              <a:buChar char="•"/>
            </a:pPr>
            <a:r>
              <a:rPr lang="en-US" sz="3200" b="0">
                <a:solidFill>
                  <a:srgbClr val="442D22"/>
                </a:solidFill>
                <a:latin typeface="Canva sans"/>
                <a:ea typeface="Calibri"/>
                <a:cs typeface="Calibri"/>
              </a:rPr>
              <a:t>Applicant's parents’ (or student and student spouse for independent students) </a:t>
            </a:r>
            <a:r>
              <a:rPr lang="en-US" sz="3200">
                <a:solidFill>
                  <a:srgbClr val="442D22"/>
                </a:solidFill>
                <a:latin typeface="Canva sans"/>
                <a:ea typeface="Calibri"/>
                <a:cs typeface="Calibri"/>
              </a:rPr>
              <a:t>2024</a:t>
            </a:r>
            <a:r>
              <a:rPr lang="en-US" sz="3200" b="0">
                <a:solidFill>
                  <a:srgbClr val="442D22"/>
                </a:solidFill>
                <a:latin typeface="Canva sans"/>
                <a:ea typeface="Calibri"/>
                <a:cs typeface="Calibri"/>
              </a:rPr>
              <a:t> combined </a:t>
            </a:r>
            <a:r>
              <a:rPr lang="en-US" sz="3200" b="0" u="sng">
                <a:solidFill>
                  <a:srgbClr val="442D22"/>
                </a:solidFill>
                <a:latin typeface="Canva sans"/>
                <a:ea typeface="Calibri"/>
                <a:cs typeface="Calibri"/>
              </a:rPr>
              <a:t>AGI is less than $60,000</a:t>
            </a:r>
            <a:r>
              <a:rPr lang="en-US" sz="3200" b="0">
                <a:solidFill>
                  <a:srgbClr val="442D22"/>
                </a:solidFill>
                <a:latin typeface="Canva sans"/>
                <a:ea typeface="Calibri"/>
                <a:cs typeface="Calibri"/>
              </a:rPr>
              <a:t> and they do </a:t>
            </a:r>
            <a:r>
              <a:rPr lang="en-US" sz="3200" b="0" u="sng">
                <a:solidFill>
                  <a:srgbClr val="442D22"/>
                </a:solidFill>
                <a:latin typeface="Canva sans"/>
                <a:ea typeface="Calibri"/>
                <a:cs typeface="Calibri"/>
              </a:rPr>
              <a:t>not</a:t>
            </a:r>
            <a:r>
              <a:rPr lang="en-US" sz="3200" b="0">
                <a:solidFill>
                  <a:srgbClr val="442D22"/>
                </a:solidFill>
                <a:latin typeface="Canva sans"/>
                <a:ea typeface="Calibri"/>
                <a:cs typeface="Calibri"/>
              </a:rPr>
              <a:t> file a Schedule A, B, D, E, F, or H </a:t>
            </a:r>
          </a:p>
          <a:p>
            <a:pPr lvl="1"/>
            <a:r>
              <a:rPr lang="en-US" sz="3200" b="0">
                <a:solidFill>
                  <a:srgbClr val="442D22"/>
                </a:solidFill>
                <a:latin typeface="Canva sans"/>
                <a:ea typeface="Calibri"/>
                <a:cs typeface="Calibri"/>
              </a:rPr>
              <a:t>AND</a:t>
            </a:r>
          </a:p>
          <a:p>
            <a:pPr marL="1114425" lvl="1" indent="-428625">
              <a:buFont typeface="Arial" panose="020B0604020202020204" pitchFamily="34" charset="0"/>
              <a:buChar char="•"/>
            </a:pPr>
            <a:r>
              <a:rPr lang="en-US" sz="3200" b="0">
                <a:solidFill>
                  <a:srgbClr val="442D22"/>
                </a:solidFill>
                <a:latin typeface="Canva sans"/>
                <a:ea typeface="Calibri"/>
                <a:cs typeface="Calibri"/>
              </a:rPr>
              <a:t>They do </a:t>
            </a:r>
            <a:r>
              <a:rPr lang="en-US" sz="3200" b="0" u="sng">
                <a:solidFill>
                  <a:srgbClr val="442D22"/>
                </a:solidFill>
                <a:latin typeface="Canva sans"/>
                <a:ea typeface="Calibri"/>
                <a:cs typeface="Calibri"/>
              </a:rPr>
              <a:t>not</a:t>
            </a:r>
            <a:r>
              <a:rPr lang="en-US" sz="3200" b="0">
                <a:solidFill>
                  <a:srgbClr val="442D22"/>
                </a:solidFill>
                <a:latin typeface="Canva sans"/>
                <a:ea typeface="Calibri"/>
                <a:cs typeface="Calibri"/>
              </a:rPr>
              <a:t> file a Schedule C</a:t>
            </a:r>
          </a:p>
          <a:p>
            <a:pPr lvl="1"/>
            <a:r>
              <a:rPr lang="en-US" sz="3200" b="0">
                <a:solidFill>
                  <a:srgbClr val="442D22"/>
                </a:solidFill>
                <a:latin typeface="Canva sans"/>
                <a:ea typeface="Calibri"/>
                <a:cs typeface="Calibri"/>
              </a:rPr>
              <a:t>OR</a:t>
            </a:r>
          </a:p>
          <a:p>
            <a:pPr marL="1114425" lvl="1" indent="-428625">
              <a:buFont typeface="Arial" panose="020B0604020202020204" pitchFamily="34" charset="0"/>
              <a:buChar char="•"/>
            </a:pPr>
            <a:r>
              <a:rPr lang="en-US" sz="3200" b="0">
                <a:solidFill>
                  <a:srgbClr val="442D22"/>
                </a:solidFill>
                <a:latin typeface="Canva sans"/>
                <a:ea typeface="Calibri"/>
                <a:cs typeface="Calibri"/>
              </a:rPr>
              <a:t>their Schedule C has a net business income of not more than a $10,000 loss or gain</a:t>
            </a:r>
          </a:p>
          <a:p>
            <a:pPr marL="428625" indent="-428625">
              <a:buFont typeface="Arial" panose="020B0604020202020204" pitchFamily="34" charset="0"/>
              <a:buChar char="•"/>
            </a:pPr>
            <a:r>
              <a:rPr lang="en-US" sz="3200" b="0">
                <a:solidFill>
                  <a:srgbClr val="442D22"/>
                </a:solidFill>
                <a:latin typeface="Canva sans"/>
                <a:ea typeface="Noto Serif Bold"/>
                <a:cs typeface="Noto Serif Bold"/>
              </a:rPr>
              <a:t>Means Tested Benefits </a:t>
            </a:r>
          </a:p>
          <a:p>
            <a:pPr marL="1114425" lvl="1" indent="-428625">
              <a:buFont typeface="Arial" panose="020B0604020202020204" pitchFamily="34" charset="0"/>
              <a:buChar char="•"/>
            </a:pPr>
            <a:r>
              <a:rPr lang="en-US" sz="3200" b="0">
                <a:solidFill>
                  <a:srgbClr val="442D22"/>
                </a:solidFill>
                <a:latin typeface="Canva sans"/>
                <a:ea typeface="Noto Serif Bold"/>
                <a:cs typeface="Noto Serif Bold"/>
              </a:rPr>
              <a:t>Applicant or applicant’s parent(s) received a benefit under a means-tested Federal benefit program during the </a:t>
            </a:r>
            <a:r>
              <a:rPr lang="en-US" sz="3200">
                <a:solidFill>
                  <a:srgbClr val="442D22"/>
                </a:solidFill>
                <a:latin typeface="Canva sans"/>
                <a:ea typeface="Noto Serif Bold"/>
                <a:cs typeface="Noto Serif Bold"/>
              </a:rPr>
              <a:t>2024</a:t>
            </a:r>
            <a:r>
              <a:rPr lang="en-US" sz="3200" b="0">
                <a:solidFill>
                  <a:srgbClr val="442D22"/>
                </a:solidFill>
                <a:latin typeface="Canva sans"/>
                <a:ea typeface="Noto Serif Bold"/>
                <a:cs typeface="Noto Serif Bold"/>
              </a:rPr>
              <a:t> or </a:t>
            </a:r>
            <a:r>
              <a:rPr lang="en-US" sz="3200">
                <a:solidFill>
                  <a:srgbClr val="442D22"/>
                </a:solidFill>
                <a:latin typeface="Canva sans"/>
                <a:ea typeface="Noto Serif Bold"/>
                <a:cs typeface="Noto Serif Bold"/>
              </a:rPr>
              <a:t>2025</a:t>
            </a:r>
            <a:r>
              <a:rPr lang="en-US" sz="3200" b="0">
                <a:solidFill>
                  <a:srgbClr val="442D22"/>
                </a:solidFill>
                <a:latin typeface="Canva sans"/>
                <a:ea typeface="Noto Serif Bold"/>
                <a:cs typeface="Noto Serif Bold"/>
              </a:rPr>
              <a:t> calendar </a:t>
            </a:r>
            <a:r>
              <a:rPr lang="en-US" sz="3200">
                <a:solidFill>
                  <a:srgbClr val="442D22"/>
                </a:solidFill>
                <a:latin typeface="Canva sans"/>
                <a:ea typeface="Noto Serif Bold"/>
                <a:cs typeface="Noto Serif Bold"/>
              </a:rPr>
              <a:t>year.</a:t>
            </a:r>
            <a:r>
              <a:rPr lang="en-US" sz="3200" b="0">
                <a:solidFill>
                  <a:srgbClr val="442D22"/>
                </a:solidFill>
                <a:latin typeface="Canva sans"/>
                <a:ea typeface="Noto Serif Bold"/>
                <a:cs typeface="Noto Serif Bold"/>
              </a:rPr>
              <a:t> </a:t>
            </a:r>
            <a:r>
              <a:rPr lang="en-US" sz="3200">
                <a:solidFill>
                  <a:srgbClr val="442D22"/>
                </a:solidFill>
                <a:latin typeface="Canva sans"/>
                <a:ea typeface="Noto Serif Bold"/>
                <a:cs typeface="Noto Serif Bold"/>
              </a:rPr>
              <a:t>These benefits include: Earned Income Credit, Federal Housing Assistance, Free/Reduced school lunch, Medicaid, Refundable Credits under a Qualified Health Plan, SNAP, SSI, TANF, WIC</a:t>
            </a:r>
          </a:p>
        </p:txBody>
      </p:sp>
      <p:sp>
        <p:nvSpPr>
          <p:cNvPr id="2" name="TextBox 1">
            <a:extLst>
              <a:ext uri="{FF2B5EF4-FFF2-40B4-BE49-F238E27FC236}">
                <a16:creationId xmlns:a16="http://schemas.microsoft.com/office/drawing/2014/main" id="{98C6FA8F-44B6-37A0-9CE0-75A1B9A604BD}"/>
              </a:ext>
            </a:extLst>
          </p:cNvPr>
          <p:cNvSpPr txBox="1"/>
          <p:nvPr/>
        </p:nvSpPr>
        <p:spPr>
          <a:xfrm>
            <a:off x="-63310" y="9450032"/>
            <a:ext cx="18288001" cy="584775"/>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gn="ctr"/>
            <a:r>
              <a:rPr lang="en-US" sz="3200" b="1">
                <a:solidFill>
                  <a:srgbClr val="442D22"/>
                </a:solidFill>
                <a:latin typeface="Canva sans" panose="020B0604020202020204" charset="0"/>
                <a:ea typeface="Noto Serif Bold"/>
                <a:cs typeface="Noto Serif Bold"/>
              </a:rPr>
              <a:t>Families who meet this criteria will </a:t>
            </a:r>
            <a:r>
              <a:rPr lang="en-US" sz="3200" b="1" u="sng">
                <a:solidFill>
                  <a:srgbClr val="442D22"/>
                </a:solidFill>
                <a:latin typeface="Canva sans" panose="020B0604020202020204" charset="0"/>
                <a:ea typeface="Noto Serif Bold"/>
                <a:cs typeface="Noto Serif Bold"/>
              </a:rPr>
              <a:t>not</a:t>
            </a:r>
            <a:r>
              <a:rPr lang="en-US" sz="3200" b="1">
                <a:solidFill>
                  <a:srgbClr val="442D22"/>
                </a:solidFill>
                <a:latin typeface="Canva sans" panose="020B0604020202020204" charset="0"/>
                <a:ea typeface="Noto Serif Bold"/>
                <a:cs typeface="Noto Serif Bold"/>
              </a:rPr>
              <a:t> have assets included in the SAI calculation</a:t>
            </a:r>
          </a:p>
        </p:txBody>
      </p:sp>
      <p:sp>
        <p:nvSpPr>
          <p:cNvPr id="4" name="TextBox 3">
            <a:extLst>
              <a:ext uri="{FF2B5EF4-FFF2-40B4-BE49-F238E27FC236}">
                <a16:creationId xmlns:a16="http://schemas.microsoft.com/office/drawing/2014/main" id="{7655486E-07A0-5B70-860F-17A1F439F9E3}"/>
              </a:ext>
            </a:extLst>
          </p:cNvPr>
          <p:cNvSpPr txBox="1"/>
          <p:nvPr/>
        </p:nvSpPr>
        <p:spPr>
          <a:xfrm>
            <a:off x="481108" y="460204"/>
            <a:ext cx="16333692"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Exempt from Asset Reporting</a:t>
            </a:r>
            <a:endParaRPr lang="en-US" sz="7400" b="1">
              <a:solidFill>
                <a:srgbClr val="442D22"/>
              </a:solidFill>
              <a:latin typeface="Noto Serif Bold"/>
              <a:ea typeface="Noto Serif Bold"/>
              <a:cs typeface="Noto Serif Bold"/>
            </a:endParaRPr>
          </a:p>
        </p:txBody>
      </p:sp>
      <p:sp>
        <p:nvSpPr>
          <p:cNvPr id="3" name="Freeform 3">
            <a:extLst>
              <a:ext uri="{FF2B5EF4-FFF2-40B4-BE49-F238E27FC236}">
                <a16:creationId xmlns:a16="http://schemas.microsoft.com/office/drawing/2014/main" id="{32D11095-C21D-FEF5-B1BD-08DF8E0CDA79}"/>
              </a:ext>
            </a:extLst>
          </p:cNvPr>
          <p:cNvSpPr>
            <a:spLocks noChangeAspect="1"/>
          </p:cNvSpPr>
          <p:nvPr/>
        </p:nvSpPr>
        <p:spPr>
          <a:xfrm rot="5400000" flipH="1">
            <a:off x="17146420" y="-1051577"/>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21091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23D8B001-7068-48A6-CE25-E1E0B5BBEE7C}"/>
              </a:ext>
            </a:extLst>
          </p:cNvPr>
          <p:cNvSpPr txBox="1">
            <a:spLocks/>
          </p:cNvSpPr>
          <p:nvPr/>
        </p:nvSpPr>
        <p:spPr>
          <a:xfrm>
            <a:off x="481108" y="1753798"/>
            <a:ext cx="9181655" cy="8533202"/>
          </a:xfrm>
          <a:prstGeom prst="rect">
            <a:avLst/>
          </a:prstGeom>
        </p:spPr>
        <p:txBody>
          <a:bodyPr vert="horz" lIns="137160" tIns="68580" rIns="137160" bIns="6858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428625" indent="-428625">
              <a:buFont typeface="Arial" panose="020B0604020202020204" pitchFamily="34" charset="0"/>
              <a:buChar char="•"/>
            </a:pPr>
            <a:r>
              <a:rPr lang="en-PH" sz="3200" b="1">
                <a:solidFill>
                  <a:srgbClr val="442D22"/>
                </a:solidFill>
                <a:latin typeface="Canva Sans"/>
                <a:ea typeface="Noto Serif Bold"/>
                <a:cs typeface="Noto Serif Bold"/>
              </a:rPr>
              <a:t>Family Size </a:t>
            </a:r>
            <a:r>
              <a:rPr lang="en-PH" sz="3200" b="0">
                <a:solidFill>
                  <a:srgbClr val="442D22"/>
                </a:solidFill>
                <a:latin typeface="Canva Sans"/>
                <a:ea typeface="Noto Serif Bold"/>
                <a:cs typeface="Noto Serif Bold"/>
              </a:rPr>
              <a:t>– the form will now ask if the family size is different than the number of individuals claimed on their taxes. Unborn children can </a:t>
            </a:r>
            <a:r>
              <a:rPr lang="en-PH" sz="3200" b="1" u="sng">
                <a:solidFill>
                  <a:srgbClr val="442D22"/>
                </a:solidFill>
                <a:latin typeface="Canva Sans"/>
                <a:ea typeface="Noto Serif Bold"/>
                <a:cs typeface="Noto Serif Bold"/>
              </a:rPr>
              <a:t>no longer</a:t>
            </a:r>
            <a:r>
              <a:rPr lang="en-PH" sz="3200" b="1">
                <a:solidFill>
                  <a:srgbClr val="442D22"/>
                </a:solidFill>
                <a:latin typeface="Canva Sans"/>
                <a:ea typeface="Noto Serif Bold"/>
                <a:cs typeface="Noto Serif Bold"/>
              </a:rPr>
              <a:t> </a:t>
            </a:r>
            <a:r>
              <a:rPr lang="en-PH" sz="3200" b="0">
                <a:solidFill>
                  <a:srgbClr val="442D22"/>
                </a:solidFill>
                <a:latin typeface="Canva Sans"/>
                <a:ea typeface="Noto Serif Bold"/>
                <a:cs typeface="Noto Serif Bold"/>
              </a:rPr>
              <a:t>be included in family size. </a:t>
            </a:r>
          </a:p>
          <a:p>
            <a:pPr marL="428625" indent="-428625">
              <a:spcBef>
                <a:spcPts val="1200"/>
              </a:spcBef>
              <a:buFont typeface="Arial" panose="020B0604020202020204" pitchFamily="34" charset="0"/>
              <a:buChar char="•"/>
            </a:pPr>
            <a:r>
              <a:rPr lang="en-PH" sz="3200" b="1">
                <a:solidFill>
                  <a:srgbClr val="442D22"/>
                </a:solidFill>
                <a:latin typeface="Canva Sans"/>
                <a:ea typeface="Noto Serif Bold"/>
                <a:cs typeface="Noto Serif Bold"/>
              </a:rPr>
              <a:t>Number in College </a:t>
            </a:r>
            <a:r>
              <a:rPr lang="en-PH" sz="3200" b="0">
                <a:solidFill>
                  <a:srgbClr val="442D22"/>
                </a:solidFill>
                <a:latin typeface="Canva Sans"/>
                <a:ea typeface="Noto Serif Bold"/>
                <a:cs typeface="Noto Serif Bold"/>
              </a:rPr>
              <a:t>- </a:t>
            </a:r>
            <a:r>
              <a:rPr kumimoji="0" lang="en-IN" sz="3200" b="0" i="0" u="none" strike="noStrike" kern="1200" cap="none" spc="0" normalizeH="0" baseline="0" noProof="0">
                <a:ln>
                  <a:noFill/>
                </a:ln>
                <a:solidFill>
                  <a:srgbClr val="442D22"/>
                </a:solidFill>
                <a:effectLst/>
                <a:uLnTx/>
                <a:uFillTx/>
                <a:latin typeface="Canva Sans"/>
                <a:ea typeface="Open Sans"/>
                <a:cs typeface="Open Sans"/>
              </a:rPr>
              <a:t>Although the FAFSA will still ask for number in college, the formula to determine a student’s aid eligibility will no longer take the number in college into consideration. This could cause eligibility changes for students who have siblings in college. </a:t>
            </a:r>
          </a:p>
          <a:p>
            <a:pPr marL="428625" indent="-428625">
              <a:spcBef>
                <a:spcPts val="1200"/>
              </a:spcBef>
              <a:buFont typeface="Arial" panose="020B0604020202020204" pitchFamily="34" charset="0"/>
              <a:buChar char="•"/>
            </a:pPr>
            <a:r>
              <a:rPr lang="en-PH" sz="3200" b="1">
                <a:solidFill>
                  <a:srgbClr val="442D22"/>
                </a:solidFill>
                <a:latin typeface="Canva Sans"/>
                <a:ea typeface="Noto Serif Bold"/>
                <a:cs typeface="Noto Serif Bold"/>
              </a:rPr>
              <a:t>529 plans </a:t>
            </a:r>
            <a:r>
              <a:rPr lang="en-PH" sz="3200" b="0">
                <a:solidFill>
                  <a:srgbClr val="442D22"/>
                </a:solidFill>
                <a:latin typeface="Canva Sans"/>
                <a:ea typeface="Noto Serif Bold"/>
                <a:cs typeface="Noto Serif Bold"/>
              </a:rPr>
              <a:t>– only the value of the 529 plan for the student listed on the FAFSA is reported. </a:t>
            </a:r>
          </a:p>
          <a:p>
            <a:pPr marL="428625" indent="-428625">
              <a:buFont typeface="Arial" panose="020B0604020202020204" pitchFamily="34" charset="0"/>
              <a:buChar char="•"/>
            </a:pPr>
            <a:endParaRPr kumimoji="0" lang="en-IN" sz="2700" b="0" i="0" u="none" strike="noStrike" kern="1200" cap="none" spc="450" normalizeH="0" baseline="0" noProof="0">
              <a:ln>
                <a:noFill/>
              </a:ln>
              <a:effectLst/>
              <a:uLnTx/>
              <a:uFillTx/>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AFD717A-3CC8-00AA-4376-0D1E0C0BC9C5}"/>
              </a:ext>
            </a:extLst>
          </p:cNvPr>
          <p:cNvSpPr txBox="1"/>
          <p:nvPr/>
        </p:nvSpPr>
        <p:spPr>
          <a:xfrm>
            <a:off x="481108" y="460204"/>
            <a:ext cx="14687908"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Other FAFSA Questions</a:t>
            </a:r>
            <a:endParaRPr lang="en-US" sz="7400" b="1">
              <a:solidFill>
                <a:srgbClr val="442D22"/>
              </a:solidFill>
              <a:latin typeface="Noto Serif Bold"/>
              <a:ea typeface="Noto Serif Bold"/>
              <a:cs typeface="Noto Serif Bold"/>
            </a:endParaRPr>
          </a:p>
        </p:txBody>
      </p:sp>
      <p:sp>
        <p:nvSpPr>
          <p:cNvPr id="2" name="Freeform 3">
            <a:extLst>
              <a:ext uri="{FF2B5EF4-FFF2-40B4-BE49-F238E27FC236}">
                <a16:creationId xmlns:a16="http://schemas.microsoft.com/office/drawing/2014/main" id="{DC9A9B6B-3D6A-E143-111D-91987C196EC8}"/>
              </a:ext>
            </a:extLst>
          </p:cNvPr>
          <p:cNvSpPr>
            <a:spLocks noChangeAspect="1"/>
          </p:cNvSpPr>
          <p:nvPr/>
        </p:nvSpPr>
        <p:spPr>
          <a:xfrm rot="5400000" flipH="1">
            <a:off x="17146420" y="-1051577"/>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4" name="Picture 3" descr="Screenshot continuation of the “Parent Finances” section, which asks the parent to enter the number of children or other dependents who live with the parent and will receive more than half of their support from the parent between July 1, 2026, and June 30, 2027.">
            <a:extLst>
              <a:ext uri="{FF2B5EF4-FFF2-40B4-BE49-F238E27FC236}">
                <a16:creationId xmlns:a16="http://schemas.microsoft.com/office/drawing/2014/main" id="{48ECBA46-25E6-18F8-21CC-45F85D4B3C1B}"/>
              </a:ext>
            </a:extLst>
          </p:cNvPr>
          <p:cNvPicPr>
            <a:picLocks noChangeAspect="1"/>
          </p:cNvPicPr>
          <p:nvPr/>
        </p:nvPicPr>
        <p:blipFill>
          <a:blip r:embed="rId5"/>
          <a:stretch>
            <a:fillRect/>
          </a:stretch>
        </p:blipFill>
        <p:spPr>
          <a:xfrm>
            <a:off x="9435402" y="2572482"/>
            <a:ext cx="8649118" cy="5996144"/>
          </a:xfrm>
          <a:prstGeom prst="rect">
            <a:avLst/>
          </a:prstGeom>
        </p:spPr>
      </p:pic>
    </p:spTree>
    <p:extLst>
      <p:ext uri="{BB962C8B-B14F-4D97-AF65-F5344CB8AC3E}">
        <p14:creationId xmlns:p14="http://schemas.microsoft.com/office/powerpoint/2010/main" val="225964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7FC6245-7689-434B-8E09-E615A8B9D538}"/>
              </a:ext>
            </a:extLst>
          </p:cNvPr>
          <p:cNvSpPr txBox="1"/>
          <p:nvPr/>
        </p:nvSpPr>
        <p:spPr>
          <a:xfrm>
            <a:off x="479905" y="1928913"/>
            <a:ext cx="6618140" cy="2507748"/>
          </a:xfrm>
          <a:prstGeom prst="rect">
            <a:avLst/>
          </a:prstGeom>
          <a:noFill/>
        </p:spPr>
        <p:txBody>
          <a:bodyPr wrap="square" lIns="91440" tIns="45720" rIns="91440" bIns="45720" rtlCol="0" anchor="t" anchorCtr="0">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3200" spc="-225">
                <a:solidFill>
                  <a:srgbClr val="442D22"/>
                </a:solidFill>
                <a:latin typeface="Canva Sans"/>
                <a:ea typeface="Gotham Book" charset="0"/>
                <a:cs typeface="Gotham Book" charset="0"/>
              </a:rPr>
              <a:t>Parents will then be asked to sign and complete their section:</a:t>
            </a:r>
          </a:p>
        </p:txBody>
      </p:sp>
      <p:sp>
        <p:nvSpPr>
          <p:cNvPr id="5" name="Freeform 3">
            <a:extLst>
              <a:ext uri="{FF2B5EF4-FFF2-40B4-BE49-F238E27FC236}">
                <a16:creationId xmlns:a16="http://schemas.microsoft.com/office/drawing/2014/main" id="{CA143010-DFA3-AFD4-2B56-441F0933F0A8}"/>
              </a:ext>
            </a:extLst>
          </p:cNvPr>
          <p:cNvSpPr/>
          <p:nvPr/>
        </p:nvSpPr>
        <p:spPr>
          <a:xfrm rot="-5400000" flipH="1">
            <a:off x="-152901" y="6386229"/>
            <a:ext cx="4569161" cy="4263359"/>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3">
              <a:extLst>
                <a:ext uri="{96DAC541-7B7A-43D3-8B79-37D633B846F1}">
                  <asvg:svgBlip xmlns:asvg="http://schemas.microsoft.com/office/drawing/2016/SVG/main" r:embed="rId4"/>
                </a:ext>
              </a:extLst>
            </a:blip>
            <a:stretch>
              <a:fillRect t="-100324"/>
            </a:stretch>
          </a:blipFill>
        </p:spPr>
        <p:txBody>
          <a:bodyPr/>
          <a:lstStyle/>
          <a:p>
            <a:endParaRPr lang="en-US"/>
          </a:p>
        </p:txBody>
      </p:sp>
      <p:sp>
        <p:nvSpPr>
          <p:cNvPr id="8" name="TextBox 7">
            <a:extLst>
              <a:ext uri="{FF2B5EF4-FFF2-40B4-BE49-F238E27FC236}">
                <a16:creationId xmlns:a16="http://schemas.microsoft.com/office/drawing/2014/main" id="{F4A9A1BF-88F5-E7D6-A03E-230175233366}"/>
              </a:ext>
            </a:extLst>
          </p:cNvPr>
          <p:cNvSpPr txBox="1"/>
          <p:nvPr/>
        </p:nvSpPr>
        <p:spPr>
          <a:xfrm>
            <a:off x="481108" y="460204"/>
            <a:ext cx="14687908"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Parent Signature</a:t>
            </a:r>
            <a:endParaRPr lang="en-US" sz="7400" b="1">
              <a:solidFill>
                <a:srgbClr val="442D22"/>
              </a:solidFill>
              <a:latin typeface="Noto Serif Bold"/>
              <a:ea typeface="Noto Serif Bold"/>
              <a:cs typeface="Noto Serif Bold"/>
            </a:endParaRPr>
          </a:p>
        </p:txBody>
      </p:sp>
      <p:pic>
        <p:nvPicPr>
          <p:cNvPr id="2" name="Picture 1" descr="Screenshot of the signature page. The parent is instructed to review the terms and conditions they will be agreeing to by signing the FAFSA form. A checkbox indicates the parent agrees to the terms, and there is a button that the parent can select to “Sign and Submit” the form.">
            <a:extLst>
              <a:ext uri="{FF2B5EF4-FFF2-40B4-BE49-F238E27FC236}">
                <a16:creationId xmlns:a16="http://schemas.microsoft.com/office/drawing/2014/main" id="{5EFA25B6-DCFB-1E64-6CC8-8210DBBEC359}"/>
              </a:ext>
            </a:extLst>
          </p:cNvPr>
          <p:cNvPicPr>
            <a:picLocks noChangeAspect="1"/>
          </p:cNvPicPr>
          <p:nvPr/>
        </p:nvPicPr>
        <p:blipFill>
          <a:blip r:embed="rId5"/>
          <a:stretch>
            <a:fillRect/>
          </a:stretch>
        </p:blipFill>
        <p:spPr>
          <a:xfrm>
            <a:off x="9467484" y="455525"/>
            <a:ext cx="8044856" cy="9602037"/>
          </a:xfrm>
          <a:prstGeom prst="rect">
            <a:avLst/>
          </a:prstGeom>
        </p:spPr>
      </p:pic>
    </p:spTree>
    <p:extLst>
      <p:ext uri="{BB962C8B-B14F-4D97-AF65-F5344CB8AC3E}">
        <p14:creationId xmlns:p14="http://schemas.microsoft.com/office/powerpoint/2010/main" val="241053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504D6-3FA6-ECEF-2A8C-CF0BC5FB5CC1}"/>
            </a:ext>
          </a:extLst>
        </p:cNvPr>
        <p:cNvGrpSpPr/>
        <p:nvPr/>
      </p:nvGrpSpPr>
      <p:grpSpPr>
        <a:xfrm>
          <a:off x="0" y="0"/>
          <a:ext cx="0" cy="0"/>
          <a:chOff x="0" y="0"/>
          <a:chExt cx="0" cy="0"/>
        </a:xfrm>
      </p:grpSpPr>
      <p:sp>
        <p:nvSpPr>
          <p:cNvPr id="10" name="TextBox 4">
            <a:extLst>
              <a:ext uri="{FF2B5EF4-FFF2-40B4-BE49-F238E27FC236}">
                <a16:creationId xmlns:a16="http://schemas.microsoft.com/office/drawing/2014/main" id="{D01172E1-BDFD-6B02-3832-C1D9F9CAAA4E}"/>
              </a:ext>
            </a:extLst>
          </p:cNvPr>
          <p:cNvSpPr txBox="1"/>
          <p:nvPr/>
        </p:nvSpPr>
        <p:spPr>
          <a:xfrm>
            <a:off x="481108" y="421115"/>
            <a:ext cx="17807989"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IRS Direct Data Exchange</a:t>
            </a:r>
            <a:endParaRPr lang="en-US"/>
          </a:p>
        </p:txBody>
      </p:sp>
      <p:sp>
        <p:nvSpPr>
          <p:cNvPr id="12" name="Freeform 2">
            <a:extLst>
              <a:ext uri="{FF2B5EF4-FFF2-40B4-BE49-F238E27FC236}">
                <a16:creationId xmlns:a16="http://schemas.microsoft.com/office/drawing/2014/main" id="{E778F0D5-C54F-AEE9-E4F7-395C188006BA}"/>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3"/>
            <a:stretch>
              <a:fillRect/>
            </a:stretch>
          </a:blipFill>
        </p:spPr>
        <p:txBody>
          <a:bodyPr/>
          <a:lstStyle/>
          <a:p>
            <a:endParaRPr lang="en-US"/>
          </a:p>
        </p:txBody>
      </p:sp>
      <p:sp>
        <p:nvSpPr>
          <p:cNvPr id="2" name="TextBox 1">
            <a:extLst>
              <a:ext uri="{FF2B5EF4-FFF2-40B4-BE49-F238E27FC236}">
                <a16:creationId xmlns:a16="http://schemas.microsoft.com/office/drawing/2014/main" id="{4A7790D6-BC59-5784-D256-C05DE2A79430}"/>
              </a:ext>
            </a:extLst>
          </p:cNvPr>
          <p:cNvSpPr txBox="1"/>
          <p:nvPr/>
        </p:nvSpPr>
        <p:spPr>
          <a:xfrm>
            <a:off x="481220" y="1695479"/>
            <a:ext cx="14162247" cy="7602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t>Below are some scenarios when FA-DDX Cannot Be Used:</a:t>
            </a:r>
            <a:endParaRPr lang="en-US" sz="3600" b="1">
              <a:ea typeface="Calibri"/>
              <a:cs typeface="Calibri"/>
            </a:endParaRPr>
          </a:p>
          <a:p>
            <a:r>
              <a:rPr lang="en-US" sz="3200"/>
              <a:t>❌ </a:t>
            </a:r>
            <a:r>
              <a:rPr lang="en-US" sz="3200" b="1"/>
              <a:t>No 2024 federal tax return filed</a:t>
            </a:r>
            <a:endParaRPr lang="en-US" sz="3200" b="1">
              <a:ea typeface="Calibri"/>
              <a:cs typeface="Calibri"/>
            </a:endParaRPr>
          </a:p>
          <a:p>
            <a:r>
              <a:rPr lang="en-US" sz="3200"/>
              <a:t>❌ </a:t>
            </a:r>
            <a:r>
              <a:rPr lang="en-US" sz="3200" b="1"/>
              <a:t>Filed an amended tax return</a:t>
            </a:r>
            <a:r>
              <a:rPr lang="en-US" sz="3200"/>
              <a:t> (Form 1040-X)</a:t>
            </a:r>
            <a:endParaRPr lang="en-US" sz="3200">
              <a:ea typeface="Calibri"/>
              <a:cs typeface="Calibri"/>
            </a:endParaRPr>
          </a:p>
          <a:p>
            <a:r>
              <a:rPr lang="en-US" sz="3200"/>
              <a:t>❌ </a:t>
            </a:r>
            <a:r>
              <a:rPr lang="en-US" sz="3200" b="1"/>
              <a:t>Used a foreign tax return</a:t>
            </a:r>
            <a:r>
              <a:rPr lang="en-US" sz="3200"/>
              <a:t> instead of a U.S. return</a:t>
            </a:r>
            <a:endParaRPr lang="en-US" sz="3200">
              <a:ea typeface="Calibri"/>
              <a:cs typeface="Calibri"/>
            </a:endParaRPr>
          </a:p>
          <a:p>
            <a:r>
              <a:rPr lang="en-US" sz="3200"/>
              <a:t>❌ </a:t>
            </a:r>
            <a:r>
              <a:rPr lang="en-US" sz="3200" b="1"/>
              <a:t>Filed a Puerto Rican or other U.S. territory tax return</a:t>
            </a:r>
            <a:endParaRPr lang="en-US" sz="3200" b="1">
              <a:ea typeface="Calibri"/>
              <a:cs typeface="Calibri"/>
            </a:endParaRPr>
          </a:p>
          <a:p>
            <a:r>
              <a:rPr lang="en-US" sz="3200">
                <a:ea typeface="Calibri"/>
                <a:cs typeface="Calibri"/>
              </a:rPr>
              <a:t>❌ </a:t>
            </a:r>
            <a:r>
              <a:rPr lang="en-US" sz="3200" b="1">
                <a:ea typeface="Calibri"/>
                <a:cs typeface="Calibri"/>
              </a:rPr>
              <a:t>Marital status changed</a:t>
            </a:r>
            <a:r>
              <a:rPr lang="en-US" sz="3200">
                <a:ea typeface="Calibri"/>
                <a:cs typeface="Calibri"/>
              </a:rPr>
              <a:t> (now married now but filed as single, etc.)</a:t>
            </a:r>
          </a:p>
          <a:p>
            <a:r>
              <a:rPr lang="en-US" sz="3200"/>
              <a:t>❌ </a:t>
            </a:r>
            <a:r>
              <a:rPr lang="en-US" sz="3200" b="1"/>
              <a:t>Identity verification issues</a:t>
            </a:r>
            <a:r>
              <a:rPr lang="en-US" sz="3200"/>
              <a:t> with the IRS</a:t>
            </a:r>
            <a:endParaRPr lang="en-US" sz="3200">
              <a:ea typeface="Calibri"/>
              <a:cs typeface="Calibri"/>
            </a:endParaRPr>
          </a:p>
          <a:p>
            <a:r>
              <a:rPr lang="en-US" sz="3200"/>
              <a:t>❌ </a:t>
            </a:r>
            <a:r>
              <a:rPr lang="en-US" sz="3200" b="1"/>
              <a:t>Tax return not yet processed</a:t>
            </a:r>
            <a:r>
              <a:rPr lang="en-US" sz="3200"/>
              <a:t> by the IRS</a:t>
            </a:r>
            <a:endParaRPr lang="en-US" sz="3200">
              <a:ea typeface="Calibri"/>
              <a:cs typeface="Calibri"/>
            </a:endParaRPr>
          </a:p>
          <a:p>
            <a:r>
              <a:rPr lang="en-US" sz="3200"/>
              <a:t>❌ </a:t>
            </a:r>
            <a:r>
              <a:rPr lang="en-US" sz="3200" b="1"/>
              <a:t>Filed a nontraditional return</a:t>
            </a:r>
            <a:r>
              <a:rPr lang="en-US" sz="3200"/>
              <a:t> (e.g., 1040-NR, 1040-SS)</a:t>
            </a:r>
            <a:endParaRPr lang="en-US" sz="3200">
              <a:ea typeface="Calibri"/>
              <a:cs typeface="Calibri"/>
            </a:endParaRPr>
          </a:p>
          <a:p>
            <a:r>
              <a:rPr lang="en-US" sz="3200"/>
              <a:t>❌ </a:t>
            </a:r>
            <a:r>
              <a:rPr lang="en-US" sz="3200" b="1"/>
              <a:t>Contributor refuses consent</a:t>
            </a:r>
            <a:r>
              <a:rPr lang="en-US" sz="3200"/>
              <a:t> to transfer IRS data</a:t>
            </a:r>
            <a:endParaRPr lang="en-US" sz="3200">
              <a:ea typeface="Calibri"/>
              <a:cs typeface="Calibri"/>
            </a:endParaRPr>
          </a:p>
          <a:p>
            <a:r>
              <a:rPr lang="en-US" sz="3200">
                <a:ea typeface="+mn-lt"/>
                <a:cs typeface="+mn-lt"/>
              </a:rPr>
              <a:t>                              </a:t>
            </a:r>
          </a:p>
          <a:p>
            <a:r>
              <a:rPr lang="en-US" sz="3600" b="1">
                <a:ea typeface="+mn-lt"/>
                <a:cs typeface="+mn-lt"/>
              </a:rPr>
              <a:t> If this is the case: </a:t>
            </a:r>
          </a:p>
          <a:p>
            <a:pPr marL="228600" indent="-228600">
              <a:buFont typeface="Arial"/>
              <a:buChar char="•"/>
            </a:pPr>
            <a:r>
              <a:rPr lang="en-US" sz="3200">
                <a:ea typeface="+mn-lt"/>
                <a:cs typeface="+mn-lt"/>
              </a:rPr>
              <a:t>You will need to </a:t>
            </a:r>
            <a:r>
              <a:rPr lang="en-US" sz="3200" b="1">
                <a:ea typeface="+mn-lt"/>
                <a:cs typeface="+mn-lt"/>
              </a:rPr>
              <a:t>manually enter your financial information</a:t>
            </a:r>
            <a:r>
              <a:rPr lang="en-US" sz="3200">
                <a:ea typeface="+mn-lt"/>
                <a:cs typeface="+mn-lt"/>
              </a:rPr>
              <a:t> on the FAFSA</a:t>
            </a:r>
          </a:p>
          <a:p>
            <a:pPr marL="228600" indent="-228600">
              <a:buFont typeface="Arial"/>
              <a:buChar char="•"/>
            </a:pPr>
            <a:r>
              <a:rPr lang="en-US" sz="3200">
                <a:ea typeface="+mn-lt"/>
                <a:cs typeface="+mn-lt"/>
              </a:rPr>
              <a:t>You may need to verify your information by </a:t>
            </a:r>
            <a:r>
              <a:rPr lang="en-US" sz="3200" b="1">
                <a:ea typeface="+mn-lt"/>
                <a:cs typeface="+mn-lt"/>
              </a:rPr>
              <a:t>providing income/tax documents</a:t>
            </a:r>
            <a:r>
              <a:rPr lang="en-US" sz="3200">
                <a:ea typeface="+mn-lt"/>
                <a:cs typeface="+mn-lt"/>
              </a:rPr>
              <a:t> to your school. The school will notify you if this is the case.    </a:t>
            </a:r>
            <a:r>
              <a:rPr lang="en-US" sz="3600">
                <a:ea typeface="+mn-lt"/>
                <a:cs typeface="+mn-lt"/>
              </a:rPr>
              <a:t>       </a:t>
            </a:r>
            <a:r>
              <a:rPr lang="en-US" sz="3200">
                <a:ea typeface="+mn-lt"/>
                <a:cs typeface="+mn-lt"/>
              </a:rPr>
              <a:t>                   </a:t>
            </a:r>
            <a:endParaRPr lang="en-US">
              <a:ea typeface="Calibri"/>
              <a:cs typeface="Calibri"/>
            </a:endParaRPr>
          </a:p>
        </p:txBody>
      </p:sp>
      <p:sp>
        <p:nvSpPr>
          <p:cNvPr id="4" name="Freeform 3">
            <a:extLst>
              <a:ext uri="{FF2B5EF4-FFF2-40B4-BE49-F238E27FC236}">
                <a16:creationId xmlns:a16="http://schemas.microsoft.com/office/drawing/2014/main" id="{BAA9B045-8D79-FC64-D83E-C374013714D0}"/>
              </a:ext>
            </a:extLst>
          </p:cNvPr>
          <p:cNvSpPr/>
          <p:nvPr/>
        </p:nvSpPr>
        <p:spPr>
          <a:xfrm rot="16200000">
            <a:off x="16337469" y="-2259307"/>
            <a:ext cx="3915020" cy="7317794"/>
          </a:xfrm>
          <a:custGeom>
            <a:avLst/>
            <a:gdLst/>
            <a:ahLst/>
            <a:cxnLst/>
            <a:rect l="l" t="t" r="r" b="b"/>
            <a:pathLst>
              <a:path w="3915020" h="7317794">
                <a:moveTo>
                  <a:pt x="0" y="0"/>
                </a:moveTo>
                <a:lnTo>
                  <a:pt x="3915020" y="0"/>
                </a:lnTo>
                <a:lnTo>
                  <a:pt x="3915020" y="7317794"/>
                </a:lnTo>
                <a:lnTo>
                  <a:pt x="0" y="73177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292596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7FC6245-7689-434B-8E09-E615A8B9D538}"/>
              </a:ext>
            </a:extLst>
          </p:cNvPr>
          <p:cNvSpPr txBox="1"/>
          <p:nvPr/>
        </p:nvSpPr>
        <p:spPr>
          <a:xfrm>
            <a:off x="2913321" y="851419"/>
            <a:ext cx="13205638" cy="6869968"/>
          </a:xfrm>
          <a:prstGeom prst="rect">
            <a:avLst/>
          </a:prstGeom>
          <a:noFill/>
        </p:spPr>
        <p:txBody>
          <a:bodyPr wrap="square" lIns="91440" tIns="45720" rIns="91440" bIns="45720" rtlCol="0" anchor="t" anchorCtr="0">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3600">
                <a:solidFill>
                  <a:srgbClr val="442D22"/>
                </a:solidFill>
                <a:latin typeface="Canva Sans"/>
                <a:ea typeface="Gotham Book" charset="0"/>
                <a:cs typeface="Gotham Book" charset="0"/>
              </a:rPr>
              <a:t>After all sections have been signed and submitted, a confirmation screen will be presented: </a:t>
            </a:r>
          </a:p>
        </p:txBody>
      </p:sp>
      <p:sp>
        <p:nvSpPr>
          <p:cNvPr id="3" name="Freeform 5">
            <a:extLst>
              <a:ext uri="{FF2B5EF4-FFF2-40B4-BE49-F238E27FC236}">
                <a16:creationId xmlns:a16="http://schemas.microsoft.com/office/drawing/2014/main" id="{59A1C6DA-BC17-A33C-BA36-E2E6DF40BF78}"/>
              </a:ext>
            </a:extLst>
          </p:cNvPr>
          <p:cNvSpPr/>
          <p:nvPr/>
        </p:nvSpPr>
        <p:spPr>
          <a:xfrm>
            <a:off x="14694462" y="1708583"/>
            <a:ext cx="3675433" cy="6869968"/>
          </a:xfrm>
          <a:custGeom>
            <a:avLst/>
            <a:gdLst/>
            <a:ahLst/>
            <a:cxnLst/>
            <a:rect l="l" t="t" r="r" b="b"/>
            <a:pathLst>
              <a:path w="3675433" h="6869968">
                <a:moveTo>
                  <a:pt x="0" y="0"/>
                </a:moveTo>
                <a:lnTo>
                  <a:pt x="3675433" y="0"/>
                </a:lnTo>
                <a:lnTo>
                  <a:pt x="3675433" y="6869968"/>
                </a:lnTo>
                <a:lnTo>
                  <a:pt x="0" y="68699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6">
            <a:extLst>
              <a:ext uri="{FF2B5EF4-FFF2-40B4-BE49-F238E27FC236}">
                <a16:creationId xmlns:a16="http://schemas.microsoft.com/office/drawing/2014/main" id="{6FED8D1C-4617-B847-0D07-495D229611BB}"/>
              </a:ext>
            </a:extLst>
          </p:cNvPr>
          <p:cNvSpPr/>
          <p:nvPr/>
        </p:nvSpPr>
        <p:spPr>
          <a:xfrm flipH="1">
            <a:off x="-75447" y="1708583"/>
            <a:ext cx="3675433" cy="6869968"/>
          </a:xfrm>
          <a:custGeom>
            <a:avLst/>
            <a:gdLst/>
            <a:ahLst/>
            <a:cxnLst/>
            <a:rect l="l" t="t" r="r" b="b"/>
            <a:pathLst>
              <a:path w="3675433" h="6869968">
                <a:moveTo>
                  <a:pt x="3675433" y="0"/>
                </a:moveTo>
                <a:lnTo>
                  <a:pt x="0" y="0"/>
                </a:lnTo>
                <a:lnTo>
                  <a:pt x="0" y="6869968"/>
                </a:lnTo>
                <a:lnTo>
                  <a:pt x="3675433" y="6869968"/>
                </a:lnTo>
                <a:lnTo>
                  <a:pt x="367543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4" name="Picture 3" descr="Screenshot of the parent completion page, which informs the parent that the FAFSA form is now complete. The parent is given information on what happens next. This includes that a confirmation email was sent to the student, that the student’s FAFSA form will be processed in one to three days, and that the student can expect direct communication from their school(s). Below that, the parent is reminded that they can track and manage the student’s FAFSA form in the “My Activity” section of their StudentAid.gov account. There’s a button that the parent can use to “View Status.” ">
            <a:extLst>
              <a:ext uri="{FF2B5EF4-FFF2-40B4-BE49-F238E27FC236}">
                <a16:creationId xmlns:a16="http://schemas.microsoft.com/office/drawing/2014/main" id="{FD859E10-F75A-9A80-5E0C-9748BC77C277}"/>
              </a:ext>
            </a:extLst>
          </p:cNvPr>
          <p:cNvPicPr>
            <a:picLocks noChangeAspect="1"/>
          </p:cNvPicPr>
          <p:nvPr/>
        </p:nvPicPr>
        <p:blipFill>
          <a:blip r:embed="rId5"/>
          <a:stretch>
            <a:fillRect/>
          </a:stretch>
        </p:blipFill>
        <p:spPr>
          <a:xfrm>
            <a:off x="4227426" y="2218279"/>
            <a:ext cx="8828313" cy="7784750"/>
          </a:xfrm>
          <a:prstGeom prst="rect">
            <a:avLst/>
          </a:prstGeom>
        </p:spPr>
      </p:pic>
    </p:spTree>
    <p:extLst>
      <p:ext uri="{BB962C8B-B14F-4D97-AF65-F5344CB8AC3E}">
        <p14:creationId xmlns:p14="http://schemas.microsoft.com/office/powerpoint/2010/main" val="182967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10708" y="653042"/>
            <a:ext cx="8666584" cy="8980916"/>
          </a:xfrm>
          <a:custGeom>
            <a:avLst/>
            <a:gdLst/>
            <a:ahLst/>
            <a:cxnLst/>
            <a:rect l="l" t="t" r="r" b="b"/>
            <a:pathLst>
              <a:path w="8666584" h="8980916">
                <a:moveTo>
                  <a:pt x="0" y="0"/>
                </a:moveTo>
                <a:lnTo>
                  <a:pt x="8666584" y="0"/>
                </a:lnTo>
                <a:lnTo>
                  <a:pt x="8666584" y="8980916"/>
                </a:lnTo>
                <a:lnTo>
                  <a:pt x="0" y="8980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5"/>
            <a:stretch>
              <a:fillRect/>
            </a:stretch>
          </a:blipFill>
        </p:spPr>
        <p:txBody>
          <a:bodyPr/>
          <a:lstStyle/>
          <a:p>
            <a:endParaRPr lang="en-US"/>
          </a:p>
        </p:txBody>
      </p:sp>
      <p:sp>
        <p:nvSpPr>
          <p:cNvPr id="4" name="TextBox 4"/>
          <p:cNvSpPr txBox="1"/>
          <p:nvPr/>
        </p:nvSpPr>
        <p:spPr>
          <a:xfrm>
            <a:off x="-6839" y="4505323"/>
            <a:ext cx="18320418" cy="1252459"/>
          </a:xfrm>
          <a:prstGeom prst="rect">
            <a:avLst/>
          </a:prstGeom>
        </p:spPr>
        <p:txBody>
          <a:bodyPr wrap="square" lIns="0" tIns="0" rIns="0" bIns="0" rtlCol="0" anchor="t">
            <a:spAutoFit/>
          </a:bodyPr>
          <a:lstStyle/>
          <a:p>
            <a:pPr algn="ctr">
              <a:lnSpc>
                <a:spcPts val="10499"/>
              </a:lnSpc>
              <a:spcBef>
                <a:spcPct val="0"/>
              </a:spcBef>
            </a:pPr>
            <a:r>
              <a:rPr lang="en-US" sz="7200" b="1">
                <a:solidFill>
                  <a:srgbClr val="442D22"/>
                </a:solidFill>
                <a:latin typeface="Noto Serif Bold"/>
                <a:ea typeface="Noto Serif Bold"/>
                <a:cs typeface="Noto Serif Bold"/>
                <a:sym typeface="Noto Serif Bold"/>
              </a:rPr>
              <a:t>AFTER THE FAFSA IS SUBMITTED</a:t>
            </a:r>
            <a:endParaRPr lang="en-US"/>
          </a:p>
        </p:txBody>
      </p:sp>
    </p:spTree>
    <p:extLst>
      <p:ext uri="{BB962C8B-B14F-4D97-AF65-F5344CB8AC3E}">
        <p14:creationId xmlns:p14="http://schemas.microsoft.com/office/powerpoint/2010/main" val="32600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9D82AFF-ECD3-CAA0-0ECB-5B35EB0AE4AD}"/>
              </a:ext>
            </a:extLst>
          </p:cNvPr>
          <p:cNvSpPr txBox="1"/>
          <p:nvPr/>
        </p:nvSpPr>
        <p:spPr>
          <a:xfrm>
            <a:off x="420162" y="2031396"/>
            <a:ext cx="10654895" cy="7441495"/>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defTabSz="1371600">
              <a:defRPr/>
            </a:pPr>
            <a:r>
              <a:rPr lang="en-PH" sz="3200" b="1">
                <a:solidFill>
                  <a:srgbClr val="442D22"/>
                </a:solidFill>
                <a:latin typeface="Canva Sans"/>
                <a:ea typeface="Noto Serif Bold"/>
                <a:cs typeface="Noto Serif Bold"/>
              </a:rPr>
              <a:t>Eligibility Overview</a:t>
            </a:r>
            <a:r>
              <a:rPr kumimoji="0" lang="en-PH" sz="3200" b="1" i="0" u="none" strike="noStrike" kern="1200" cap="none" spc="0" normalizeH="0" baseline="0" noProof="0">
                <a:ln>
                  <a:noFill/>
                </a:ln>
                <a:solidFill>
                  <a:srgbClr val="442D22"/>
                </a:solidFill>
                <a:effectLst/>
                <a:uLnTx/>
                <a:uFillTx/>
                <a:latin typeface="Canva Sans"/>
                <a:ea typeface="Noto Serif Bold"/>
                <a:cs typeface="Noto Serif Bold"/>
              </a:rPr>
              <a:t>:</a:t>
            </a:r>
            <a:endParaRPr lang="en-PH" sz="3200" b="1" i="0" u="none" strike="noStrike" kern="1200" cap="none" spc="0" normalizeH="0" baseline="0" noProof="0">
              <a:ln>
                <a:noFill/>
              </a:ln>
              <a:solidFill>
                <a:srgbClr val="442D22"/>
              </a:solidFill>
              <a:effectLst/>
              <a:uLnTx/>
              <a:uFillTx/>
              <a:latin typeface="Canva Sans"/>
              <a:ea typeface="Noto Serif Bold"/>
              <a:cs typeface="Noto Serif Bold"/>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PH" sz="3200" b="0" i="0" u="none" strike="noStrike" kern="1200" cap="none" spc="0" normalizeH="0" baseline="0" noProof="0">
                <a:ln>
                  <a:noFill/>
                </a:ln>
                <a:solidFill>
                  <a:srgbClr val="442D22"/>
                </a:solidFill>
                <a:effectLst/>
                <a:uLnTx/>
                <a:uFillTx/>
                <a:latin typeface="Canva Sans"/>
                <a:ea typeface="Noto Serif Bold"/>
                <a:cs typeface="Noto Serif Bold"/>
              </a:rPr>
              <a:t>Outlines estimates of aid and SAI</a:t>
            </a:r>
            <a:endParaRPr lang="en-PH" sz="3200" b="0" i="0" u="none" strike="noStrike" kern="1200" cap="none" spc="0" normalizeH="0" baseline="0" noProof="0">
              <a:ln>
                <a:noFill/>
              </a:ln>
              <a:solidFill>
                <a:srgbClr val="442D22"/>
              </a:solidFill>
              <a:effectLst/>
              <a:uLnTx/>
              <a:uFillTx/>
              <a:latin typeface="Canva Sans"/>
              <a:ea typeface="Noto Serif Bold"/>
              <a:cs typeface="Noto Serif Bold"/>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en-PH" sz="3200" b="0" i="0" u="none" strike="noStrike" kern="1200" cap="none" spc="0" normalizeH="0" baseline="0" noProof="0">
              <a:ln>
                <a:noFill/>
              </a:ln>
              <a:solidFill>
                <a:srgbClr val="442D22"/>
              </a:solidFill>
              <a:effectLst/>
              <a:uLnTx/>
              <a:uFillTx/>
              <a:latin typeface="Canva Sans"/>
              <a:ea typeface="Calibri"/>
              <a:cs typeface="Calibri"/>
            </a:endParaRPr>
          </a:p>
          <a:p>
            <a:pPr defTabSz="1371600">
              <a:defRPr/>
            </a:pPr>
            <a:r>
              <a:rPr kumimoji="0" lang="en-PH" sz="3200" b="1" i="0" u="none" strike="noStrike" kern="1200" cap="none" spc="0" normalizeH="0" baseline="0" noProof="0">
                <a:ln>
                  <a:noFill/>
                </a:ln>
                <a:solidFill>
                  <a:srgbClr val="442D22"/>
                </a:solidFill>
                <a:effectLst/>
                <a:uLnTx/>
                <a:uFillTx/>
                <a:latin typeface="Canva Sans"/>
                <a:ea typeface="Noto Serif Bold"/>
                <a:cs typeface="Noto Serif Bold"/>
              </a:rPr>
              <a:t>FAFSA </a:t>
            </a:r>
            <a:r>
              <a:rPr lang="en-PH" sz="3200" b="1">
                <a:solidFill>
                  <a:srgbClr val="442D22"/>
                </a:solidFill>
                <a:latin typeface="Canva Sans"/>
                <a:ea typeface="Noto Serif Bold"/>
                <a:cs typeface="Noto Serif Bold"/>
              </a:rPr>
              <a:t>Form Answers</a:t>
            </a:r>
            <a:r>
              <a:rPr kumimoji="0" lang="en-PH" sz="3200" b="1" i="0" u="none" strike="noStrike" kern="1200" cap="none" spc="0" normalizeH="0" baseline="0" noProof="0">
                <a:ln>
                  <a:noFill/>
                </a:ln>
                <a:solidFill>
                  <a:srgbClr val="442D22"/>
                </a:solidFill>
                <a:effectLst/>
                <a:uLnTx/>
                <a:uFillTx/>
                <a:latin typeface="Canva Sans"/>
                <a:ea typeface="Noto Serif Bold"/>
                <a:cs typeface="Noto Serif Bold"/>
              </a:rPr>
              <a:t>:</a:t>
            </a:r>
            <a:endParaRPr lang="en-PH" sz="3200" b="1" i="0" u="none" strike="noStrike" kern="1200" cap="none" spc="0" normalizeH="0" baseline="0" noProof="0">
              <a:ln>
                <a:noFill/>
              </a:ln>
              <a:solidFill>
                <a:srgbClr val="442D22"/>
              </a:solidFill>
              <a:effectLst/>
              <a:uLnTx/>
              <a:uFillTx/>
              <a:latin typeface="Canva Sans"/>
              <a:ea typeface="Noto Serif Bold"/>
              <a:cs typeface="Noto Serif Bold"/>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PH" sz="3200" b="0" i="0" u="none" strike="noStrike" kern="1200" cap="none" spc="0" normalizeH="0" baseline="0" noProof="0">
                <a:ln>
                  <a:noFill/>
                </a:ln>
                <a:solidFill>
                  <a:srgbClr val="442D22"/>
                </a:solidFill>
                <a:effectLst/>
                <a:uLnTx/>
                <a:uFillTx/>
                <a:latin typeface="Canva Sans"/>
                <a:ea typeface="Noto Serif Bold"/>
                <a:cs typeface="Noto Serif Bold"/>
              </a:rPr>
              <a:t>Outlines the answers they and their contributors provided; student can start a correction if any information is incorrect</a:t>
            </a:r>
            <a:endParaRPr lang="en-PH" sz="3200" b="0" i="0" u="none" strike="noStrike" kern="1200" cap="none" spc="0" normalizeH="0" baseline="0" noProof="0">
              <a:ln>
                <a:noFill/>
              </a:ln>
              <a:solidFill>
                <a:srgbClr val="442D22"/>
              </a:solidFill>
              <a:effectLst/>
              <a:uLnTx/>
              <a:uFillTx/>
              <a:latin typeface="Canva Sans"/>
              <a:ea typeface="Noto Serif Bold"/>
              <a:cs typeface="Noto Serif Bold"/>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en-PH" sz="3200" b="0" i="0" u="none" strike="noStrike" kern="1200" cap="none" spc="0" normalizeH="0" baseline="0" noProof="0">
              <a:ln>
                <a:noFill/>
              </a:ln>
              <a:solidFill>
                <a:srgbClr val="442D22"/>
              </a:solidFill>
              <a:effectLst/>
              <a:uLnTx/>
              <a:uFillTx/>
              <a:latin typeface="Canva Sans"/>
              <a:ea typeface="Calibri"/>
              <a:cs typeface="Calibri"/>
            </a:endParaRPr>
          </a:p>
          <a:p>
            <a:pPr defTabSz="1371600">
              <a:defRPr/>
            </a:pPr>
            <a:r>
              <a:rPr lang="en-PH" sz="3200" b="1">
                <a:solidFill>
                  <a:srgbClr val="442D22"/>
                </a:solidFill>
                <a:latin typeface="Canva Sans"/>
                <a:ea typeface="Noto Serif Bold"/>
                <a:cs typeface="Noto Serif Bold"/>
              </a:rPr>
              <a:t>School Information</a:t>
            </a:r>
            <a:r>
              <a:rPr kumimoji="0" lang="en-PH" sz="3200" b="1" i="0" u="none" strike="noStrike" kern="1200" cap="none" spc="0" normalizeH="0" baseline="0" noProof="0">
                <a:ln>
                  <a:noFill/>
                </a:ln>
                <a:solidFill>
                  <a:srgbClr val="442D22"/>
                </a:solidFill>
                <a:effectLst/>
                <a:uLnTx/>
                <a:uFillTx/>
                <a:latin typeface="Canva Sans"/>
                <a:ea typeface="Noto Serif Bold"/>
                <a:cs typeface="Noto Serif Bold"/>
              </a:rPr>
              <a:t>:</a:t>
            </a:r>
            <a:endParaRPr lang="en-PH" sz="3200" b="1" i="0" u="none" strike="noStrike" kern="1200" cap="none" spc="0" normalizeH="0" baseline="0" noProof="0">
              <a:ln>
                <a:noFill/>
              </a:ln>
              <a:solidFill>
                <a:srgbClr val="442D22"/>
              </a:solidFill>
              <a:effectLst/>
              <a:uLnTx/>
              <a:uFillTx/>
              <a:latin typeface="Canva Sans"/>
              <a:ea typeface="Noto Serif Bold"/>
              <a:cs typeface="Noto Serif Bold"/>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PH" sz="3200" b="0" i="0" u="none" strike="noStrike" kern="1200" cap="none" spc="0" normalizeH="0" baseline="0" noProof="0">
                <a:ln>
                  <a:noFill/>
                </a:ln>
                <a:solidFill>
                  <a:srgbClr val="442D22"/>
                </a:solidFill>
                <a:effectLst/>
                <a:uLnTx/>
                <a:uFillTx/>
                <a:latin typeface="Canva Sans"/>
                <a:ea typeface="Noto Serif Bold"/>
                <a:cs typeface="Noto Serif Bold"/>
              </a:rPr>
              <a:t>Student can see and compare colleges they selected.</a:t>
            </a:r>
            <a:endParaRPr lang="en-PH" sz="3200" b="0" i="0" u="none" strike="noStrike" kern="1200" cap="none" spc="0" normalizeH="0" baseline="0" noProof="0">
              <a:ln>
                <a:noFill/>
              </a:ln>
              <a:solidFill>
                <a:srgbClr val="442D22"/>
              </a:solidFill>
              <a:effectLst/>
              <a:uLnTx/>
              <a:uFillTx/>
              <a:latin typeface="Canva Sans"/>
              <a:ea typeface="Noto Serif Bold"/>
              <a:cs typeface="Noto Serif Bold"/>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en-PH" sz="3200" b="0" i="0" u="none" strike="noStrike" kern="1200" cap="none" spc="0" normalizeH="0" baseline="0" noProof="0">
              <a:ln>
                <a:noFill/>
              </a:ln>
              <a:solidFill>
                <a:srgbClr val="442D22"/>
              </a:solidFill>
              <a:effectLst/>
              <a:uLnTx/>
              <a:uFillTx/>
              <a:latin typeface="Canva Sans"/>
              <a:ea typeface="Calibri"/>
              <a:cs typeface="Calibri"/>
            </a:endParaRPr>
          </a:p>
          <a:p>
            <a:pPr defTabSz="1371600">
              <a:defRPr/>
            </a:pPr>
            <a:r>
              <a:rPr lang="en-PH" sz="3200" b="1">
                <a:solidFill>
                  <a:srgbClr val="442D22"/>
                </a:solidFill>
                <a:latin typeface="Canva Sans"/>
                <a:ea typeface="Noto Serif Bold"/>
                <a:cs typeface="Noto Serif Bold"/>
              </a:rPr>
              <a:t>Next Steps</a:t>
            </a:r>
            <a:r>
              <a:rPr kumimoji="0" lang="en-PH" sz="3200" b="1" i="0" u="none" strike="noStrike" kern="1200" cap="none" spc="0" normalizeH="0" baseline="0" noProof="0">
                <a:ln>
                  <a:noFill/>
                </a:ln>
                <a:solidFill>
                  <a:srgbClr val="442D22"/>
                </a:solidFill>
                <a:effectLst/>
                <a:uLnTx/>
                <a:uFillTx/>
                <a:latin typeface="Canva Sans"/>
                <a:ea typeface="Noto Serif Bold"/>
                <a:cs typeface="Noto Serif Bold"/>
              </a:rPr>
              <a:t>:</a:t>
            </a:r>
            <a:endParaRPr lang="en-PH" sz="3200" b="1" i="0" u="none" strike="noStrike" kern="1200" cap="none" spc="0" normalizeH="0" baseline="0" noProof="0">
              <a:ln>
                <a:noFill/>
              </a:ln>
              <a:solidFill>
                <a:srgbClr val="442D22"/>
              </a:solidFill>
              <a:effectLst/>
              <a:uLnTx/>
              <a:uFillTx/>
              <a:latin typeface="Canva Sans"/>
              <a:ea typeface="Noto Serif Bold"/>
              <a:cs typeface="Noto Serif Bold"/>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en-PH" sz="3200" b="0" i="0" u="none" strike="noStrike" kern="1200" cap="none" spc="0" normalizeH="0" baseline="0" noProof="0">
                <a:ln>
                  <a:noFill/>
                </a:ln>
                <a:solidFill>
                  <a:srgbClr val="442D22"/>
                </a:solidFill>
                <a:effectLst/>
                <a:uLnTx/>
                <a:uFillTx/>
                <a:latin typeface="Canva Sans"/>
                <a:ea typeface="Noto Serif Bold"/>
                <a:cs typeface="Noto Serif Bold"/>
              </a:rPr>
              <a:t>Informational comments as well as required steps such as making a correction or sending documentation to college(s).</a:t>
            </a:r>
            <a:endParaRPr lang="en-PH" sz="3200" b="0" i="0" u="none" strike="noStrike" kern="1200" cap="none" spc="0" normalizeH="0" baseline="0" noProof="0">
              <a:ln>
                <a:noFill/>
              </a:ln>
              <a:solidFill>
                <a:srgbClr val="442D22"/>
              </a:solidFill>
              <a:effectLst/>
              <a:uLnTx/>
              <a:uFillTx/>
              <a:latin typeface="Canva Sans"/>
              <a:ea typeface="Noto Serif Bold"/>
              <a:cs typeface="Noto Serif Bold"/>
            </a:endParaRPr>
          </a:p>
        </p:txBody>
      </p:sp>
      <p:pic>
        <p:nvPicPr>
          <p:cNvPr id="9" name="Google Shape;1527;p99" descr="Screenshot continuation of the FAFSA Submission Summary, which displays the eligibility overview tab. Estimated amount for a Federal Pell Grant and Federal Direct Loans for the student are displayed along with information about VA Education and Training Benefits and Federal Work-Study. Below that, the student is reminded that the amounts listed are estimations only and not guaranteed. ">
            <a:extLst>
              <a:ext uri="{FF2B5EF4-FFF2-40B4-BE49-F238E27FC236}">
                <a16:creationId xmlns:a16="http://schemas.microsoft.com/office/drawing/2014/main" id="{C5292A54-6CFA-07DA-0E1C-EE302D0F0085}"/>
              </a:ext>
            </a:extLst>
          </p:cNvPr>
          <p:cNvPicPr preferRelativeResize="0"/>
          <p:nvPr/>
        </p:nvPicPr>
        <p:blipFill rotWithShape="1">
          <a:blip r:embed="rId3">
            <a:alphaModFix/>
          </a:blip>
          <a:srcRect/>
          <a:stretch/>
        </p:blipFill>
        <p:spPr>
          <a:xfrm>
            <a:off x="11075057" y="2139158"/>
            <a:ext cx="6590590" cy="7543451"/>
          </a:xfrm>
          <a:prstGeom prst="rect">
            <a:avLst/>
          </a:prstGeom>
          <a:noFill/>
          <a:ln w="12700" cap="flat" cmpd="sng">
            <a:solidFill>
              <a:schemeClr val="dk1"/>
            </a:solidFill>
            <a:prstDash val="solid"/>
            <a:round/>
            <a:headEnd type="none" w="sm" len="sm"/>
            <a:tailEnd type="none" w="sm" len="sm"/>
          </a:ln>
        </p:spPr>
      </p:pic>
      <p:sp>
        <p:nvSpPr>
          <p:cNvPr id="4" name="TextBox 3">
            <a:extLst>
              <a:ext uri="{FF2B5EF4-FFF2-40B4-BE49-F238E27FC236}">
                <a16:creationId xmlns:a16="http://schemas.microsoft.com/office/drawing/2014/main" id="{10D5F035-F233-9624-073D-995CC06ABDEE}"/>
              </a:ext>
            </a:extLst>
          </p:cNvPr>
          <p:cNvSpPr txBox="1"/>
          <p:nvPr/>
        </p:nvSpPr>
        <p:spPr>
          <a:xfrm>
            <a:off x="481108" y="460204"/>
            <a:ext cx="14687908"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FAFSA Submission Summary</a:t>
            </a:r>
            <a:endParaRPr lang="en-US"/>
          </a:p>
        </p:txBody>
      </p:sp>
      <p:sp>
        <p:nvSpPr>
          <p:cNvPr id="2" name="Freeform 3">
            <a:extLst>
              <a:ext uri="{FF2B5EF4-FFF2-40B4-BE49-F238E27FC236}">
                <a16:creationId xmlns:a16="http://schemas.microsoft.com/office/drawing/2014/main" id="{75926A8F-A995-30C4-0316-7398B08E5072}"/>
              </a:ext>
            </a:extLst>
          </p:cNvPr>
          <p:cNvSpPr>
            <a:spLocks noChangeAspect="1"/>
          </p:cNvSpPr>
          <p:nvPr/>
        </p:nvSpPr>
        <p:spPr>
          <a:xfrm rot="5400000" flipH="1">
            <a:off x="17146420" y="-1051577"/>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19803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62FDA34-0A53-0E0E-C617-FAB8B6792062}"/>
              </a:ext>
            </a:extLst>
          </p:cNvPr>
          <p:cNvSpPr/>
          <p:nvPr/>
        </p:nvSpPr>
        <p:spPr>
          <a:xfrm>
            <a:off x="1230335" y="3254228"/>
            <a:ext cx="1609379" cy="1605687"/>
          </a:xfrm>
          <a:prstGeom prst="ellipse">
            <a:avLst/>
          </a:prstGeom>
          <a:solidFill>
            <a:srgbClr val="FFC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000099"/>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21EEE4B4-9E43-E6B8-3A6D-5AC2574312D6}"/>
              </a:ext>
            </a:extLst>
          </p:cNvPr>
          <p:cNvSpPr txBox="1"/>
          <p:nvPr/>
        </p:nvSpPr>
        <p:spPr>
          <a:xfrm>
            <a:off x="3003074" y="3556508"/>
            <a:ext cx="5538869" cy="1077218"/>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2D22"/>
                </a:solidFill>
                <a:effectLst/>
                <a:uLnTx/>
                <a:uFillTx/>
                <a:latin typeface="Canva Sans"/>
                <a:ea typeface="Noto Serif Bold"/>
                <a:cs typeface="Arial"/>
              </a:rPr>
              <a:t>FAFSA processed 1-3 days</a:t>
            </a:r>
            <a:endParaRPr lang="en-US" sz="3200" b="1" i="0" u="none" strike="noStrike" kern="1200" cap="none" spc="0" normalizeH="0" baseline="0" noProof="0">
              <a:ln>
                <a:noFill/>
              </a:ln>
              <a:solidFill>
                <a:srgbClr val="442D22"/>
              </a:solidFill>
              <a:effectLst/>
              <a:uLnTx/>
              <a:uFillTx/>
              <a:latin typeface="Canva Sans"/>
              <a:ea typeface="Noto Serif Bold"/>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3200" b="1">
                <a:solidFill>
                  <a:srgbClr val="442D22"/>
                </a:solidFill>
                <a:latin typeface="Canva Sans"/>
                <a:ea typeface="Noto Serif Bold"/>
                <a:cs typeface="Arial"/>
              </a:rPr>
              <a:t>Sent to schools</a:t>
            </a:r>
            <a:endParaRPr kumimoji="0" lang="en-US" sz="3200" b="1" i="0" u="none" strike="noStrike" kern="1200" cap="none" spc="0" normalizeH="0" baseline="0" noProof="0">
              <a:ln>
                <a:noFill/>
              </a:ln>
              <a:solidFill>
                <a:srgbClr val="442D22"/>
              </a:solidFill>
              <a:effectLst/>
              <a:uLnTx/>
              <a:uFillTx/>
              <a:latin typeface="Canva Sans"/>
              <a:ea typeface="Noto Serif Bold"/>
              <a:cs typeface="Arial"/>
            </a:endParaRPr>
          </a:p>
        </p:txBody>
      </p:sp>
      <p:sp>
        <p:nvSpPr>
          <p:cNvPr id="8" name="Oval 7">
            <a:extLst>
              <a:ext uri="{FF2B5EF4-FFF2-40B4-BE49-F238E27FC236}">
                <a16:creationId xmlns:a16="http://schemas.microsoft.com/office/drawing/2014/main" id="{EDC63AF4-610F-87B1-5D31-C3AE0C2FFE04}"/>
              </a:ext>
            </a:extLst>
          </p:cNvPr>
          <p:cNvSpPr/>
          <p:nvPr/>
        </p:nvSpPr>
        <p:spPr>
          <a:xfrm>
            <a:off x="8926860" y="3254228"/>
            <a:ext cx="1609379" cy="1605687"/>
          </a:xfrm>
          <a:prstGeom prst="ellipse">
            <a:avLst/>
          </a:prstGeom>
          <a:solidFill>
            <a:srgbClr val="FFC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000099"/>
              </a:solidFill>
              <a:effectLst/>
              <a:uLnTx/>
              <a:uFillTx/>
              <a:latin typeface="Corbel" panose="020B0503020204020204"/>
              <a:ea typeface="+mn-ea"/>
              <a:cs typeface="+mn-cs"/>
            </a:endParaRPr>
          </a:p>
        </p:txBody>
      </p:sp>
      <p:sp>
        <p:nvSpPr>
          <p:cNvPr id="9" name="Oval 8">
            <a:extLst>
              <a:ext uri="{FF2B5EF4-FFF2-40B4-BE49-F238E27FC236}">
                <a16:creationId xmlns:a16="http://schemas.microsoft.com/office/drawing/2014/main" id="{C6D550EB-72D0-DA46-8E02-9524EB51AE0D}"/>
              </a:ext>
            </a:extLst>
          </p:cNvPr>
          <p:cNvSpPr/>
          <p:nvPr/>
        </p:nvSpPr>
        <p:spPr>
          <a:xfrm>
            <a:off x="8926860" y="6183296"/>
            <a:ext cx="1609379" cy="1605687"/>
          </a:xfrm>
          <a:prstGeom prst="ellipse">
            <a:avLst/>
          </a:prstGeom>
          <a:solidFill>
            <a:srgbClr val="FFC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000099"/>
              </a:solidFill>
              <a:effectLst/>
              <a:uLnTx/>
              <a:uFillTx/>
              <a:latin typeface="Corbel" panose="020B0503020204020204"/>
              <a:ea typeface="+mn-ea"/>
              <a:cs typeface="+mn-cs"/>
            </a:endParaRPr>
          </a:p>
        </p:txBody>
      </p:sp>
      <p:sp>
        <p:nvSpPr>
          <p:cNvPr id="12" name="Oval 11">
            <a:extLst>
              <a:ext uri="{FF2B5EF4-FFF2-40B4-BE49-F238E27FC236}">
                <a16:creationId xmlns:a16="http://schemas.microsoft.com/office/drawing/2014/main" id="{9B95F6C5-559C-C29C-0E83-D05A2EF44A9D}"/>
              </a:ext>
            </a:extLst>
          </p:cNvPr>
          <p:cNvSpPr/>
          <p:nvPr/>
        </p:nvSpPr>
        <p:spPr>
          <a:xfrm>
            <a:off x="1230335" y="6183296"/>
            <a:ext cx="1609379" cy="1605687"/>
          </a:xfrm>
          <a:prstGeom prst="ellipse">
            <a:avLst/>
          </a:prstGeom>
          <a:solidFill>
            <a:srgbClr val="FFC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srgbClr val="000099"/>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3984B52E-5102-7616-96CB-5C2ECEF710CE}"/>
              </a:ext>
            </a:extLst>
          </p:cNvPr>
          <p:cNvSpPr txBox="1"/>
          <p:nvPr/>
        </p:nvSpPr>
        <p:spPr>
          <a:xfrm>
            <a:off x="10998027" y="3206763"/>
            <a:ext cx="6145803" cy="2554545"/>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2D22"/>
                </a:solidFill>
                <a:effectLst/>
                <a:uLnTx/>
                <a:uFillTx/>
                <a:latin typeface="Canva Sans"/>
                <a:ea typeface="Noto Serif Bold"/>
                <a:cs typeface="Arial"/>
              </a:rPr>
              <a:t>Financial Aid Offer Timeline</a:t>
            </a:r>
            <a:endParaRPr lang="en-US" sz="3200" b="1" i="0" u="none" strike="noStrike" kern="1200" cap="none" spc="0" normalizeH="0" baseline="0" noProof="0">
              <a:ln>
                <a:noFill/>
              </a:ln>
              <a:solidFill>
                <a:srgbClr val="442D22"/>
              </a:solidFill>
              <a:effectLst/>
              <a:uLnTx/>
              <a:uFillTx/>
              <a:latin typeface="Canva Sans"/>
              <a:ea typeface="Noto Serif Bold"/>
              <a:cs typeface="Arial"/>
            </a:endParaRPr>
          </a:p>
          <a:p>
            <a:pPr marL="428625" marR="0" lvl="0" indent="-428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a:solidFill>
                  <a:srgbClr val="442D22"/>
                </a:solidFill>
                <a:latin typeface="Canva Sans"/>
                <a:ea typeface="Noto Serif Bold"/>
                <a:cs typeface="Arial"/>
              </a:rPr>
              <a:t>Private schools</a:t>
            </a:r>
          </a:p>
          <a:p>
            <a:pPr marL="428625" marR="0" lvl="0" indent="-428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a:ln>
                  <a:noFill/>
                </a:ln>
                <a:solidFill>
                  <a:srgbClr val="442D22"/>
                </a:solidFill>
                <a:effectLst/>
                <a:uLnTx/>
                <a:uFillTx/>
                <a:latin typeface="Canva Sans"/>
                <a:ea typeface="Noto Serif Bold"/>
                <a:cs typeface="Arial"/>
              </a:rPr>
              <a:t>Public Schools </a:t>
            </a:r>
            <a:endParaRPr lang="en-US" sz="3200" i="0" u="none" strike="noStrike" kern="1200" cap="none" spc="0" normalizeH="0" baseline="0" noProof="0">
              <a:ln>
                <a:noFill/>
              </a:ln>
              <a:solidFill>
                <a:srgbClr val="442D22"/>
              </a:solidFill>
              <a:effectLst/>
              <a:uLnTx/>
              <a:uFillTx/>
              <a:latin typeface="Canva Sans"/>
              <a:ea typeface="Noto Serif Bold"/>
              <a:cs typeface="Arial"/>
            </a:endParaRPr>
          </a:p>
          <a:p>
            <a:pPr marL="428625" marR="0" lvl="0" indent="-428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a:solidFill>
                  <a:srgbClr val="442D22"/>
                </a:solidFill>
                <a:latin typeface="Canva Sans"/>
                <a:ea typeface="Noto Serif Bold"/>
                <a:cs typeface="Arial"/>
              </a:rPr>
              <a:t>Community Colleges</a:t>
            </a:r>
          </a:p>
          <a:p>
            <a:pPr marL="428625" marR="0" lvl="0" indent="-428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a:ln>
                  <a:noFill/>
                </a:ln>
                <a:solidFill>
                  <a:srgbClr val="442D22"/>
                </a:solidFill>
                <a:effectLst/>
                <a:uLnTx/>
                <a:uFillTx/>
                <a:latin typeface="Canva Sans"/>
                <a:ea typeface="Noto Serif Bold"/>
                <a:cs typeface="Arial"/>
              </a:rPr>
              <a:t>Technical Colleges</a:t>
            </a:r>
            <a:endParaRPr lang="en-US" sz="3200" i="0" u="none" strike="noStrike" kern="1200" cap="none" spc="0" normalizeH="0" baseline="0" noProof="0">
              <a:ln>
                <a:noFill/>
              </a:ln>
              <a:solidFill>
                <a:srgbClr val="442D22"/>
              </a:solidFill>
              <a:effectLst/>
              <a:uLnTx/>
              <a:uFillTx/>
              <a:latin typeface="Canva Sans"/>
              <a:ea typeface="Noto Serif Bold"/>
              <a:cs typeface="Arial"/>
            </a:endParaRPr>
          </a:p>
        </p:txBody>
      </p:sp>
      <p:pic>
        <p:nvPicPr>
          <p:cNvPr id="15" name="Picture 14">
            <a:extLst>
              <a:ext uri="{FF2B5EF4-FFF2-40B4-BE49-F238E27FC236}">
                <a16:creationId xmlns:a16="http://schemas.microsoft.com/office/drawing/2014/main" id="{A329516D-501F-2B39-70C6-AE634B472A55}"/>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618146" y="3559637"/>
            <a:ext cx="914400" cy="914400"/>
          </a:xfrm>
          <a:prstGeom prst="rect">
            <a:avLst/>
          </a:prstGeom>
        </p:spPr>
      </p:pic>
      <p:sp>
        <p:nvSpPr>
          <p:cNvPr id="16" name="TextBox 15">
            <a:extLst>
              <a:ext uri="{FF2B5EF4-FFF2-40B4-BE49-F238E27FC236}">
                <a16:creationId xmlns:a16="http://schemas.microsoft.com/office/drawing/2014/main" id="{DBEE8BC2-FEA7-CAC8-91E7-30AB92B518AB}"/>
              </a:ext>
            </a:extLst>
          </p:cNvPr>
          <p:cNvSpPr txBox="1"/>
          <p:nvPr/>
        </p:nvSpPr>
        <p:spPr>
          <a:xfrm>
            <a:off x="10999812" y="6183296"/>
            <a:ext cx="5779278" cy="2062103"/>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2D22"/>
                </a:solidFill>
                <a:effectLst/>
                <a:uLnTx/>
                <a:uFillTx/>
                <a:latin typeface="Canva Sans"/>
                <a:ea typeface="Noto Serif Bold"/>
                <a:cs typeface="Arial"/>
              </a:rPr>
              <a:t>School notifies of next steps</a:t>
            </a:r>
            <a:endParaRPr lang="en-US" sz="3200" b="1" i="0" u="none" strike="noStrike" kern="1200" cap="none" spc="0" normalizeH="0" baseline="0" noProof="0">
              <a:ln>
                <a:noFill/>
              </a:ln>
              <a:solidFill>
                <a:srgbClr val="442D22"/>
              </a:solidFill>
              <a:effectLst/>
              <a:uLnTx/>
              <a:uFillTx/>
              <a:latin typeface="Canva Sans"/>
              <a:ea typeface="Noto Serif Bold"/>
              <a:cs typeface="Arial"/>
            </a:endParaRPr>
          </a:p>
          <a:p>
            <a:pPr marL="428625" marR="0" lvl="0" indent="-428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a:solidFill>
                  <a:srgbClr val="442D22"/>
                </a:solidFill>
                <a:latin typeface="Canva Sans"/>
                <a:ea typeface="Noto Serif Bold"/>
                <a:cs typeface="Arial"/>
              </a:rPr>
              <a:t>Email </a:t>
            </a:r>
          </a:p>
          <a:p>
            <a:pPr marL="428625" marR="0" lvl="0" indent="-428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a:ln>
                  <a:noFill/>
                </a:ln>
                <a:solidFill>
                  <a:srgbClr val="442D22"/>
                </a:solidFill>
                <a:effectLst/>
                <a:uLnTx/>
                <a:uFillTx/>
                <a:latin typeface="Canva Sans"/>
                <a:ea typeface="Noto Serif Bold"/>
                <a:cs typeface="Arial"/>
              </a:rPr>
              <a:t>Mail </a:t>
            </a:r>
            <a:endParaRPr lang="en-US" sz="3200" i="0" u="none" strike="noStrike" kern="1200" cap="none" spc="0" normalizeH="0" baseline="0" noProof="0">
              <a:ln>
                <a:noFill/>
              </a:ln>
              <a:solidFill>
                <a:srgbClr val="442D22"/>
              </a:solidFill>
              <a:effectLst/>
              <a:uLnTx/>
              <a:uFillTx/>
              <a:latin typeface="Canva Sans"/>
              <a:ea typeface="Noto Serif Bold"/>
              <a:cs typeface="Arial"/>
            </a:endParaRPr>
          </a:p>
          <a:p>
            <a:pPr marL="428625" marR="0" lvl="0" indent="-428625"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a:ln>
                  <a:noFill/>
                </a:ln>
                <a:solidFill>
                  <a:srgbClr val="442D22"/>
                </a:solidFill>
                <a:effectLst/>
                <a:uLnTx/>
                <a:uFillTx/>
                <a:latin typeface="Canva Sans"/>
                <a:ea typeface="Noto Serif Bold"/>
                <a:cs typeface="Arial"/>
              </a:rPr>
              <a:t>Portal</a:t>
            </a:r>
            <a:endParaRPr lang="en-US" sz="3200" i="0" u="none" strike="noStrike" kern="1200" cap="none" spc="0" normalizeH="0" baseline="0" noProof="0">
              <a:ln>
                <a:noFill/>
              </a:ln>
              <a:solidFill>
                <a:srgbClr val="442D22"/>
              </a:solidFill>
              <a:effectLst/>
              <a:uLnTx/>
              <a:uFillTx/>
              <a:latin typeface="Canva Sans"/>
              <a:ea typeface="Noto Serif Bold"/>
              <a:cs typeface="Arial"/>
            </a:endParaRPr>
          </a:p>
        </p:txBody>
      </p:sp>
      <p:pic>
        <p:nvPicPr>
          <p:cNvPr id="17" name="Picture 16">
            <a:extLst>
              <a:ext uri="{FF2B5EF4-FFF2-40B4-BE49-F238E27FC236}">
                <a16:creationId xmlns:a16="http://schemas.microsoft.com/office/drawing/2014/main" id="{808B3864-ED23-1771-6924-63D11EED7B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09170" y="6586236"/>
            <a:ext cx="685800" cy="685800"/>
          </a:xfrm>
          <a:prstGeom prst="rect">
            <a:avLst/>
          </a:prstGeom>
        </p:spPr>
      </p:pic>
      <p:sp>
        <p:nvSpPr>
          <p:cNvPr id="18" name="TextBox 17">
            <a:extLst>
              <a:ext uri="{FF2B5EF4-FFF2-40B4-BE49-F238E27FC236}">
                <a16:creationId xmlns:a16="http://schemas.microsoft.com/office/drawing/2014/main" id="{EA0C8D7D-7260-80C4-7B20-AAA7624AE17B}"/>
              </a:ext>
            </a:extLst>
          </p:cNvPr>
          <p:cNvSpPr txBox="1"/>
          <p:nvPr/>
        </p:nvSpPr>
        <p:spPr>
          <a:xfrm>
            <a:off x="3002529" y="6446022"/>
            <a:ext cx="4790453" cy="1077218"/>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442D22"/>
                </a:solidFill>
                <a:effectLst/>
                <a:uLnTx/>
                <a:uFillTx/>
                <a:latin typeface="Canva Sans"/>
                <a:ea typeface="Noto Serif Bold"/>
                <a:cs typeface="Arial"/>
              </a:rPr>
              <a:t>Complete Financial </a:t>
            </a:r>
            <a:r>
              <a:rPr lang="en-US" sz="3200" b="1">
                <a:solidFill>
                  <a:srgbClr val="442D22"/>
                </a:solidFill>
                <a:latin typeface="Canva Sans"/>
                <a:ea typeface="Noto Serif Bold"/>
                <a:cs typeface="Arial"/>
              </a:rPr>
              <a:t>Aid</a:t>
            </a:r>
            <a:r>
              <a:rPr kumimoji="0" lang="en-US" sz="3200" b="1" i="0" u="none" strike="noStrike" kern="1200" cap="none" spc="0" normalizeH="0" baseline="0" noProof="0">
                <a:ln>
                  <a:noFill/>
                </a:ln>
                <a:solidFill>
                  <a:srgbClr val="442D22"/>
                </a:solidFill>
                <a:effectLst/>
                <a:uLnTx/>
                <a:uFillTx/>
                <a:latin typeface="Canva Sans"/>
                <a:ea typeface="Noto Serif Bold"/>
                <a:cs typeface="Arial"/>
              </a:rPr>
              <a:t> File</a:t>
            </a:r>
            <a:endParaRPr lang="en-US" sz="3200" b="1" i="0" u="none" strike="noStrike" kern="1200" cap="none" spc="0" normalizeH="0" baseline="0" noProof="0">
              <a:ln>
                <a:noFill/>
              </a:ln>
              <a:solidFill>
                <a:srgbClr val="442D22"/>
              </a:solidFill>
              <a:effectLst/>
              <a:uLnTx/>
              <a:uFillTx/>
              <a:latin typeface="Canva Sans"/>
              <a:ea typeface="Noto Serif Bold"/>
              <a:cs typeface="Arial"/>
            </a:endParaRPr>
          </a:p>
        </p:txBody>
      </p:sp>
      <p:pic>
        <p:nvPicPr>
          <p:cNvPr id="19" name="Graphic 18" descr="Checklist outline">
            <a:extLst>
              <a:ext uri="{FF2B5EF4-FFF2-40B4-BE49-F238E27FC236}">
                <a16:creationId xmlns:a16="http://schemas.microsoft.com/office/drawing/2014/main" id="{8F9225A3-13C1-4F59-61D9-830187D8E9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08151" y="6448133"/>
            <a:ext cx="1053743" cy="1053743"/>
          </a:xfrm>
          <a:prstGeom prst="rect">
            <a:avLst/>
          </a:prstGeom>
        </p:spPr>
      </p:pic>
      <p:pic>
        <p:nvPicPr>
          <p:cNvPr id="20" name="Picture 19">
            <a:extLst>
              <a:ext uri="{FF2B5EF4-FFF2-40B4-BE49-F238E27FC236}">
                <a16:creationId xmlns:a16="http://schemas.microsoft.com/office/drawing/2014/main" id="{2AF39FBF-282C-A4F9-68DC-3B09A416A3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88648" y="3688902"/>
            <a:ext cx="685800" cy="685800"/>
          </a:xfrm>
          <a:prstGeom prst="rect">
            <a:avLst/>
          </a:prstGeom>
        </p:spPr>
      </p:pic>
      <p:sp>
        <p:nvSpPr>
          <p:cNvPr id="10" name="TextBox 9">
            <a:extLst>
              <a:ext uri="{FF2B5EF4-FFF2-40B4-BE49-F238E27FC236}">
                <a16:creationId xmlns:a16="http://schemas.microsoft.com/office/drawing/2014/main" id="{EC8A975B-C8D2-0A0D-E24C-C2DE04F37E48}"/>
              </a:ext>
            </a:extLst>
          </p:cNvPr>
          <p:cNvSpPr txBox="1"/>
          <p:nvPr/>
        </p:nvSpPr>
        <p:spPr>
          <a:xfrm>
            <a:off x="481108" y="460204"/>
            <a:ext cx="17314802"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After the FAFSA is Submitted</a:t>
            </a:r>
            <a:endParaRPr lang="en-US" sz="7400" b="1">
              <a:solidFill>
                <a:srgbClr val="442D22"/>
              </a:solidFill>
              <a:latin typeface="Noto Serif Bold"/>
              <a:ea typeface="Noto Serif Bold"/>
              <a:cs typeface="Noto Serif Bold"/>
            </a:endParaRPr>
          </a:p>
        </p:txBody>
      </p:sp>
      <p:sp>
        <p:nvSpPr>
          <p:cNvPr id="2" name="Freeform 2">
            <a:extLst>
              <a:ext uri="{FF2B5EF4-FFF2-40B4-BE49-F238E27FC236}">
                <a16:creationId xmlns:a16="http://schemas.microsoft.com/office/drawing/2014/main" id="{04B3102E-4C03-6816-EDA6-1A66B7F44693}"/>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9"/>
            <a:stretch>
              <a:fillRect/>
            </a:stretch>
          </a:blipFill>
        </p:spPr>
        <p:txBody>
          <a:bodyPr/>
          <a:lstStyle/>
          <a:p>
            <a:endParaRPr lang="en-US"/>
          </a:p>
        </p:txBody>
      </p:sp>
    </p:spTree>
    <p:extLst>
      <p:ext uri="{BB962C8B-B14F-4D97-AF65-F5344CB8AC3E}">
        <p14:creationId xmlns:p14="http://schemas.microsoft.com/office/powerpoint/2010/main" val="83840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ABBFDD-4C2B-2146-786B-206ABB05A6DA}"/>
              </a:ext>
            </a:extLst>
          </p:cNvPr>
          <p:cNvSpPr>
            <a:spLocks noGrp="1"/>
          </p:cNvSpPr>
          <p:nvPr>
            <p:ph sz="half" idx="2"/>
          </p:nvPr>
        </p:nvSpPr>
        <p:spPr>
          <a:xfrm>
            <a:off x="706852" y="1774772"/>
            <a:ext cx="8218696" cy="5225451"/>
          </a:xfrm>
        </p:spPr>
        <p:txBody>
          <a:bodyPr vert="horz" lIns="91440" tIns="45720" rIns="91440" bIns="45720" rtlCol="0" anchor="t">
            <a:normAutofit fontScale="85000" lnSpcReduction="20000"/>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3600">
                <a:solidFill>
                  <a:srgbClr val="442D22"/>
                </a:solidFill>
                <a:latin typeface="Canva Sans"/>
                <a:ea typeface="Noto Serif Bold"/>
                <a:cs typeface="Noto Serif Bold"/>
              </a:rPr>
              <a:t>Grants</a:t>
            </a:r>
          </a:p>
          <a:p>
            <a:pPr lvl="1">
              <a:buFont typeface="Courier New" pitchFamily="34" charset="0"/>
              <a:buChar char="o"/>
            </a:pPr>
            <a:r>
              <a:rPr lang="en-US" sz="3600">
                <a:solidFill>
                  <a:srgbClr val="442D22"/>
                </a:solidFill>
                <a:latin typeface="Canva Sans"/>
                <a:ea typeface="Noto Serif Bold"/>
                <a:cs typeface="Noto Serif Bold"/>
              </a:rPr>
              <a:t>Pell Grant</a:t>
            </a:r>
          </a:p>
          <a:p>
            <a:pPr lvl="1">
              <a:buFont typeface="Courier New" pitchFamily="34" charset="0"/>
              <a:buChar char="o"/>
            </a:pPr>
            <a:r>
              <a:rPr lang="en-US" sz="3600">
                <a:solidFill>
                  <a:srgbClr val="442D22"/>
                </a:solidFill>
                <a:latin typeface="Canva Sans"/>
                <a:ea typeface="Noto Serif Bold"/>
                <a:cs typeface="Noto Serif Bold"/>
              </a:rPr>
              <a:t>Federal Supplemental Educational Opportunity Grant (SEOG)</a:t>
            </a:r>
          </a:p>
          <a:p>
            <a:pPr lvl="1">
              <a:buFont typeface="Courier New" pitchFamily="34" charset="0"/>
              <a:buChar char="o"/>
            </a:pPr>
            <a:r>
              <a:rPr lang="en-US" sz="3600">
                <a:solidFill>
                  <a:srgbClr val="442D22"/>
                </a:solidFill>
                <a:latin typeface="Canva Sans"/>
                <a:ea typeface="Noto Serif Bold"/>
                <a:cs typeface="Noto Serif Bold"/>
              </a:rPr>
              <a:t>Teacher Education Assistance for College and Higher Education (TEACH)</a:t>
            </a:r>
          </a:p>
          <a:p>
            <a:pPr lvl="1">
              <a:buFont typeface="Courier New" pitchFamily="34" charset="0"/>
              <a:buChar char="o"/>
            </a:pPr>
            <a:r>
              <a:rPr lang="en-US" sz="3600">
                <a:solidFill>
                  <a:srgbClr val="442D22"/>
                </a:solidFill>
                <a:latin typeface="Canva Sans"/>
                <a:ea typeface="Noto Serif Bold"/>
                <a:cs typeface="Noto Serif Bold"/>
              </a:rPr>
              <a:t>State grants</a:t>
            </a:r>
          </a:p>
          <a:p>
            <a:r>
              <a:rPr lang="en-US" sz="3600">
                <a:solidFill>
                  <a:srgbClr val="442D22"/>
                </a:solidFill>
                <a:latin typeface="Canva Sans"/>
                <a:ea typeface="Noto Serif Bold"/>
                <a:cs typeface="Noto Serif Bold"/>
              </a:rPr>
              <a:t>Scholarships</a:t>
            </a:r>
          </a:p>
          <a:p>
            <a:pPr lvl="1" indent="-342900">
              <a:buFont typeface="Courier New" pitchFamily="34" charset="0"/>
              <a:buChar char="o"/>
            </a:pPr>
            <a:r>
              <a:rPr lang="en-US" sz="3600">
                <a:solidFill>
                  <a:srgbClr val="442D22"/>
                </a:solidFill>
                <a:latin typeface="Canva Sans"/>
                <a:ea typeface="Noto Serif Bold"/>
                <a:cs typeface="Noto Serif Bold"/>
              </a:rPr>
              <a:t>Institutional</a:t>
            </a:r>
          </a:p>
          <a:p>
            <a:pPr lvl="1" indent="-342900">
              <a:buFont typeface="Courier New" pitchFamily="34" charset="0"/>
              <a:buChar char="o"/>
            </a:pPr>
            <a:r>
              <a:rPr lang="en-US" sz="3600">
                <a:solidFill>
                  <a:srgbClr val="442D22"/>
                </a:solidFill>
                <a:latin typeface="Canva Sans"/>
                <a:ea typeface="Noto Serif Bold"/>
                <a:cs typeface="Noto Serif Bold"/>
              </a:rPr>
              <a:t>State </a:t>
            </a:r>
          </a:p>
          <a:p>
            <a:pPr lvl="1" indent="-342900">
              <a:buFont typeface="Courier New" pitchFamily="34" charset="0"/>
              <a:buChar char="o"/>
            </a:pPr>
            <a:r>
              <a:rPr lang="en-US" sz="3600">
                <a:solidFill>
                  <a:srgbClr val="442D22"/>
                </a:solidFill>
                <a:latin typeface="Canva Sans"/>
                <a:ea typeface="Noto Serif Bold"/>
                <a:cs typeface="Noto Serif Bold"/>
              </a:rPr>
              <a:t>Private/Third-party</a:t>
            </a:r>
          </a:p>
          <a:p>
            <a:pPr lvl="1" indent="-342900">
              <a:buFont typeface="Courier New" pitchFamily="34" charset="0"/>
              <a:buChar char="o"/>
            </a:pPr>
            <a:endParaRPr lang="en-US" sz="3600">
              <a:latin typeface="Noto Serif Bold"/>
              <a:ea typeface="Noto Serif Bold"/>
              <a:cs typeface="Noto Serif Bold"/>
            </a:endParaRPr>
          </a:p>
        </p:txBody>
      </p:sp>
      <p:sp>
        <p:nvSpPr>
          <p:cNvPr id="6" name="Content Placeholder 5">
            <a:extLst>
              <a:ext uri="{FF2B5EF4-FFF2-40B4-BE49-F238E27FC236}">
                <a16:creationId xmlns:a16="http://schemas.microsoft.com/office/drawing/2014/main" id="{F6A9DD3C-908F-0246-70D0-96A5731A54AD}"/>
              </a:ext>
            </a:extLst>
          </p:cNvPr>
          <p:cNvSpPr>
            <a:spLocks noGrp="1"/>
          </p:cNvSpPr>
          <p:nvPr>
            <p:ph sz="quarter" idx="4"/>
          </p:nvPr>
        </p:nvSpPr>
        <p:spPr>
          <a:xfrm>
            <a:off x="9156680" y="1793508"/>
            <a:ext cx="8220282" cy="5206714"/>
          </a:xfrm>
        </p:spPr>
        <p:txBody>
          <a:bodyPr vert="horz" lIns="91440" tIns="45720" rIns="91440" bIns="45720" rtlCol="0" anchor="t">
            <a:normAutofit fontScale="85000" lnSpcReduction="20000"/>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r>
              <a:rPr lang="en-US" sz="3600">
                <a:solidFill>
                  <a:srgbClr val="442D22"/>
                </a:solidFill>
                <a:latin typeface="Canva Sans"/>
                <a:ea typeface="Noto Serif Bold"/>
                <a:cs typeface="Noto Serif Bold"/>
              </a:rPr>
              <a:t>Loans</a:t>
            </a:r>
          </a:p>
          <a:p>
            <a:pPr lvl="1">
              <a:buFont typeface="Courier New" pitchFamily="34" charset="0"/>
              <a:buChar char="o"/>
            </a:pPr>
            <a:r>
              <a:rPr lang="en-US" sz="3600">
                <a:solidFill>
                  <a:srgbClr val="442D22"/>
                </a:solidFill>
                <a:latin typeface="Canva Sans"/>
                <a:ea typeface="Noto Serif Bold"/>
                <a:cs typeface="Noto Serif Bold"/>
              </a:rPr>
              <a:t>Fed Direct Subsidized</a:t>
            </a:r>
          </a:p>
          <a:p>
            <a:pPr lvl="1">
              <a:buFont typeface="Courier New" pitchFamily="34" charset="0"/>
              <a:buChar char="o"/>
            </a:pPr>
            <a:r>
              <a:rPr lang="en-US" sz="3600">
                <a:solidFill>
                  <a:srgbClr val="442D22"/>
                </a:solidFill>
                <a:latin typeface="Canva Sans"/>
                <a:ea typeface="Noto Serif Bold"/>
                <a:cs typeface="Noto Serif Bold"/>
              </a:rPr>
              <a:t>Fed Direct Unsubsidized</a:t>
            </a:r>
          </a:p>
          <a:p>
            <a:pPr lvl="1">
              <a:buFont typeface="Courier New" pitchFamily="34" charset="0"/>
              <a:buChar char="o"/>
            </a:pPr>
            <a:r>
              <a:rPr lang="en-US" sz="3600">
                <a:solidFill>
                  <a:srgbClr val="442D22"/>
                </a:solidFill>
                <a:latin typeface="Canva Sans"/>
                <a:ea typeface="Noto Serif Bold"/>
                <a:cs typeface="Noto Serif Bold"/>
              </a:rPr>
              <a:t>Parent Loan for Undergraduate Students (PLUS)</a:t>
            </a:r>
          </a:p>
          <a:p>
            <a:pPr lvl="1">
              <a:buFont typeface="Courier New" pitchFamily="34" charset="0"/>
              <a:buChar char="o"/>
            </a:pPr>
            <a:r>
              <a:rPr lang="en-US" sz="3600">
                <a:solidFill>
                  <a:srgbClr val="442D22"/>
                </a:solidFill>
                <a:latin typeface="Canva Sans"/>
                <a:ea typeface="Noto Serif Bold"/>
                <a:cs typeface="Noto Serif Bold"/>
              </a:rPr>
              <a:t>Private</a:t>
            </a:r>
          </a:p>
          <a:p>
            <a:r>
              <a:rPr lang="en-US" sz="3600">
                <a:solidFill>
                  <a:srgbClr val="442D22"/>
                </a:solidFill>
                <a:latin typeface="Canva Sans"/>
                <a:ea typeface="Noto Serif Bold"/>
                <a:cs typeface="Noto Serif Bold"/>
              </a:rPr>
              <a:t>Work-Study</a:t>
            </a:r>
          </a:p>
          <a:p>
            <a:pPr lvl="1" indent="-342900">
              <a:buFont typeface="Courier New" pitchFamily="34" charset="0"/>
              <a:buChar char="o"/>
            </a:pPr>
            <a:r>
              <a:rPr lang="en-US" sz="3600">
                <a:solidFill>
                  <a:srgbClr val="442D22"/>
                </a:solidFill>
                <a:latin typeface="Canva Sans"/>
                <a:ea typeface="Noto Serif Bold"/>
                <a:cs typeface="Noto Serif Bold"/>
              </a:rPr>
              <a:t>Federal</a:t>
            </a:r>
          </a:p>
          <a:p>
            <a:pPr lvl="1" indent="-342900">
              <a:buFont typeface="Courier New" pitchFamily="34" charset="0"/>
              <a:buChar char="o"/>
            </a:pPr>
            <a:r>
              <a:rPr lang="en-US" sz="3600">
                <a:solidFill>
                  <a:srgbClr val="442D22"/>
                </a:solidFill>
                <a:latin typeface="Canva Sans"/>
                <a:ea typeface="Noto Serif Bold"/>
                <a:cs typeface="Noto Serif Bold"/>
              </a:rPr>
              <a:t>State</a:t>
            </a:r>
          </a:p>
        </p:txBody>
      </p:sp>
      <p:sp>
        <p:nvSpPr>
          <p:cNvPr id="10" name="Freeform 3">
            <a:extLst>
              <a:ext uri="{FF2B5EF4-FFF2-40B4-BE49-F238E27FC236}">
                <a16:creationId xmlns:a16="http://schemas.microsoft.com/office/drawing/2014/main" id="{116BE43F-BD8B-FE43-71F3-E97DEBD16AC7}"/>
              </a:ext>
            </a:extLst>
          </p:cNvPr>
          <p:cNvSpPr/>
          <p:nvPr/>
        </p:nvSpPr>
        <p:spPr>
          <a:xfrm rot="16200000" flipH="1">
            <a:off x="6852534" y="4146811"/>
            <a:ext cx="4569161" cy="8540489"/>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51E04FA0-D86F-02FB-B028-85AC60957303}"/>
              </a:ext>
            </a:extLst>
          </p:cNvPr>
          <p:cNvSpPr txBox="1"/>
          <p:nvPr/>
        </p:nvSpPr>
        <p:spPr>
          <a:xfrm>
            <a:off x="481108" y="460204"/>
            <a:ext cx="17331095" cy="1254895"/>
          </a:xfrm>
          <a:prstGeom prst="rect">
            <a:avLst/>
          </a:prstGeom>
        </p:spPr>
        <p:txBody>
          <a:bodyPr wrap="square" lIns="0" tIns="0" rIns="0" bIns="0" rtlCol="0" anchor="t">
            <a:spAutoFit/>
          </a:bodyPr>
          <a:lstStyle/>
          <a:p>
            <a:pPr algn="ctr">
              <a:lnSpc>
                <a:spcPts val="10499"/>
              </a:lnSpc>
              <a:spcBef>
                <a:spcPct val="0"/>
              </a:spcBef>
            </a:pPr>
            <a:r>
              <a:rPr lang="en-US" sz="7400" b="1">
                <a:solidFill>
                  <a:srgbClr val="442D22"/>
                </a:solidFill>
                <a:latin typeface="Noto Serif Bold"/>
                <a:ea typeface="Noto Serif Bold"/>
                <a:cs typeface="Noto Serif Bold"/>
                <a:sym typeface="Noto Serif Bold"/>
              </a:rPr>
              <a:t>Different Types of Aid</a:t>
            </a:r>
            <a:endParaRPr lang="en-US">
              <a:cs typeface="Calibri"/>
            </a:endParaRPr>
          </a:p>
        </p:txBody>
      </p:sp>
      <p:sp>
        <p:nvSpPr>
          <p:cNvPr id="2" name="Freeform 2">
            <a:extLst>
              <a:ext uri="{FF2B5EF4-FFF2-40B4-BE49-F238E27FC236}">
                <a16:creationId xmlns:a16="http://schemas.microsoft.com/office/drawing/2014/main" id="{C4AAFEB1-736F-EC10-E9D1-0CE26BFC7211}"/>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24296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03CDC3-8693-F8F2-A9D3-106753399511}"/>
              </a:ext>
            </a:extLst>
          </p:cNvPr>
          <p:cNvSpPr>
            <a:spLocks noGrp="1"/>
          </p:cNvSpPr>
          <p:nvPr>
            <p:ph idx="1"/>
          </p:nvPr>
        </p:nvSpPr>
        <p:spPr>
          <a:xfrm>
            <a:off x="481107" y="1719395"/>
            <a:ext cx="17325785" cy="6309360"/>
          </a:xfrm>
        </p:spPr>
        <p:txBody>
          <a:bodyPr vert="horz" lIns="91440" tIns="45720" rIns="91440" bIns="45720" rtlCol="0" anchor="t">
            <a:norm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457200" indent="-457200"/>
            <a:r>
              <a:rPr lang="en-US" sz="3200">
                <a:solidFill>
                  <a:srgbClr val="442D22"/>
                </a:solidFill>
                <a:latin typeface="Canva Sans"/>
                <a:ea typeface="Noto Serif Bold"/>
                <a:cs typeface="Noto Serif Bold"/>
              </a:rPr>
              <a:t>A process to confirm that info on the FAFSA is accurate.</a:t>
            </a:r>
            <a:endParaRPr lang="en-US" sz="3200">
              <a:solidFill>
                <a:srgbClr val="442D22"/>
              </a:solidFill>
              <a:latin typeface="Canva Sans"/>
            </a:endParaRPr>
          </a:p>
          <a:p>
            <a:pPr marL="457200" indent="-457200"/>
            <a:r>
              <a:rPr lang="en-US" sz="3200">
                <a:solidFill>
                  <a:srgbClr val="442D22"/>
                </a:solidFill>
                <a:latin typeface="Canva Sans"/>
                <a:ea typeface="Noto Serif Bold"/>
                <a:cs typeface="Noto Serif Bold"/>
              </a:rPr>
              <a:t>DDX will make students less likely to be selected. </a:t>
            </a:r>
          </a:p>
          <a:p>
            <a:pPr marL="457200" indent="-457200"/>
            <a:r>
              <a:rPr lang="en-US" sz="3200">
                <a:solidFill>
                  <a:srgbClr val="442D22"/>
                </a:solidFill>
                <a:latin typeface="Canva Sans"/>
                <a:ea typeface="Noto Serif Bold"/>
                <a:cs typeface="Noto Serif Bold"/>
              </a:rPr>
              <a:t>Random selection process.</a:t>
            </a:r>
          </a:p>
          <a:p>
            <a:pPr marL="457200" indent="-457200"/>
            <a:r>
              <a:rPr lang="en-US" sz="3200">
                <a:solidFill>
                  <a:srgbClr val="442D22"/>
                </a:solidFill>
                <a:latin typeface="Canva Sans"/>
                <a:ea typeface="Noto Serif Bold"/>
                <a:cs typeface="Noto Serif Bold"/>
              </a:rPr>
              <a:t>The FAFSA Submission Summary will indicate if a student is selected for verification with an asterisk (*) next to the SAI and a comment in the “Application Status” section.</a:t>
            </a:r>
          </a:p>
          <a:p>
            <a:pPr marL="457200" indent="-457200"/>
            <a:r>
              <a:rPr lang="en-US" sz="3200">
                <a:solidFill>
                  <a:srgbClr val="442D22"/>
                </a:solidFill>
                <a:latin typeface="Canva Sans"/>
                <a:ea typeface="Noto Serif Bold"/>
                <a:cs typeface="Noto Serif Bold"/>
              </a:rPr>
              <a:t>If selected, students/families will need to provide requested documents to their college.</a:t>
            </a:r>
            <a:endParaRPr lang="en-US" sz="5400">
              <a:solidFill>
                <a:srgbClr val="442D22"/>
              </a:solidFill>
              <a:latin typeface="Canva Sans"/>
              <a:ea typeface="Noto Serif Bold"/>
              <a:cs typeface="Calibri"/>
            </a:endParaRPr>
          </a:p>
        </p:txBody>
      </p:sp>
      <p:sp>
        <p:nvSpPr>
          <p:cNvPr id="8" name="TextBox 7">
            <a:extLst>
              <a:ext uri="{FF2B5EF4-FFF2-40B4-BE49-F238E27FC236}">
                <a16:creationId xmlns:a16="http://schemas.microsoft.com/office/drawing/2014/main" id="{B2135542-6894-D609-6268-63BC5ADA1897}"/>
              </a:ext>
            </a:extLst>
          </p:cNvPr>
          <p:cNvSpPr txBox="1"/>
          <p:nvPr/>
        </p:nvSpPr>
        <p:spPr>
          <a:xfrm>
            <a:off x="481108" y="460204"/>
            <a:ext cx="17314802" cy="1259191"/>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Verification</a:t>
            </a:r>
            <a:endParaRPr lang="en-US"/>
          </a:p>
        </p:txBody>
      </p:sp>
      <p:sp>
        <p:nvSpPr>
          <p:cNvPr id="2" name="Freeform 3">
            <a:extLst>
              <a:ext uri="{FF2B5EF4-FFF2-40B4-BE49-F238E27FC236}">
                <a16:creationId xmlns:a16="http://schemas.microsoft.com/office/drawing/2014/main" id="{4E6B1DDD-C489-79E1-3766-F34FE0DB1941}"/>
              </a:ext>
            </a:extLst>
          </p:cNvPr>
          <p:cNvSpPr/>
          <p:nvPr/>
        </p:nvSpPr>
        <p:spPr>
          <a:xfrm rot="16200000" flipH="1">
            <a:off x="6852534" y="4146811"/>
            <a:ext cx="4569161" cy="8540489"/>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2">
            <a:extLst>
              <a:ext uri="{FF2B5EF4-FFF2-40B4-BE49-F238E27FC236}">
                <a16:creationId xmlns:a16="http://schemas.microsoft.com/office/drawing/2014/main" id="{2FF0C993-7855-E470-F428-4A28BB35EB38}"/>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70349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1F26DEF-BD58-CB7C-19EC-88D2E123B558}"/>
              </a:ext>
            </a:extLst>
          </p:cNvPr>
          <p:cNvSpPr txBox="1">
            <a:spLocks/>
          </p:cNvSpPr>
          <p:nvPr/>
        </p:nvSpPr>
        <p:spPr>
          <a:xfrm>
            <a:off x="478015" y="1722373"/>
            <a:ext cx="17088380" cy="4074532"/>
          </a:xfrm>
          <a:prstGeom prst="rect">
            <a:avLst/>
          </a:prstGeom>
        </p:spPr>
        <p:txBody>
          <a:bodyPr vert="horz" lIns="137160" tIns="68580" rIns="137160" bIns="68580" rtlCol="0" anchor="t">
            <a:norm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457200" indent="-457200">
              <a:buFont typeface="Arial"/>
              <a:buChar char="•"/>
            </a:pPr>
            <a:r>
              <a:rPr lang="en-US" sz="3200" b="0">
                <a:solidFill>
                  <a:srgbClr val="442D22"/>
                </a:solidFill>
                <a:latin typeface="Canva Sans"/>
                <a:ea typeface="Noto Serif Bold"/>
                <a:cs typeface="Arial"/>
              </a:rPr>
              <a:t>Loss of income due to job loss or reduction in wages</a:t>
            </a:r>
            <a:endParaRPr lang="en-US" sz="3200">
              <a:latin typeface="Canva Sans"/>
            </a:endParaRPr>
          </a:p>
          <a:p>
            <a:pPr marL="457200" indent="-457200">
              <a:buFont typeface="Arial"/>
              <a:buChar char="•"/>
            </a:pPr>
            <a:r>
              <a:rPr lang="en-US" sz="3200" b="0">
                <a:solidFill>
                  <a:srgbClr val="442D22"/>
                </a:solidFill>
                <a:latin typeface="Canva Sans"/>
                <a:ea typeface="Noto Serif Bold"/>
                <a:cs typeface="Arial"/>
              </a:rPr>
              <a:t>Separation, divorce, death of a parent/spouse</a:t>
            </a:r>
          </a:p>
          <a:p>
            <a:pPr marL="457200" indent="-457200">
              <a:buFont typeface="Arial"/>
              <a:buChar char="•"/>
            </a:pPr>
            <a:r>
              <a:rPr lang="en-US" sz="3200" b="0">
                <a:solidFill>
                  <a:srgbClr val="442D22"/>
                </a:solidFill>
                <a:latin typeface="Canva Sans"/>
                <a:ea typeface="Noto Serif Bold"/>
                <a:cs typeface="Arial"/>
              </a:rPr>
              <a:t>Medical or dental expenses</a:t>
            </a:r>
          </a:p>
          <a:p>
            <a:pPr marL="457200" indent="-457200">
              <a:buFont typeface="Arial"/>
              <a:buChar char="•"/>
            </a:pPr>
            <a:r>
              <a:rPr lang="en-US" sz="3200" b="0">
                <a:solidFill>
                  <a:srgbClr val="442D22"/>
                </a:solidFill>
                <a:latin typeface="Canva Sans"/>
                <a:ea typeface="Noto Serif Bold"/>
                <a:cs typeface="Arial"/>
              </a:rPr>
              <a:t>Siblings/dependents or parent enrolled in college</a:t>
            </a:r>
          </a:p>
        </p:txBody>
      </p:sp>
      <p:sp>
        <p:nvSpPr>
          <p:cNvPr id="5" name="TextBox 4">
            <a:extLst>
              <a:ext uri="{FF2B5EF4-FFF2-40B4-BE49-F238E27FC236}">
                <a16:creationId xmlns:a16="http://schemas.microsoft.com/office/drawing/2014/main" id="{8AF8F205-A42E-39F7-6485-6AA2D180AA66}"/>
              </a:ext>
            </a:extLst>
          </p:cNvPr>
          <p:cNvSpPr txBox="1"/>
          <p:nvPr/>
        </p:nvSpPr>
        <p:spPr>
          <a:xfrm>
            <a:off x="721605" y="4550929"/>
            <a:ext cx="16844790" cy="1077218"/>
          </a:xfrm>
          <a:prstGeom prst="rect">
            <a:avLst/>
          </a:prstGeom>
          <a:noFill/>
        </p:spPr>
        <p:txBody>
          <a:bodyPr wrap="square" lIns="91440" tIns="45720" rIns="91440" bIns="45720" rtlCol="0" anchor="t">
            <a:sp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defRPr/>
            </a:pPr>
            <a:r>
              <a:rPr kumimoji="0" lang="en-US" sz="3200" i="1" u="none" strike="noStrike" kern="1200" cap="none" spc="0" normalizeH="0" baseline="0" noProof="0">
                <a:ln>
                  <a:noFill/>
                </a:ln>
                <a:solidFill>
                  <a:srgbClr val="442D22"/>
                </a:solidFill>
                <a:effectLst/>
                <a:uLnTx/>
                <a:uFillTx/>
                <a:latin typeface="Canva sans" panose="020B0604020202020204" charset="0"/>
              </a:rPr>
              <a:t>Students experiencing one </a:t>
            </a:r>
            <a:r>
              <a:rPr lang="en-US" sz="3200" i="1">
                <a:solidFill>
                  <a:srgbClr val="442D22"/>
                </a:solidFill>
                <a:latin typeface="Canva sans" panose="020B0604020202020204" charset="0"/>
              </a:rPr>
              <a:t>or more </a:t>
            </a:r>
            <a:r>
              <a:rPr kumimoji="0" lang="en-US" sz="3200" i="1" u="none" strike="noStrike" kern="1200" cap="none" spc="0" normalizeH="0" baseline="0" noProof="0">
                <a:ln>
                  <a:noFill/>
                </a:ln>
                <a:solidFill>
                  <a:srgbClr val="442D22"/>
                </a:solidFill>
                <a:effectLst/>
                <a:uLnTx/>
                <a:uFillTx/>
                <a:latin typeface="Canva sans" panose="020B0604020202020204" charset="0"/>
              </a:rPr>
              <a:t>of these situations should contact the school’s financial aid office to discuss their process as it is different at each school.</a:t>
            </a:r>
          </a:p>
        </p:txBody>
      </p:sp>
      <p:sp>
        <p:nvSpPr>
          <p:cNvPr id="9" name="TextBox 8">
            <a:extLst>
              <a:ext uri="{FF2B5EF4-FFF2-40B4-BE49-F238E27FC236}">
                <a16:creationId xmlns:a16="http://schemas.microsoft.com/office/drawing/2014/main" id="{099B6834-B773-2678-42A7-17978AAA8CEF}"/>
              </a:ext>
            </a:extLst>
          </p:cNvPr>
          <p:cNvSpPr txBox="1"/>
          <p:nvPr/>
        </p:nvSpPr>
        <p:spPr>
          <a:xfrm>
            <a:off x="481108" y="460204"/>
            <a:ext cx="17314802"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Special Circumstances</a:t>
            </a:r>
            <a:endParaRPr lang="en-US" sz="7400" b="1">
              <a:solidFill>
                <a:srgbClr val="442D22"/>
              </a:solidFill>
              <a:latin typeface="Noto Serif Bold"/>
              <a:ea typeface="Noto Serif Bold"/>
              <a:cs typeface="Noto Serif Bold"/>
            </a:endParaRPr>
          </a:p>
        </p:txBody>
      </p:sp>
      <p:sp>
        <p:nvSpPr>
          <p:cNvPr id="6" name="Freeform 3">
            <a:extLst>
              <a:ext uri="{FF2B5EF4-FFF2-40B4-BE49-F238E27FC236}">
                <a16:creationId xmlns:a16="http://schemas.microsoft.com/office/drawing/2014/main" id="{ABC91F0B-2288-0D6F-3871-0E1CA5C7A318}"/>
              </a:ext>
            </a:extLst>
          </p:cNvPr>
          <p:cNvSpPr/>
          <p:nvPr/>
        </p:nvSpPr>
        <p:spPr>
          <a:xfrm rot="16200000" flipH="1">
            <a:off x="6852534" y="4146811"/>
            <a:ext cx="4569161" cy="8540489"/>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Freeform 2">
            <a:extLst>
              <a:ext uri="{FF2B5EF4-FFF2-40B4-BE49-F238E27FC236}">
                <a16:creationId xmlns:a16="http://schemas.microsoft.com/office/drawing/2014/main" id="{14346854-5083-FD5F-712C-9CB7FACE461C}"/>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329950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F772A4-8F79-B4CA-5BA4-C6E6E706E078}"/>
              </a:ext>
            </a:extLst>
          </p:cNvPr>
          <p:cNvSpPr>
            <a:spLocks noGrp="1"/>
          </p:cNvSpPr>
          <p:nvPr>
            <p:ph sz="half" idx="1"/>
          </p:nvPr>
        </p:nvSpPr>
        <p:spPr>
          <a:xfrm>
            <a:off x="481108" y="1675150"/>
            <a:ext cx="13289756" cy="7726805"/>
          </a:xfrm>
        </p:spPr>
        <p:txBody>
          <a:bodyPr vert="horz" lIns="91440" tIns="45720" rIns="91440" bIns="4572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571500" indent="-571500"/>
            <a:r>
              <a:rPr lang="en-US" sz="3200">
                <a:solidFill>
                  <a:srgbClr val="442D22"/>
                </a:solidFill>
                <a:latin typeface="Canva sans"/>
                <a:ea typeface="Noto Serif Bold"/>
                <a:cs typeface="Noto Serif Bold"/>
              </a:rPr>
              <a:t>Unsubsidized loan only question being answered incorrectly</a:t>
            </a:r>
            <a:endParaRPr lang="en-US" sz="3200">
              <a:solidFill>
                <a:srgbClr val="442D22"/>
              </a:solidFill>
              <a:latin typeface="Canva sans"/>
              <a:cs typeface="Calibri"/>
            </a:endParaRPr>
          </a:p>
          <a:p>
            <a:pPr marL="571500" indent="-571500"/>
            <a:r>
              <a:rPr lang="en-US" sz="3200">
                <a:solidFill>
                  <a:srgbClr val="442D22"/>
                </a:solidFill>
                <a:latin typeface="Canva sans"/>
                <a:ea typeface="Noto Serif Bold"/>
                <a:cs typeface="Noto Serif Bold"/>
              </a:rPr>
              <a:t>1</a:t>
            </a:r>
            <a:r>
              <a:rPr lang="en-US" sz="3200" baseline="30000">
                <a:solidFill>
                  <a:srgbClr val="442D22"/>
                </a:solidFill>
                <a:latin typeface="Canva sans"/>
                <a:ea typeface="Noto Serif Bold"/>
                <a:cs typeface="Noto Serif Bold"/>
              </a:rPr>
              <a:t>st</a:t>
            </a:r>
            <a:r>
              <a:rPr lang="en-US" sz="3200">
                <a:solidFill>
                  <a:srgbClr val="442D22"/>
                </a:solidFill>
                <a:latin typeface="Canva sans"/>
                <a:ea typeface="Noto Serif Bold"/>
                <a:cs typeface="Noto Serif Bold"/>
              </a:rPr>
              <a:t> bachelors degree question being answered incorrectly</a:t>
            </a:r>
          </a:p>
          <a:p>
            <a:pPr marL="571500" indent="-571500"/>
            <a:r>
              <a:rPr lang="en-US" sz="3200">
                <a:solidFill>
                  <a:srgbClr val="442D22"/>
                </a:solidFill>
                <a:latin typeface="Canva sans"/>
                <a:ea typeface="Noto Serif Bold"/>
                <a:cs typeface="Noto Serif Bold"/>
              </a:rPr>
              <a:t>Parent invite issues – must enter valid email address</a:t>
            </a:r>
          </a:p>
          <a:p>
            <a:pPr marL="571500" indent="-571500"/>
            <a:r>
              <a:rPr lang="en-US" sz="3200">
                <a:solidFill>
                  <a:srgbClr val="442D22"/>
                </a:solidFill>
                <a:latin typeface="Canva sans"/>
                <a:ea typeface="Noto Serif Bold"/>
                <a:cs typeface="Noto Serif Bold"/>
              </a:rPr>
              <a:t>Student circumstances – read these carefully</a:t>
            </a:r>
          </a:p>
          <a:p>
            <a:pPr marL="571500" indent="-571500"/>
            <a:r>
              <a:rPr lang="en-US" sz="3200">
                <a:solidFill>
                  <a:srgbClr val="442D22"/>
                </a:solidFill>
                <a:latin typeface="Canva sans"/>
                <a:ea typeface="Noto Serif Bold"/>
                <a:cs typeface="Noto Serif Bold"/>
              </a:rPr>
              <a:t>Paper FAFSAs – LAST RESORT (or NOT AT ALL!) all sorts of data issues here and they are taking forever to process. </a:t>
            </a:r>
          </a:p>
          <a:p>
            <a:pPr marL="1257300" lvl="1" indent="-571500">
              <a:buFont typeface="Courier New" pitchFamily="34" charset="0"/>
              <a:buChar char="o"/>
            </a:pPr>
            <a:r>
              <a:rPr lang="en-US" sz="3200">
                <a:solidFill>
                  <a:srgbClr val="442D22"/>
                </a:solidFill>
                <a:latin typeface="Canva sans"/>
                <a:ea typeface="Noto Serif Bold"/>
                <a:cs typeface="Noto Serif Bold"/>
              </a:rPr>
              <a:t>And if something is wrong, they can’t correct anything via paper and prompted to do it online, but it can’t be corrected online</a:t>
            </a:r>
            <a:endParaRPr lang="en-US" sz="3200">
              <a:solidFill>
                <a:srgbClr val="442D22"/>
              </a:solidFill>
              <a:latin typeface="Canva sans"/>
              <a:cs typeface="Calibri"/>
            </a:endParaRPr>
          </a:p>
          <a:p>
            <a:pPr marL="571500" indent="-571500"/>
            <a:r>
              <a:rPr lang="en-US" sz="3200">
                <a:solidFill>
                  <a:srgbClr val="442D22"/>
                </a:solidFill>
                <a:latin typeface="Canva sans"/>
                <a:ea typeface="Noto Serif Bold"/>
                <a:cs typeface="Noto Serif Bold"/>
              </a:rPr>
              <a:t>Changes or corrections to marital status</a:t>
            </a:r>
            <a:endParaRPr lang="en-US" sz="3200">
              <a:solidFill>
                <a:srgbClr val="442D22"/>
              </a:solidFill>
              <a:latin typeface="Canva sans"/>
              <a:ea typeface="Noto Serif Bold"/>
              <a:cs typeface="Calibri"/>
            </a:endParaRPr>
          </a:p>
          <a:p>
            <a:pPr marL="1257300" lvl="1" indent="-571500">
              <a:buFont typeface="Courier New" pitchFamily="34" charset="0"/>
              <a:buChar char="o"/>
            </a:pPr>
            <a:r>
              <a:rPr lang="en-US" sz="3200">
                <a:solidFill>
                  <a:srgbClr val="442D22"/>
                </a:solidFill>
                <a:latin typeface="Canva sans"/>
                <a:ea typeface="Noto Serif Bold"/>
                <a:cs typeface="Noto Serif Bold"/>
              </a:rPr>
              <a:t>Cannot currently be corrected by school</a:t>
            </a:r>
          </a:p>
          <a:p>
            <a:pPr marL="571500" indent="-571500"/>
            <a:r>
              <a:rPr lang="en-US" sz="3200">
                <a:solidFill>
                  <a:srgbClr val="442D22"/>
                </a:solidFill>
                <a:latin typeface="Canva sans"/>
                <a:ea typeface="Noto Serif Bold"/>
                <a:cs typeface="Noto Serif Bold"/>
              </a:rPr>
              <a:t>Accounts created by someone other than intended user</a:t>
            </a:r>
          </a:p>
        </p:txBody>
      </p:sp>
      <p:sp>
        <p:nvSpPr>
          <p:cNvPr id="6" name="Freeform 3">
            <a:extLst>
              <a:ext uri="{FF2B5EF4-FFF2-40B4-BE49-F238E27FC236}">
                <a16:creationId xmlns:a16="http://schemas.microsoft.com/office/drawing/2014/main" id="{F7DB09DE-5AAB-0AC8-AE61-EBF23049D7E6}"/>
              </a:ext>
            </a:extLst>
          </p:cNvPr>
          <p:cNvSpPr/>
          <p:nvPr/>
        </p:nvSpPr>
        <p:spPr>
          <a:xfrm rot="10800000" flipH="1">
            <a:off x="13955175" y="861466"/>
            <a:ext cx="4569161" cy="8540489"/>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8">
            <a:extLst>
              <a:ext uri="{FF2B5EF4-FFF2-40B4-BE49-F238E27FC236}">
                <a16:creationId xmlns:a16="http://schemas.microsoft.com/office/drawing/2014/main" id="{652BD3F9-799F-2EF7-D60B-484DC5D0A232}"/>
              </a:ext>
            </a:extLst>
          </p:cNvPr>
          <p:cNvSpPr txBox="1"/>
          <p:nvPr/>
        </p:nvSpPr>
        <p:spPr>
          <a:xfrm>
            <a:off x="481108" y="460204"/>
            <a:ext cx="17314802"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Common Issues</a:t>
            </a:r>
            <a:endParaRPr lang="en-US" sz="7400" b="1">
              <a:solidFill>
                <a:srgbClr val="442D22"/>
              </a:solidFill>
              <a:latin typeface="Noto Serif Bold"/>
              <a:ea typeface="Noto Serif Bold"/>
              <a:cs typeface="Noto Serif Bold"/>
            </a:endParaRPr>
          </a:p>
        </p:txBody>
      </p:sp>
    </p:spTree>
    <p:extLst>
      <p:ext uri="{BB962C8B-B14F-4D97-AF65-F5344CB8AC3E}">
        <p14:creationId xmlns:p14="http://schemas.microsoft.com/office/powerpoint/2010/main" val="251095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9640E83-E993-7F66-299E-B3A8ED23C969}"/>
              </a:ext>
            </a:extLst>
          </p:cNvPr>
          <p:cNvSpPr>
            <a:spLocks noGrp="1"/>
          </p:cNvSpPr>
          <p:nvPr>
            <p:ph sz="half" idx="2"/>
          </p:nvPr>
        </p:nvSpPr>
        <p:spPr>
          <a:xfrm>
            <a:off x="457202" y="1715100"/>
            <a:ext cx="16950265" cy="8111696"/>
          </a:xfrm>
        </p:spPr>
        <p:txBody>
          <a:bodyPr vert="horz" lIns="91440" tIns="45720" rIns="91440" bIns="45720" rtlCol="0" anchor="t">
            <a:norm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marL="457200" indent="-457200"/>
            <a:r>
              <a:rPr lang="en-US" sz="3000" b="1">
                <a:solidFill>
                  <a:srgbClr val="442D22"/>
                </a:solidFill>
                <a:latin typeface="Canva Sans"/>
                <a:ea typeface="Noto Serif Bold"/>
                <a:cs typeface="Noto Serif Bold"/>
              </a:rPr>
              <a:t>Federal Student Aid (FSA) Training Center</a:t>
            </a:r>
            <a:r>
              <a:rPr lang="en-US" sz="3000">
                <a:solidFill>
                  <a:srgbClr val="442D22"/>
                </a:solidFill>
                <a:latin typeface="Canva Sans"/>
                <a:ea typeface="Noto Serif Bold"/>
                <a:cs typeface="Noto Serif Bold"/>
              </a:rPr>
              <a:t> - </a:t>
            </a:r>
            <a:r>
              <a:rPr lang="en-US" sz="3000">
                <a:solidFill>
                  <a:srgbClr val="442D22"/>
                </a:solidFill>
                <a:latin typeface="Canva Sans"/>
                <a:ea typeface="Noto Serif Bold"/>
                <a:cs typeface="Noto Serif Bold"/>
                <a:hlinkClick r:id="rId4"/>
              </a:rPr>
              <a:t>https://fsatraining.ed.gov/</a:t>
            </a:r>
            <a:r>
              <a:rPr lang="en-US" sz="3000">
                <a:solidFill>
                  <a:srgbClr val="442D22"/>
                </a:solidFill>
                <a:latin typeface="Canva Sans"/>
                <a:ea typeface="Noto Serif Bold"/>
                <a:cs typeface="Noto Serif Bold"/>
              </a:rPr>
              <a:t> </a:t>
            </a:r>
          </a:p>
          <a:p>
            <a:pPr marL="468313" indent="0">
              <a:buNone/>
            </a:pPr>
            <a:r>
              <a:rPr lang="en-US" sz="3000">
                <a:solidFill>
                  <a:srgbClr val="442D22"/>
                </a:solidFill>
                <a:latin typeface="Canva Sans"/>
                <a:ea typeface="Noto Serif Bold"/>
                <a:cs typeface="Noto Serif Bold"/>
              </a:rPr>
              <a:t>Login as a guest for in depth training on the FAFSA, formulas, financial aid processes, etc. </a:t>
            </a:r>
          </a:p>
          <a:p>
            <a:pPr lvl="1">
              <a:buChar char="•"/>
            </a:pPr>
            <a:endParaRPr lang="en-US" sz="3000">
              <a:latin typeface="Canva Sans"/>
              <a:ea typeface="Noto Serif Bold"/>
              <a:cs typeface="Noto Serif Bold"/>
            </a:endParaRPr>
          </a:p>
          <a:p>
            <a:pPr marL="457200" lvl="1" indent="-457200">
              <a:buFont typeface="Arial" panose="020B0604020202020204" pitchFamily="34" charset="0"/>
              <a:buChar char="•"/>
            </a:pPr>
            <a:r>
              <a:rPr lang="en-US" sz="3000" b="1">
                <a:solidFill>
                  <a:srgbClr val="442D22"/>
                </a:solidFill>
                <a:latin typeface="Canva Sans"/>
                <a:ea typeface="Noto Serif Bold"/>
                <a:cs typeface="Noto Serif Bold"/>
              </a:rPr>
              <a:t>2025-26 FAFSA Prototype</a:t>
            </a:r>
            <a:r>
              <a:rPr lang="en-US" sz="3000" b="1">
                <a:latin typeface="Canva Sans"/>
                <a:ea typeface="Noto Serif Bold"/>
                <a:cs typeface="Noto Serif Bold"/>
              </a:rPr>
              <a:t> - </a:t>
            </a:r>
            <a:r>
              <a:rPr lang="en-US" sz="3000">
                <a:latin typeface="Canva Sans"/>
                <a:ea typeface="Noto Serif Bold"/>
                <a:cs typeface="Noto Serif Bold"/>
                <a:hlinkClick r:id="rId5"/>
              </a:rPr>
              <a:t>https://fsapartners.ed.gov/fafsa-prototype/2526</a:t>
            </a:r>
            <a:r>
              <a:rPr lang="en-US" sz="3000">
                <a:latin typeface="Canva Sans"/>
                <a:ea typeface="Noto Serif Bold"/>
                <a:cs typeface="Noto Serif Bold"/>
              </a:rPr>
              <a:t> </a:t>
            </a:r>
          </a:p>
          <a:p>
            <a:pPr marL="404813" lvl="1" indent="0">
              <a:buNone/>
            </a:pPr>
            <a:r>
              <a:rPr lang="en-US" sz="3000">
                <a:solidFill>
                  <a:srgbClr val="442D22"/>
                </a:solidFill>
                <a:latin typeface="Canva Sans"/>
                <a:ea typeface="Noto Serif Bold"/>
                <a:cs typeface="Noto Serif Bold"/>
              </a:rPr>
              <a:t>A</a:t>
            </a:r>
            <a:r>
              <a:rPr lang="en-US" sz="3000">
                <a:solidFill>
                  <a:srgbClr val="442D22"/>
                </a:solidFill>
                <a:latin typeface="Canva Sans"/>
                <a:ea typeface="Noto Serif Bold"/>
                <a:cs typeface="Calibri"/>
              </a:rPr>
              <a:t>ccess code: prototype2526</a:t>
            </a:r>
          </a:p>
          <a:p>
            <a:pPr lvl="1">
              <a:buChar char="•"/>
            </a:pPr>
            <a:endParaRPr lang="en-US" sz="3000">
              <a:solidFill>
                <a:srgbClr val="442D22"/>
              </a:solidFill>
              <a:latin typeface="Canva Sans"/>
              <a:ea typeface="Noto Serif Bold"/>
              <a:cs typeface="Noto Serif Bold"/>
            </a:endParaRPr>
          </a:p>
          <a:p>
            <a:pPr marL="457200" indent="-457200"/>
            <a:r>
              <a:rPr lang="en-US" sz="3000" b="1">
                <a:solidFill>
                  <a:srgbClr val="442D22"/>
                </a:solidFill>
                <a:latin typeface="Canva Sans"/>
                <a:ea typeface="Noto Serif Bold"/>
                <a:cs typeface="Noto Serif Bold"/>
              </a:rPr>
              <a:t>Toolkits and Resources</a:t>
            </a:r>
          </a:p>
          <a:p>
            <a:pPr marL="1143000" lvl="1" indent="-457200">
              <a:buFont typeface="Arial" panose="020B0604020202020204" pitchFamily="34" charset="0"/>
              <a:buChar char="•"/>
            </a:pPr>
            <a:r>
              <a:rPr lang="en-US" sz="3000" b="1">
                <a:solidFill>
                  <a:srgbClr val="442D22"/>
                </a:solidFill>
                <a:latin typeface="Canva Sans"/>
                <a:ea typeface="Noto Serif Bold"/>
                <a:cs typeface="Noto Serif Bold"/>
              </a:rPr>
              <a:t>National College Attainment Network (NCAN) Better FAFSA Training Toolkit</a:t>
            </a:r>
            <a:r>
              <a:rPr lang="en-US" sz="3000">
                <a:solidFill>
                  <a:srgbClr val="442D22"/>
                </a:solidFill>
                <a:latin typeface="Canva Sans"/>
                <a:ea typeface="Noto Serif Bold"/>
                <a:cs typeface="Noto Serif Bold"/>
              </a:rPr>
              <a:t> - </a:t>
            </a:r>
            <a:r>
              <a:rPr lang="en-US" sz="3000">
                <a:solidFill>
                  <a:srgbClr val="442D22"/>
                </a:solidFill>
                <a:latin typeface="Canva Sans"/>
                <a:ea typeface="Noto Serif Bold"/>
                <a:cs typeface="Noto Serif Bold"/>
                <a:hlinkClick r:id="rId6"/>
              </a:rPr>
              <a:t>https://www.ncan.org/page/better-FAFSA-training-toolkit</a:t>
            </a:r>
            <a:r>
              <a:rPr lang="en-US" sz="3000">
                <a:solidFill>
                  <a:srgbClr val="442D22"/>
                </a:solidFill>
                <a:latin typeface="Canva Sans"/>
                <a:ea typeface="Noto Serif Bold"/>
                <a:cs typeface="Noto Serif Bold"/>
              </a:rPr>
              <a:t> - handouts, one-pagers, comparison charts, presentations, etc. </a:t>
            </a:r>
          </a:p>
          <a:p>
            <a:pPr marL="1143000" lvl="1" indent="-457200">
              <a:buFont typeface="Arial" panose="020B0604020202020204" pitchFamily="34" charset="0"/>
              <a:buChar char="•"/>
            </a:pPr>
            <a:r>
              <a:rPr lang="en-US" sz="3000" b="1">
                <a:solidFill>
                  <a:srgbClr val="442D22"/>
                </a:solidFill>
                <a:latin typeface="Canva Sans"/>
                <a:ea typeface="Noto Serif Bold"/>
                <a:cs typeface="Noto Serif Bold"/>
              </a:rPr>
              <a:t>FSA Toolkit for Counselors </a:t>
            </a:r>
            <a:r>
              <a:rPr lang="en-US" sz="3000">
                <a:solidFill>
                  <a:srgbClr val="442D22"/>
                </a:solidFill>
                <a:latin typeface="Canva Sans"/>
                <a:ea typeface="Noto Serif Bold"/>
                <a:cs typeface="Noto Serif Bold"/>
              </a:rPr>
              <a:t>- </a:t>
            </a:r>
            <a:r>
              <a:rPr lang="en-US" sz="3000">
                <a:solidFill>
                  <a:srgbClr val="442D22"/>
                </a:solidFill>
                <a:latin typeface="Canva Sans"/>
                <a:ea typeface="Noto Serif Bold"/>
                <a:cs typeface="Noto Serif Bold"/>
                <a:hlinkClick r:id="rId7"/>
              </a:rPr>
              <a:t>https://financialaidtoolkit.ed.gov/tk/</a:t>
            </a:r>
            <a:r>
              <a:rPr lang="en-US" sz="3000">
                <a:solidFill>
                  <a:srgbClr val="442D22"/>
                </a:solidFill>
                <a:latin typeface="Canva Sans"/>
                <a:ea typeface="Noto Serif Bold"/>
                <a:cs typeface="Noto Serif Bold"/>
              </a:rPr>
              <a:t> - search by topic, resource type and audience.</a:t>
            </a:r>
          </a:p>
          <a:p>
            <a:pPr lvl="2"/>
            <a:endParaRPr lang="en-US" sz="3000">
              <a:solidFill>
                <a:srgbClr val="442D22"/>
              </a:solidFill>
              <a:latin typeface="Canva Sans"/>
              <a:ea typeface="Noto Serif Bold"/>
              <a:cs typeface="Noto Serif Bold"/>
            </a:endParaRPr>
          </a:p>
          <a:p>
            <a:pPr marL="457200" indent="-457200">
              <a:spcBef>
                <a:spcPts val="0"/>
              </a:spcBef>
            </a:pPr>
            <a:r>
              <a:rPr lang="en-US" sz="3000" b="1">
                <a:solidFill>
                  <a:srgbClr val="442D22"/>
                </a:solidFill>
                <a:latin typeface="Canva Sans"/>
                <a:ea typeface="Noto Serif Bold"/>
                <a:cs typeface="Noto Serif Bold"/>
              </a:rPr>
              <a:t>FAFSA Issue Alerts Page - </a:t>
            </a:r>
            <a:r>
              <a:rPr lang="en-US" sz="3000">
                <a:solidFill>
                  <a:srgbClr val="442D22"/>
                </a:solidFill>
                <a:latin typeface="Canva Sans"/>
                <a:ea typeface="Noto Serif Bold"/>
                <a:cs typeface="Noto Serif Bold"/>
                <a:hlinkClick r:id="rId8"/>
              </a:rPr>
              <a:t>https://fsapartners.ed.gov/knowledge-center/topics/fafsa-simplification-information/2024-25-fafsa-issue-alerts</a:t>
            </a:r>
            <a:endParaRPr lang="en-US" sz="3000">
              <a:solidFill>
                <a:srgbClr val="442D22"/>
              </a:solidFill>
              <a:latin typeface="Canva Sans"/>
              <a:ea typeface="Noto Serif Bold"/>
              <a:cs typeface="Noto Serif Bold"/>
            </a:endParaRPr>
          </a:p>
          <a:p>
            <a:pPr indent="0">
              <a:spcBef>
                <a:spcPts val="0"/>
              </a:spcBef>
              <a:buNone/>
            </a:pPr>
            <a:endParaRPr lang="en-US"/>
          </a:p>
        </p:txBody>
      </p:sp>
      <p:sp>
        <p:nvSpPr>
          <p:cNvPr id="9" name="TextBox 8">
            <a:extLst>
              <a:ext uri="{FF2B5EF4-FFF2-40B4-BE49-F238E27FC236}">
                <a16:creationId xmlns:a16="http://schemas.microsoft.com/office/drawing/2014/main" id="{937DB8E7-7804-6AFB-99B0-95758EFFFF4B}"/>
              </a:ext>
            </a:extLst>
          </p:cNvPr>
          <p:cNvSpPr txBox="1"/>
          <p:nvPr/>
        </p:nvSpPr>
        <p:spPr>
          <a:xfrm>
            <a:off x="481108" y="460204"/>
            <a:ext cx="17314802" cy="1254895"/>
          </a:xfrm>
          <a:prstGeom prst="rect">
            <a:avLst/>
          </a:prstGeom>
        </p:spPr>
        <p:txBody>
          <a:bodyPr wrap="square" lIns="0" tIns="0" rIns="0" bIns="0" rtlCol="0" anchor="t">
            <a:spAutoFit/>
          </a:bodyPr>
          <a:lstStyle/>
          <a:p>
            <a:pPr>
              <a:lnSpc>
                <a:spcPts val="10499"/>
              </a:lnSpc>
              <a:spcBef>
                <a:spcPct val="0"/>
              </a:spcBef>
            </a:pPr>
            <a:r>
              <a:rPr lang="en-US" sz="7400" b="1">
                <a:solidFill>
                  <a:srgbClr val="442D22"/>
                </a:solidFill>
                <a:latin typeface="Noto Serif Bold"/>
                <a:ea typeface="Noto Serif Bold"/>
                <a:cs typeface="Noto Serif Bold"/>
                <a:sym typeface="Noto Serif Bold"/>
              </a:rPr>
              <a:t>Additional Resources </a:t>
            </a:r>
            <a:endParaRPr lang="en-US" sz="7400" b="1">
              <a:solidFill>
                <a:srgbClr val="442D22"/>
              </a:solidFill>
              <a:latin typeface="Noto Serif Bold"/>
              <a:ea typeface="Noto Serif Bold"/>
              <a:cs typeface="Noto Serif Bold"/>
            </a:endParaRPr>
          </a:p>
        </p:txBody>
      </p:sp>
      <p:sp>
        <p:nvSpPr>
          <p:cNvPr id="3" name="Freeform 3">
            <a:extLst>
              <a:ext uri="{FF2B5EF4-FFF2-40B4-BE49-F238E27FC236}">
                <a16:creationId xmlns:a16="http://schemas.microsoft.com/office/drawing/2014/main" id="{49505C18-B2BA-B83D-E569-7C875689C702}"/>
              </a:ext>
            </a:extLst>
          </p:cNvPr>
          <p:cNvSpPr>
            <a:spLocks noChangeAspect="1"/>
          </p:cNvSpPr>
          <p:nvPr/>
        </p:nvSpPr>
        <p:spPr>
          <a:xfrm rot="5400000" flipH="1">
            <a:off x="17146420" y="-1051577"/>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Tree>
    <p:extLst>
      <p:ext uri="{BB962C8B-B14F-4D97-AF65-F5344CB8AC3E}">
        <p14:creationId xmlns:p14="http://schemas.microsoft.com/office/powerpoint/2010/main" val="3404429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yellow and white sign with a sunflower&#10;&#10;Description automatically generated">
            <a:extLst>
              <a:ext uri="{FF2B5EF4-FFF2-40B4-BE49-F238E27FC236}">
                <a16:creationId xmlns:a16="http://schemas.microsoft.com/office/drawing/2014/main" id="{FF7AB595-B384-5622-4505-03149FE42DFC}"/>
              </a:ext>
            </a:extLst>
          </p:cNvPr>
          <p:cNvPicPr>
            <a:picLocks noChangeAspect="1"/>
          </p:cNvPicPr>
          <p:nvPr/>
        </p:nvPicPr>
        <p:blipFill>
          <a:blip r:embed="rId3"/>
          <a:srcRect l="123" t="173" r="-1" b="4221"/>
          <a:stretch/>
        </p:blipFill>
        <p:spPr>
          <a:xfrm>
            <a:off x="2066603" y="0"/>
            <a:ext cx="14160989" cy="10248680"/>
          </a:xfrm>
          <a:prstGeom prst="rect">
            <a:avLst/>
          </a:prstGeom>
        </p:spPr>
      </p:pic>
      <p:grpSp>
        <p:nvGrpSpPr>
          <p:cNvPr id="6" name="Group 5">
            <a:extLst>
              <a:ext uri="{FF2B5EF4-FFF2-40B4-BE49-F238E27FC236}">
                <a16:creationId xmlns:a16="http://schemas.microsoft.com/office/drawing/2014/main" id="{C2ED359A-171A-F6C8-C52E-BA9CCC21DEF4}"/>
              </a:ext>
            </a:extLst>
          </p:cNvPr>
          <p:cNvGrpSpPr/>
          <p:nvPr/>
        </p:nvGrpSpPr>
        <p:grpSpPr>
          <a:xfrm>
            <a:off x="2091162" y="2856161"/>
            <a:ext cx="15246549" cy="7425389"/>
            <a:chOff x="2091162" y="2856161"/>
            <a:chExt cx="15246549" cy="7425389"/>
          </a:xfrm>
        </p:grpSpPr>
        <p:sp>
          <p:nvSpPr>
            <p:cNvPr id="3" name="Rectangle 2">
              <a:extLst>
                <a:ext uri="{FF2B5EF4-FFF2-40B4-BE49-F238E27FC236}">
                  <a16:creationId xmlns:a16="http://schemas.microsoft.com/office/drawing/2014/main" id="{B4DBA64B-8C1F-511C-815B-40CEE532546E}"/>
                </a:ext>
              </a:extLst>
            </p:cNvPr>
            <p:cNvSpPr/>
            <p:nvPr/>
          </p:nvSpPr>
          <p:spPr>
            <a:xfrm>
              <a:off x="9477807" y="2856161"/>
              <a:ext cx="7859904" cy="74040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90000"/>
                </a:lnSpc>
                <a:spcBef>
                  <a:spcPts val="1000"/>
                </a:spcBef>
              </a:pPr>
              <a:r>
                <a:rPr lang="en-US" sz="4000" b="1">
                  <a:solidFill>
                    <a:srgbClr val="442D22"/>
                  </a:solidFill>
                  <a:latin typeface="Noto Serif Bold"/>
                  <a:ea typeface="Noto Serif Bold"/>
                  <a:cs typeface="Noto Serif Bold"/>
                </a:rPr>
                <a:t>FAFSA Virtual Drop-In Help Events</a:t>
              </a:r>
              <a:br>
                <a:rPr lang="en-US" sz="4000" b="1">
                  <a:latin typeface="Noto Serif Bold"/>
                  <a:ea typeface="Noto Serif Bold"/>
                  <a:cs typeface="Noto Serif Bold"/>
                </a:rPr>
              </a:br>
              <a:br>
                <a:rPr lang="en-US" sz="4000" b="1">
                  <a:latin typeface="Noto Serif Bold"/>
                  <a:ea typeface="Noto Serif Bold"/>
                  <a:cs typeface="Noto Serif Bold"/>
                </a:rPr>
              </a:br>
              <a:r>
                <a:rPr lang="en-US" sz="3200">
                  <a:solidFill>
                    <a:srgbClr val="442D22"/>
                  </a:solidFill>
                  <a:latin typeface="Canva sans"/>
                  <a:ea typeface="Noto Serif Bold"/>
                  <a:cs typeface="Noto Serif Bold"/>
                </a:rPr>
                <a:t>Date: January 22, 2026 </a:t>
              </a:r>
              <a:endParaRPr lang="en-US" sz="3200">
                <a:ea typeface="Calibri"/>
                <a:cs typeface="Calibri"/>
              </a:endParaRPr>
            </a:p>
            <a:p>
              <a:pPr marL="228600" indent="-228600" algn="ctr">
                <a:lnSpc>
                  <a:spcPct val="90000"/>
                </a:lnSpc>
                <a:spcBef>
                  <a:spcPts val="1000"/>
                </a:spcBef>
              </a:pPr>
              <a:r>
                <a:rPr lang="en-US" sz="3200">
                  <a:solidFill>
                    <a:srgbClr val="442D22"/>
                  </a:solidFill>
                  <a:latin typeface="Canva sans"/>
                  <a:ea typeface="Noto Serif Bold"/>
                  <a:cs typeface="Noto Serif Bold"/>
                </a:rPr>
                <a:t>Time: 5-7:30 PM</a:t>
              </a:r>
              <a:r>
                <a:rPr lang="en-US" sz="3200" b="1">
                  <a:solidFill>
                    <a:srgbClr val="442D22"/>
                  </a:solidFill>
                  <a:latin typeface="Canva sans"/>
                  <a:ea typeface="Noto Serif Bold"/>
                  <a:cs typeface="Noto Serif Bold"/>
                </a:rPr>
                <a:t> </a:t>
              </a:r>
            </a:p>
            <a:p>
              <a:pPr marL="228600" indent="-228600">
                <a:lnSpc>
                  <a:spcPct val="90000"/>
                </a:lnSpc>
                <a:spcBef>
                  <a:spcPts val="1000"/>
                </a:spcBef>
              </a:pPr>
              <a:endParaRPr lang="en-US" sz="2000">
                <a:solidFill>
                  <a:srgbClr val="000000"/>
                </a:solidFill>
                <a:latin typeface="Aptos"/>
                <a:ea typeface="Noto Serif Bold"/>
                <a:cs typeface="Noto Serif Bold"/>
              </a:endParaRPr>
            </a:p>
            <a:p>
              <a:pPr marL="228600" indent="-228600">
                <a:lnSpc>
                  <a:spcPct val="90000"/>
                </a:lnSpc>
                <a:spcBef>
                  <a:spcPts val="1000"/>
                </a:spcBef>
              </a:pPr>
              <a:endParaRPr lang="en-US" sz="2000">
                <a:solidFill>
                  <a:srgbClr val="000000"/>
                </a:solidFill>
                <a:latin typeface="Aptos"/>
                <a:ea typeface="Noto Serif Bold"/>
                <a:cs typeface="Noto Serif Bold"/>
              </a:endParaRPr>
            </a:p>
            <a:p>
              <a:pPr algn="ctr">
                <a:lnSpc>
                  <a:spcPct val="90000"/>
                </a:lnSpc>
                <a:spcBef>
                  <a:spcPts val="1000"/>
                </a:spcBef>
              </a:pPr>
              <a:r>
                <a:rPr lang="en-US" sz="3200">
                  <a:solidFill>
                    <a:srgbClr val="442D22"/>
                  </a:solidFill>
                  <a:latin typeface="Canva sans"/>
                  <a:ea typeface="Noto Serif Bold"/>
                  <a:cs typeface="Noto Serif Bold"/>
                </a:rPr>
                <a:t>Date: February 19, 2026 </a:t>
              </a:r>
            </a:p>
            <a:p>
              <a:pPr marL="228600" indent="-228600" algn="ctr">
                <a:lnSpc>
                  <a:spcPct val="90000"/>
                </a:lnSpc>
                <a:spcBef>
                  <a:spcPts val="1000"/>
                </a:spcBef>
              </a:pPr>
              <a:r>
                <a:rPr lang="en-US" sz="3200">
                  <a:solidFill>
                    <a:srgbClr val="442D22"/>
                  </a:solidFill>
                  <a:latin typeface="Canva sans"/>
                  <a:ea typeface="Noto Serif Bold"/>
                  <a:cs typeface="Noto Serif Bold"/>
                </a:rPr>
                <a:t>Time: 5-7:30 PM</a:t>
              </a:r>
            </a:p>
            <a:p>
              <a:pPr algn="ctr"/>
              <a:endParaRPr lang="en-US">
                <a:ea typeface="Calibri"/>
                <a:cs typeface="Calibri"/>
              </a:endParaRPr>
            </a:p>
          </p:txBody>
        </p:sp>
        <p:sp>
          <p:nvSpPr>
            <p:cNvPr id="5" name="Rectangle 4">
              <a:extLst>
                <a:ext uri="{FF2B5EF4-FFF2-40B4-BE49-F238E27FC236}">
                  <a16:creationId xmlns:a16="http://schemas.microsoft.com/office/drawing/2014/main" id="{DFF2037B-3ED9-CABE-1ABB-FAD1BA347CE7}"/>
                </a:ext>
              </a:extLst>
            </p:cNvPr>
            <p:cNvSpPr/>
            <p:nvPr/>
          </p:nvSpPr>
          <p:spPr>
            <a:xfrm>
              <a:off x="2091162" y="8684134"/>
              <a:ext cx="7377157" cy="15974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CBF2AAD6-B48D-5EDB-05A2-BE4F0ECD6A92}"/>
              </a:ext>
            </a:extLst>
          </p:cNvPr>
          <p:cNvSpPr/>
          <p:nvPr/>
        </p:nvSpPr>
        <p:spPr>
          <a:xfrm>
            <a:off x="8334375" y="8921749"/>
            <a:ext cx="3460750" cy="1254125"/>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689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10708" y="653042"/>
            <a:ext cx="8666584" cy="8980916"/>
          </a:xfrm>
          <a:custGeom>
            <a:avLst/>
            <a:gdLst/>
            <a:ahLst/>
            <a:cxnLst/>
            <a:rect l="l" t="t" r="r" b="b"/>
            <a:pathLst>
              <a:path w="8666584" h="8980916">
                <a:moveTo>
                  <a:pt x="0" y="0"/>
                </a:moveTo>
                <a:lnTo>
                  <a:pt x="8666584" y="0"/>
                </a:lnTo>
                <a:lnTo>
                  <a:pt x="8666584" y="8980916"/>
                </a:lnTo>
                <a:lnTo>
                  <a:pt x="0" y="89809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7333" y="4505323"/>
            <a:ext cx="18302666" cy="1260858"/>
          </a:xfrm>
          <a:prstGeom prst="rect">
            <a:avLst/>
          </a:prstGeom>
        </p:spPr>
        <p:txBody>
          <a:bodyPr wrap="square" lIns="0" tIns="0" rIns="0" bIns="0" rtlCol="0" anchor="t">
            <a:spAutoFit/>
          </a:bodyPr>
          <a:lstStyle/>
          <a:p>
            <a:pPr algn="ctr">
              <a:lnSpc>
                <a:spcPts val="10499"/>
              </a:lnSpc>
              <a:spcBef>
                <a:spcPct val="0"/>
              </a:spcBef>
            </a:pPr>
            <a:r>
              <a:rPr lang="en-US" sz="7450" b="1">
                <a:solidFill>
                  <a:srgbClr val="442D22"/>
                </a:solidFill>
                <a:latin typeface="Noto Serif Bold"/>
                <a:ea typeface="Noto Serif Bold"/>
                <a:cs typeface="Noto Serif Bold"/>
                <a:sym typeface="Noto Serif Bold"/>
              </a:rPr>
              <a:t>STUDENTAID.GOV ACCOUNTS</a:t>
            </a:r>
            <a:endParaRPr lang="en-US"/>
          </a:p>
        </p:txBody>
      </p:sp>
    </p:spTree>
    <p:extLst>
      <p:ext uri="{BB962C8B-B14F-4D97-AF65-F5344CB8AC3E}">
        <p14:creationId xmlns:p14="http://schemas.microsoft.com/office/powerpoint/2010/main" val="265269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2"/>
            <a:stretch>
              <a:fillRect/>
            </a:stretch>
          </a:blipFill>
        </p:spPr>
        <p:txBody>
          <a:bodyPr/>
          <a:lstStyle/>
          <a:p>
            <a:endParaRPr lang="en-US"/>
          </a:p>
        </p:txBody>
      </p:sp>
      <p:sp>
        <p:nvSpPr>
          <p:cNvPr id="3" name="Freeform 3"/>
          <p:cNvSpPr/>
          <p:nvPr/>
        </p:nvSpPr>
        <p:spPr>
          <a:xfrm rot="-4955619">
            <a:off x="16195350" y="-1799688"/>
            <a:ext cx="3915020" cy="7317794"/>
          </a:xfrm>
          <a:custGeom>
            <a:avLst/>
            <a:gdLst/>
            <a:ahLst/>
            <a:cxnLst/>
            <a:rect l="l" t="t" r="r" b="b"/>
            <a:pathLst>
              <a:path w="3915020" h="7317794">
                <a:moveTo>
                  <a:pt x="0" y="0"/>
                </a:moveTo>
                <a:lnTo>
                  <a:pt x="3915020" y="0"/>
                </a:lnTo>
                <a:lnTo>
                  <a:pt x="3915020" y="7317794"/>
                </a:lnTo>
                <a:lnTo>
                  <a:pt x="0" y="73177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1178602" y="4502202"/>
            <a:ext cx="15944035" cy="1346522"/>
          </a:xfrm>
          <a:prstGeom prst="rect">
            <a:avLst/>
          </a:prstGeom>
        </p:spPr>
        <p:txBody>
          <a:bodyPr wrap="square" lIns="0" tIns="0" rIns="0" bIns="0" rtlCol="0" anchor="t">
            <a:spAutoFit/>
          </a:bodyPr>
          <a:lstStyle/>
          <a:p>
            <a:pPr algn="ctr">
              <a:lnSpc>
                <a:spcPts val="10499"/>
              </a:lnSpc>
              <a:spcBef>
                <a:spcPct val="0"/>
              </a:spcBef>
            </a:pPr>
            <a:r>
              <a:rPr lang="en-US" sz="8800" b="1">
                <a:solidFill>
                  <a:srgbClr val="442D22"/>
                </a:solidFill>
                <a:latin typeface="Noto Serif Bold"/>
                <a:ea typeface="Noto Serif Bold"/>
                <a:cs typeface="Noto Serif Bold"/>
                <a:sym typeface="Noto Serif Bold"/>
              </a:rPr>
              <a:t>Questions</a:t>
            </a:r>
            <a:endParaRPr lang="en-US" sz="8800">
              <a:cs typeface="Calibri"/>
            </a:endParaRPr>
          </a:p>
        </p:txBody>
      </p:sp>
      <p:sp>
        <p:nvSpPr>
          <p:cNvPr id="5" name="Freeform 5"/>
          <p:cNvSpPr/>
          <p:nvPr/>
        </p:nvSpPr>
        <p:spPr>
          <a:xfrm rot="-4955619" flipH="1" flipV="1">
            <a:off x="-1601072" y="5436297"/>
            <a:ext cx="3675433" cy="6869968"/>
          </a:xfrm>
          <a:custGeom>
            <a:avLst/>
            <a:gdLst/>
            <a:ahLst/>
            <a:cxnLst/>
            <a:rect l="l" t="t" r="r" b="b"/>
            <a:pathLst>
              <a:path w="3675433" h="6869968">
                <a:moveTo>
                  <a:pt x="3675433" y="6869968"/>
                </a:moveTo>
                <a:lnTo>
                  <a:pt x="0" y="6869968"/>
                </a:lnTo>
                <a:lnTo>
                  <a:pt x="0" y="0"/>
                </a:lnTo>
                <a:lnTo>
                  <a:pt x="3675433" y="0"/>
                </a:lnTo>
                <a:lnTo>
                  <a:pt x="3675433" y="6869968"/>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15990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0" y="4583960"/>
            <a:ext cx="18288000" cy="2813078"/>
          </a:xfrm>
          <a:prstGeom prst="rect">
            <a:avLst/>
          </a:prstGeom>
        </p:spPr>
        <p:txBody>
          <a:bodyPr wrap="square" lIns="0" tIns="0" rIns="0" bIns="0" rtlCol="0" anchor="t">
            <a:spAutoFit/>
          </a:bodyPr>
          <a:lstStyle/>
          <a:p>
            <a:pPr algn="ctr">
              <a:lnSpc>
                <a:spcPts val="20035"/>
              </a:lnSpc>
            </a:pPr>
            <a:r>
              <a:rPr lang="en-US" sz="23296" spc="-535">
                <a:solidFill>
                  <a:srgbClr val="FFCE05"/>
                </a:solidFill>
                <a:latin typeface="Trend Slab Four"/>
                <a:ea typeface="Trend Slab Four"/>
                <a:cs typeface="Trend Slab Four"/>
                <a:sym typeface="Trend Slab Four"/>
              </a:rPr>
              <a:t>you</a:t>
            </a:r>
          </a:p>
        </p:txBody>
      </p:sp>
      <p:sp>
        <p:nvSpPr>
          <p:cNvPr id="5" name="Freeform 5"/>
          <p:cNvSpPr/>
          <p:nvPr/>
        </p:nvSpPr>
        <p:spPr>
          <a:xfrm>
            <a:off x="14694462" y="1708583"/>
            <a:ext cx="3675433" cy="6869968"/>
          </a:xfrm>
          <a:custGeom>
            <a:avLst/>
            <a:gdLst/>
            <a:ahLst/>
            <a:cxnLst/>
            <a:rect l="l" t="t" r="r" b="b"/>
            <a:pathLst>
              <a:path w="3675433" h="6869968">
                <a:moveTo>
                  <a:pt x="0" y="0"/>
                </a:moveTo>
                <a:lnTo>
                  <a:pt x="3675433" y="0"/>
                </a:lnTo>
                <a:lnTo>
                  <a:pt x="3675433" y="6869968"/>
                </a:lnTo>
                <a:lnTo>
                  <a:pt x="0" y="68699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flipH="1">
            <a:off x="-75447" y="1708583"/>
            <a:ext cx="3675433" cy="6869968"/>
          </a:xfrm>
          <a:custGeom>
            <a:avLst/>
            <a:gdLst/>
            <a:ahLst/>
            <a:cxnLst/>
            <a:rect l="l" t="t" r="r" b="b"/>
            <a:pathLst>
              <a:path w="3675433" h="6869968">
                <a:moveTo>
                  <a:pt x="3675433" y="0"/>
                </a:moveTo>
                <a:lnTo>
                  <a:pt x="0" y="0"/>
                </a:lnTo>
                <a:lnTo>
                  <a:pt x="0" y="6869968"/>
                </a:lnTo>
                <a:lnTo>
                  <a:pt x="3675433" y="6869968"/>
                </a:lnTo>
                <a:lnTo>
                  <a:pt x="36754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7">
            <a:extLst>
              <a:ext uri="{FF2B5EF4-FFF2-40B4-BE49-F238E27FC236}">
                <a16:creationId xmlns:a16="http://schemas.microsoft.com/office/drawing/2014/main" id="{D28703CB-4B51-4683-5579-8F0535C9FB9C}"/>
              </a:ext>
            </a:extLst>
          </p:cNvPr>
          <p:cNvSpPr txBox="1"/>
          <p:nvPr/>
        </p:nvSpPr>
        <p:spPr>
          <a:xfrm>
            <a:off x="498967" y="2567610"/>
            <a:ext cx="17314802" cy="1254895"/>
          </a:xfrm>
          <a:prstGeom prst="rect">
            <a:avLst/>
          </a:prstGeom>
        </p:spPr>
        <p:txBody>
          <a:bodyPr wrap="square" lIns="0" tIns="0" rIns="0" bIns="0" rtlCol="0" anchor="t">
            <a:spAutoFit/>
          </a:bodyPr>
          <a:lstStyle/>
          <a:p>
            <a:pPr algn="ctr">
              <a:lnSpc>
                <a:spcPts val="10499"/>
              </a:lnSpc>
              <a:spcBef>
                <a:spcPct val="0"/>
              </a:spcBef>
            </a:pPr>
            <a:r>
              <a:rPr lang="en-US" sz="7400" b="1">
                <a:solidFill>
                  <a:srgbClr val="442D22"/>
                </a:solidFill>
                <a:latin typeface="Noto Serif Bold"/>
                <a:ea typeface="Noto Serif Bold"/>
                <a:cs typeface="Noto Serif Bold"/>
                <a:sym typeface="Noto Serif Bold"/>
              </a:rPr>
              <a:t>Thank</a:t>
            </a:r>
            <a:endParaRPr lang="en-US" sz="7400" b="1">
              <a:solidFill>
                <a:srgbClr val="442D22"/>
              </a:solidFill>
              <a:latin typeface="Noto Serif Bold"/>
              <a:ea typeface="Noto Serif Bold"/>
              <a:cs typeface="Noto Serif Bold"/>
            </a:endParaRPr>
          </a:p>
        </p:txBody>
      </p:sp>
      <p:sp>
        <p:nvSpPr>
          <p:cNvPr id="2" name="Freeform 2">
            <a:extLst>
              <a:ext uri="{FF2B5EF4-FFF2-40B4-BE49-F238E27FC236}">
                <a16:creationId xmlns:a16="http://schemas.microsoft.com/office/drawing/2014/main" id="{5226FAD6-EE6E-EBA3-01AB-86DFE61FCD51}"/>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213157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66525" y="2125176"/>
            <a:ext cx="17157394" cy="5278368"/>
          </a:xfrm>
          <a:prstGeom prst="rect">
            <a:avLst/>
          </a:prstGeom>
        </p:spPr>
        <p:txBody>
          <a:bodyPr wrap="square" lIns="0" tIns="0" rIns="0" bIns="0" rtlCol="0" anchor="t">
            <a:spAutoFit/>
          </a:bodyPr>
          <a:lstStyle/>
          <a:p>
            <a:pPr marL="285750" indent="-285750">
              <a:spcAft>
                <a:spcPts val="1100"/>
              </a:spcAft>
              <a:buFont typeface="Wingdings"/>
              <a:buChar char="ü"/>
            </a:pPr>
            <a:r>
              <a:rPr lang="en-US" sz="3600">
                <a:solidFill>
                  <a:srgbClr val="442D22"/>
                </a:solidFill>
                <a:ea typeface="+mn-lt"/>
                <a:cs typeface="+mn-lt"/>
              </a:rPr>
              <a:t>Each person creates their own account. </a:t>
            </a:r>
            <a:endParaRPr lang="en-US" sz="3600">
              <a:solidFill>
                <a:srgbClr val="442D22"/>
              </a:solidFill>
              <a:ea typeface="Calibri"/>
              <a:cs typeface="Calibri"/>
            </a:endParaRPr>
          </a:p>
          <a:p>
            <a:pPr marL="285750" indent="-285750">
              <a:spcAft>
                <a:spcPts val="1100"/>
              </a:spcAft>
              <a:buFont typeface="Wingdings"/>
              <a:buChar char="ü"/>
            </a:pPr>
            <a:r>
              <a:rPr lang="en-US" sz="3600">
                <a:solidFill>
                  <a:srgbClr val="442D22"/>
                </a:solidFill>
                <a:ea typeface="+mn-lt"/>
                <a:cs typeface="+mn-lt"/>
              </a:rPr>
              <a:t>Type your name exactly as it appears on your Social Security Card</a:t>
            </a:r>
            <a:endParaRPr lang="en-US" sz="3600">
              <a:solidFill>
                <a:srgbClr val="442D22"/>
              </a:solidFill>
              <a:ea typeface="Calibri"/>
              <a:cs typeface="Calibri"/>
            </a:endParaRPr>
          </a:p>
          <a:p>
            <a:pPr marL="285750" indent="-285750">
              <a:spcAft>
                <a:spcPts val="1100"/>
              </a:spcAft>
              <a:buFont typeface="Wingdings"/>
              <a:buChar char="ü"/>
            </a:pPr>
            <a:r>
              <a:rPr lang="en-US" sz="3600">
                <a:solidFill>
                  <a:srgbClr val="442D22"/>
                </a:solidFill>
                <a:ea typeface="+mn-lt"/>
                <a:cs typeface="+mn-lt"/>
              </a:rPr>
              <a:t>Link your email address (required) and phone number (optional). </a:t>
            </a:r>
            <a:endParaRPr lang="en-US" sz="3600">
              <a:solidFill>
                <a:srgbClr val="442D22"/>
              </a:solidFill>
              <a:ea typeface="Calibri"/>
              <a:cs typeface="Calibri"/>
            </a:endParaRPr>
          </a:p>
          <a:p>
            <a:pPr marL="285750" indent="-285750">
              <a:spcAft>
                <a:spcPts val="1100"/>
              </a:spcAft>
              <a:buFont typeface="Wingdings"/>
              <a:buChar char="ü"/>
            </a:pPr>
            <a:r>
              <a:rPr lang="en-US" sz="3600">
                <a:solidFill>
                  <a:srgbClr val="442D22"/>
                </a:solidFill>
                <a:ea typeface="+mn-lt"/>
                <a:cs typeface="+mn-lt"/>
              </a:rPr>
              <a:t>Use an email address/phone number you will have access to after graduation. </a:t>
            </a:r>
            <a:endParaRPr lang="en-US" sz="3600">
              <a:solidFill>
                <a:srgbClr val="442D22"/>
              </a:solidFill>
              <a:ea typeface="Calibri"/>
              <a:cs typeface="Calibri"/>
            </a:endParaRPr>
          </a:p>
          <a:p>
            <a:pPr marL="285750" indent="-285750">
              <a:spcAft>
                <a:spcPts val="1100"/>
              </a:spcAft>
              <a:buFont typeface="Wingdings"/>
              <a:buChar char="ü"/>
            </a:pPr>
            <a:r>
              <a:rPr lang="en-US" sz="3600">
                <a:solidFill>
                  <a:srgbClr val="442D22"/>
                </a:solidFill>
                <a:ea typeface="+mn-lt"/>
                <a:cs typeface="+mn-lt"/>
              </a:rPr>
              <a:t>Each account must have a unique email address/phone number. </a:t>
            </a:r>
            <a:endParaRPr lang="en-US" sz="3600">
              <a:solidFill>
                <a:srgbClr val="442D22"/>
              </a:solidFill>
              <a:ea typeface="Calibri"/>
              <a:cs typeface="Calibri"/>
            </a:endParaRPr>
          </a:p>
          <a:p>
            <a:pPr marL="285750" indent="-285750">
              <a:spcAft>
                <a:spcPts val="1100"/>
              </a:spcAft>
              <a:buFont typeface="Wingdings"/>
              <a:buChar char="ü"/>
            </a:pPr>
            <a:r>
              <a:rPr lang="en-US" sz="3600">
                <a:solidFill>
                  <a:srgbClr val="442D22"/>
                </a:solidFill>
                <a:ea typeface="+mn-lt"/>
                <a:cs typeface="+mn-lt"/>
              </a:rPr>
              <a:t>Will need to verify each through the set-up process </a:t>
            </a:r>
            <a:endParaRPr lang="en-US" sz="3600">
              <a:solidFill>
                <a:srgbClr val="442D22"/>
              </a:solidFill>
              <a:ea typeface="Calibri"/>
              <a:cs typeface="Calibri"/>
            </a:endParaRPr>
          </a:p>
          <a:p>
            <a:pPr marL="285750" indent="-285750">
              <a:spcAft>
                <a:spcPts val="1100"/>
              </a:spcAft>
              <a:buFont typeface="Wingdings"/>
              <a:buChar char="ü"/>
            </a:pPr>
            <a:r>
              <a:rPr lang="en-US" sz="3600">
                <a:solidFill>
                  <a:srgbClr val="442D22"/>
                </a:solidFill>
                <a:ea typeface="+mn-lt"/>
                <a:cs typeface="+mn-lt"/>
              </a:rPr>
              <a:t>Remember your Username and Password, and challenge questions, you will need them each year.</a:t>
            </a:r>
            <a:endParaRPr lang="en-US" sz="3600">
              <a:ea typeface="Calibri"/>
              <a:cs typeface="Calibri"/>
            </a:endParaRPr>
          </a:p>
        </p:txBody>
      </p:sp>
      <p:sp>
        <p:nvSpPr>
          <p:cNvPr id="9" name="TextBox 4">
            <a:extLst>
              <a:ext uri="{FF2B5EF4-FFF2-40B4-BE49-F238E27FC236}">
                <a16:creationId xmlns:a16="http://schemas.microsoft.com/office/drawing/2014/main" id="{FF85E1BF-BC63-DC8F-2286-578CA34F131F}"/>
              </a:ext>
            </a:extLst>
          </p:cNvPr>
          <p:cNvSpPr txBox="1"/>
          <p:nvPr/>
        </p:nvSpPr>
        <p:spPr>
          <a:xfrm>
            <a:off x="481108" y="491095"/>
            <a:ext cx="17807989" cy="1259191"/>
          </a:xfrm>
          <a:prstGeom prst="rect">
            <a:avLst/>
          </a:prstGeom>
        </p:spPr>
        <p:txBody>
          <a:bodyPr wrap="square" lIns="0" tIns="0" rIns="0" bIns="0" rtlCol="0" anchor="t">
            <a:spAutoFit/>
          </a:bodyPr>
          <a:lstStyle/>
          <a:p>
            <a:pPr algn="ctr">
              <a:lnSpc>
                <a:spcPts val="10499"/>
              </a:lnSpc>
              <a:spcBef>
                <a:spcPct val="0"/>
              </a:spcBef>
            </a:pPr>
            <a:r>
              <a:rPr lang="en-US" sz="7400" b="1">
                <a:solidFill>
                  <a:srgbClr val="442D22"/>
                </a:solidFill>
                <a:latin typeface="Noto Serif Bold"/>
                <a:ea typeface="Noto Serif Bold"/>
                <a:cs typeface="Noto Serif Bold"/>
                <a:sym typeface="Noto Serif Bold"/>
              </a:rPr>
              <a:t>Account Creation</a:t>
            </a:r>
            <a:endParaRPr lang="en-US">
              <a:cs typeface="Calibri"/>
            </a:endParaRPr>
          </a:p>
        </p:txBody>
      </p:sp>
      <p:sp>
        <p:nvSpPr>
          <p:cNvPr id="6" name="Freeform 3">
            <a:extLst>
              <a:ext uri="{FF2B5EF4-FFF2-40B4-BE49-F238E27FC236}">
                <a16:creationId xmlns:a16="http://schemas.microsoft.com/office/drawing/2014/main" id="{44039C67-F2DE-9CD5-D7B1-606041618525}"/>
              </a:ext>
            </a:extLst>
          </p:cNvPr>
          <p:cNvSpPr/>
          <p:nvPr/>
        </p:nvSpPr>
        <p:spPr>
          <a:xfrm rot="5400000">
            <a:off x="7538183" y="5370083"/>
            <a:ext cx="3915020" cy="7317794"/>
          </a:xfrm>
          <a:custGeom>
            <a:avLst/>
            <a:gdLst/>
            <a:ahLst/>
            <a:cxnLst/>
            <a:rect l="l" t="t" r="r" b="b"/>
            <a:pathLst>
              <a:path w="3915020" h="7317794">
                <a:moveTo>
                  <a:pt x="0" y="0"/>
                </a:moveTo>
                <a:lnTo>
                  <a:pt x="3915020" y="0"/>
                </a:lnTo>
                <a:lnTo>
                  <a:pt x="3915020" y="7317794"/>
                </a:lnTo>
                <a:lnTo>
                  <a:pt x="0" y="73177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 name="Freeform 2">
            <a:extLst>
              <a:ext uri="{FF2B5EF4-FFF2-40B4-BE49-F238E27FC236}">
                <a16:creationId xmlns:a16="http://schemas.microsoft.com/office/drawing/2014/main" id="{D1B4D8F2-07AE-E338-C90D-EBB64DA616EF}"/>
              </a:ext>
            </a:extLst>
          </p:cNvPr>
          <p:cNvSpPr/>
          <p:nvPr/>
        </p:nvSpPr>
        <p:spPr>
          <a:xfrm>
            <a:off x="14272156" y="8634728"/>
            <a:ext cx="3416832" cy="1247144"/>
          </a:xfrm>
          <a:custGeom>
            <a:avLst/>
            <a:gdLst/>
            <a:ahLst/>
            <a:cxnLst/>
            <a:rect l="l" t="t" r="r" b="b"/>
            <a:pathLst>
              <a:path w="3416832" h="1247144">
                <a:moveTo>
                  <a:pt x="0" y="0"/>
                </a:moveTo>
                <a:lnTo>
                  <a:pt x="3416832" y="0"/>
                </a:lnTo>
                <a:lnTo>
                  <a:pt x="3416832" y="1247144"/>
                </a:lnTo>
                <a:lnTo>
                  <a:pt x="0" y="1247144"/>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133012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02C5719-28D2-4EED-ACE9-C43A40F38BE7}"/>
              </a:ext>
            </a:extLst>
          </p:cNvPr>
          <p:cNvSpPr>
            <a:spLocks noGrp="1"/>
          </p:cNvSpPr>
          <p:nvPr>
            <p:ph type="body" sz="quarter" idx="3"/>
          </p:nvPr>
        </p:nvSpPr>
        <p:spPr>
          <a:xfrm>
            <a:off x="242033" y="2612186"/>
            <a:ext cx="9173397" cy="6004652"/>
          </a:xfrm>
        </p:spPr>
        <p:txBody>
          <a:bodyPr vert="horz" lIns="91440" tIns="45720" rIns="91440" bIns="45720" rtlCol="0" anchor="t">
            <a:noAutofit/>
          </a:bodyPr>
          <a:lst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a:lstStyle>
          <a:p>
            <a:pPr algn="ctr"/>
            <a:r>
              <a:rPr lang="en-US" sz="3200" b="0">
                <a:latin typeface="Canva Sans"/>
                <a:ea typeface="Noto Serif Bold"/>
                <a:cs typeface="Noto Serif Bold"/>
                <a:hlinkClick r:id="rId3"/>
              </a:rPr>
              <a:t>https://studentaid.gov/fsa-id/create-account/launch</a:t>
            </a:r>
            <a:endParaRPr lang="en-US" sz="3200" b="0">
              <a:latin typeface="Canva Sans"/>
              <a:cs typeface="Calibri"/>
            </a:endParaRPr>
          </a:p>
          <a:p>
            <a:pPr marL="514350" indent="-514350">
              <a:buFont typeface="Arial" panose="020B0604020202020204" pitchFamily="34" charset="0"/>
              <a:buChar char="•"/>
            </a:pPr>
            <a:r>
              <a:rPr lang="en-US" sz="3200" b="0">
                <a:solidFill>
                  <a:srgbClr val="442D22"/>
                </a:solidFill>
                <a:latin typeface="Canva Sans"/>
                <a:ea typeface="Calibri"/>
                <a:cs typeface="Calibri"/>
              </a:rPr>
              <a:t>Account will require a verifiable email address</a:t>
            </a:r>
          </a:p>
          <a:p>
            <a:pPr marL="514350" indent="-514350">
              <a:buFont typeface="Arial" panose="020B0604020202020204" pitchFamily="34" charset="0"/>
              <a:buChar char="•"/>
            </a:pPr>
            <a:r>
              <a:rPr lang="en-US" sz="3200" b="0">
                <a:solidFill>
                  <a:srgbClr val="442D22"/>
                </a:solidFill>
                <a:latin typeface="Canva Sans"/>
                <a:ea typeface="Calibri"/>
                <a:cs typeface="Calibri"/>
              </a:rPr>
              <a:t>Account must be created AND verified through Social Security Administration before the FAFSA can be completed</a:t>
            </a:r>
          </a:p>
          <a:p>
            <a:endParaRPr lang="en-US" sz="2700">
              <a:latin typeface="Calibri"/>
              <a:ea typeface="Calibri"/>
              <a:cs typeface="Calibri"/>
            </a:endParaRPr>
          </a:p>
        </p:txBody>
      </p:sp>
      <p:pic>
        <p:nvPicPr>
          <p:cNvPr id="15" name="Google Shape;857;p9" descr="Screenshot of StudentAid.gov account creation process. The form asks for first name, middle initial, last name, date of birth, and social security number.">
            <a:extLst>
              <a:ext uri="{FF2B5EF4-FFF2-40B4-BE49-F238E27FC236}">
                <a16:creationId xmlns:a16="http://schemas.microsoft.com/office/drawing/2014/main" id="{657A1463-7C95-28E8-8FA0-328F118C930A}"/>
              </a:ext>
            </a:extLst>
          </p:cNvPr>
          <p:cNvPicPr preferRelativeResize="0"/>
          <p:nvPr/>
        </p:nvPicPr>
        <p:blipFill rotWithShape="1">
          <a:blip r:embed="rId4">
            <a:alphaModFix/>
          </a:blip>
          <a:srcRect l="5357" t="12274" r="31494" b="201"/>
          <a:stretch/>
        </p:blipFill>
        <p:spPr>
          <a:xfrm>
            <a:off x="9765447" y="2285357"/>
            <a:ext cx="8227055" cy="7664364"/>
          </a:xfrm>
          <a:prstGeom prst="rect">
            <a:avLst/>
          </a:prstGeom>
          <a:noFill/>
          <a:ln>
            <a:solidFill>
              <a:schemeClr val="tx1"/>
            </a:solidFill>
          </a:ln>
        </p:spPr>
      </p:pic>
      <p:sp>
        <p:nvSpPr>
          <p:cNvPr id="7" name="TextBox 6">
            <a:extLst>
              <a:ext uri="{FF2B5EF4-FFF2-40B4-BE49-F238E27FC236}">
                <a16:creationId xmlns:a16="http://schemas.microsoft.com/office/drawing/2014/main" id="{5A4CAF2E-CE60-E44D-63A2-A5E5878AE667}"/>
              </a:ext>
            </a:extLst>
          </p:cNvPr>
          <p:cNvSpPr txBox="1"/>
          <p:nvPr/>
        </p:nvSpPr>
        <p:spPr>
          <a:xfrm>
            <a:off x="481108" y="491095"/>
            <a:ext cx="17807989" cy="125919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0499"/>
              </a:lnSpc>
              <a:spcBef>
                <a:spcPct val="0"/>
              </a:spcBef>
            </a:pPr>
            <a:r>
              <a:rPr lang="en-US" sz="7400" b="1">
                <a:solidFill>
                  <a:srgbClr val="442D22"/>
                </a:solidFill>
                <a:latin typeface="Noto Serif Bold"/>
                <a:ea typeface="Noto Serif Bold"/>
                <a:cs typeface="Noto Serif Bold"/>
                <a:sym typeface="Noto Serif Bold"/>
              </a:rPr>
              <a:t>Account Creation Cont.</a:t>
            </a:r>
            <a:endParaRPr lang="en-US"/>
          </a:p>
        </p:txBody>
      </p:sp>
      <p:sp>
        <p:nvSpPr>
          <p:cNvPr id="3" name="Freeform 3">
            <a:extLst>
              <a:ext uri="{FF2B5EF4-FFF2-40B4-BE49-F238E27FC236}">
                <a16:creationId xmlns:a16="http://schemas.microsoft.com/office/drawing/2014/main" id="{1C6AB690-2BD5-48E8-04D1-3979B7C2B811}"/>
              </a:ext>
            </a:extLst>
          </p:cNvPr>
          <p:cNvSpPr>
            <a:spLocks noChangeAspect="1"/>
          </p:cNvSpPr>
          <p:nvPr/>
        </p:nvSpPr>
        <p:spPr>
          <a:xfrm rot="5400000" flipH="1">
            <a:off x="17155221" y="-1058128"/>
            <a:ext cx="2283161" cy="4278456"/>
          </a:xfrm>
          <a:custGeom>
            <a:avLst/>
            <a:gdLst/>
            <a:ahLst/>
            <a:cxnLst/>
            <a:rect l="l" t="t" r="r" b="b"/>
            <a:pathLst>
              <a:path w="4569161" h="8540489">
                <a:moveTo>
                  <a:pt x="4569161" y="0"/>
                </a:moveTo>
                <a:lnTo>
                  <a:pt x="0" y="0"/>
                </a:lnTo>
                <a:lnTo>
                  <a:pt x="0" y="8540489"/>
                </a:lnTo>
                <a:lnTo>
                  <a:pt x="4569161" y="8540489"/>
                </a:lnTo>
                <a:lnTo>
                  <a:pt x="456916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77846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277d472-c07a-40ce-b121-3e9e34949c7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B1E44A5D7A7EE4C8860F25168F8FC36" ma:contentTypeVersion="14" ma:contentTypeDescription="Create a new document." ma:contentTypeScope="" ma:versionID="2174cbf82f7f86dba17a010fcee70e46">
  <xsd:schema xmlns:xsd="http://www.w3.org/2001/XMLSchema" xmlns:xs="http://www.w3.org/2001/XMLSchema" xmlns:p="http://schemas.microsoft.com/office/2006/metadata/properties" xmlns:ns3="8277d472-c07a-40ce-b121-3e9e34949c73" xmlns:ns4="cc2ba826-c705-410a-ab58-66a2a7feba60" targetNamespace="http://schemas.microsoft.com/office/2006/metadata/properties" ma:root="true" ma:fieldsID="fc8f3c0e997b09f3d0400da2beadf2bc" ns3:_="" ns4:_="">
    <xsd:import namespace="8277d472-c07a-40ce-b121-3e9e34949c73"/>
    <xsd:import namespace="cc2ba826-c705-410a-ab58-66a2a7feba60"/>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MediaServiceSystemTag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7d472-c07a-40ce-b121-3e9e34949c73"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2ba826-c705-410a-ab58-66a2a7feba60"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0AE048-0D65-47BF-89C5-98DE33C0E811}">
  <ds:schemaRefs>
    <ds:schemaRef ds:uri="8277d472-c07a-40ce-b121-3e9e34949c73"/>
    <ds:schemaRef ds:uri="cc2ba826-c705-410a-ab58-66a2a7feba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BE4FB5F-4967-4682-89AD-CBBCAF164275}">
  <ds:schemaRefs>
    <ds:schemaRef ds:uri="8277d472-c07a-40ce-b121-3e9e34949c73"/>
    <ds:schemaRef ds:uri="cc2ba826-c705-410a-ab58-66a2a7feba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1C1DB6-E23B-4D74-BC93-06026FA9D7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71</Slides>
  <Notes>55</Notes>
  <HiddenSlides>0</HiddenSlide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Parent Accepts Invitation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KASFAA 2024 Presentation Slides</dc:title>
  <dc:creator>Nicholson, Leah</dc:creator>
  <cp:revision>2</cp:revision>
  <dcterms:created xsi:type="dcterms:W3CDTF">2006-08-16T00:00:00Z</dcterms:created>
  <dcterms:modified xsi:type="dcterms:W3CDTF">2026-01-26T17:13:12Z</dcterms:modified>
  <dc:identifier>DAGPzdku9Jc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0x010100FB1E44A5D7A7EE4C8860F25168F8FC36</vt:lpwstr>
  </property>
</Properties>
</file>